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embeddings/oleObject16.bin" ContentType="application/vnd.openxmlformats-officedocument.oleObject"/>
  <Override PartName="/ppt/embeddings/oleObject17.bin" ContentType="application/vnd.openxmlformats-officedocument.oleObject"/>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5"/>
  </p:notesMasterIdLst>
  <p:sldIdLst>
    <p:sldId id="389" r:id="rId2"/>
    <p:sldId id="837" r:id="rId3"/>
    <p:sldId id="838" r:id="rId4"/>
    <p:sldId id="839" r:id="rId5"/>
    <p:sldId id="603" r:id="rId6"/>
    <p:sldId id="602" r:id="rId7"/>
    <p:sldId id="747" r:id="rId8"/>
    <p:sldId id="650" r:id="rId9"/>
    <p:sldId id="651" r:id="rId10"/>
    <p:sldId id="652" r:id="rId11"/>
    <p:sldId id="653" r:id="rId12"/>
    <p:sldId id="828" r:id="rId13"/>
    <p:sldId id="654" r:id="rId14"/>
    <p:sldId id="655" r:id="rId15"/>
    <p:sldId id="656" r:id="rId16"/>
    <p:sldId id="657" r:id="rId17"/>
    <p:sldId id="658" r:id="rId18"/>
    <p:sldId id="659" r:id="rId19"/>
    <p:sldId id="660" r:id="rId20"/>
    <p:sldId id="661" r:id="rId21"/>
    <p:sldId id="662" r:id="rId22"/>
    <p:sldId id="827" r:id="rId23"/>
    <p:sldId id="832" r:id="rId24"/>
    <p:sldId id="663" r:id="rId25"/>
    <p:sldId id="606" r:id="rId26"/>
    <p:sldId id="746" r:id="rId27"/>
    <p:sldId id="608" r:id="rId28"/>
    <p:sldId id="833" r:id="rId29"/>
    <p:sldId id="609" r:id="rId30"/>
    <p:sldId id="610" r:id="rId31"/>
    <p:sldId id="611" r:id="rId32"/>
    <p:sldId id="612" r:id="rId33"/>
    <p:sldId id="613" r:id="rId34"/>
    <p:sldId id="614" r:id="rId35"/>
    <p:sldId id="615" r:id="rId36"/>
    <p:sldId id="616" r:id="rId37"/>
    <p:sldId id="617" r:id="rId38"/>
    <p:sldId id="618" r:id="rId39"/>
    <p:sldId id="619" r:id="rId40"/>
    <p:sldId id="620" r:id="rId41"/>
    <p:sldId id="621" r:id="rId42"/>
    <p:sldId id="622" r:id="rId43"/>
    <p:sldId id="623" r:id="rId44"/>
    <p:sldId id="624" r:id="rId45"/>
    <p:sldId id="625" r:id="rId46"/>
    <p:sldId id="626" r:id="rId47"/>
    <p:sldId id="627" r:id="rId48"/>
    <p:sldId id="628" r:id="rId49"/>
    <p:sldId id="629" r:id="rId50"/>
    <p:sldId id="630" r:id="rId51"/>
    <p:sldId id="631" r:id="rId52"/>
    <p:sldId id="632" r:id="rId53"/>
    <p:sldId id="633" r:id="rId54"/>
    <p:sldId id="665" r:id="rId55"/>
    <p:sldId id="666" r:id="rId56"/>
    <p:sldId id="667" r:id="rId57"/>
    <p:sldId id="668" r:id="rId58"/>
    <p:sldId id="669" r:id="rId59"/>
    <p:sldId id="670" r:id="rId60"/>
    <p:sldId id="671" r:id="rId61"/>
    <p:sldId id="672" r:id="rId62"/>
    <p:sldId id="673" r:id="rId63"/>
    <p:sldId id="674" r:id="rId64"/>
    <p:sldId id="675" r:id="rId65"/>
    <p:sldId id="676" r:id="rId66"/>
    <p:sldId id="677" r:id="rId67"/>
    <p:sldId id="678" r:id="rId68"/>
    <p:sldId id="679" r:id="rId69"/>
    <p:sldId id="680" r:id="rId70"/>
    <p:sldId id="681" r:id="rId71"/>
    <p:sldId id="682" r:id="rId72"/>
    <p:sldId id="683" r:id="rId73"/>
    <p:sldId id="684" r:id="rId74"/>
    <p:sldId id="685" r:id="rId75"/>
    <p:sldId id="686" r:id="rId76"/>
    <p:sldId id="687" r:id="rId77"/>
    <p:sldId id="835" r:id="rId78"/>
    <p:sldId id="688" r:id="rId79"/>
    <p:sldId id="689" r:id="rId80"/>
    <p:sldId id="690" r:id="rId81"/>
    <p:sldId id="740" r:id="rId82"/>
    <p:sldId id="741" r:id="rId83"/>
    <p:sldId id="742" r:id="rId84"/>
    <p:sldId id="743" r:id="rId85"/>
    <p:sldId id="744" r:id="rId86"/>
    <p:sldId id="818" r:id="rId87"/>
    <p:sldId id="819" r:id="rId88"/>
    <p:sldId id="745" r:id="rId89"/>
    <p:sldId id="748" r:id="rId90"/>
    <p:sldId id="793" r:id="rId91"/>
    <p:sldId id="817" r:id="rId92"/>
    <p:sldId id="794" r:id="rId93"/>
    <p:sldId id="795" r:id="rId94"/>
    <p:sldId id="812" r:id="rId95"/>
    <p:sldId id="796" r:id="rId96"/>
    <p:sldId id="808" r:id="rId97"/>
    <p:sldId id="797" r:id="rId98"/>
    <p:sldId id="798" r:id="rId99"/>
    <p:sldId id="809" r:id="rId100"/>
    <p:sldId id="799" r:id="rId101"/>
    <p:sldId id="800" r:id="rId102"/>
    <p:sldId id="801" r:id="rId103"/>
    <p:sldId id="815" r:id="rId104"/>
    <p:sldId id="816" r:id="rId105"/>
    <p:sldId id="803" r:id="rId106"/>
    <p:sldId id="804" r:id="rId107"/>
    <p:sldId id="805" r:id="rId108"/>
    <p:sldId id="638" r:id="rId109"/>
    <p:sldId id="587" r:id="rId110"/>
    <p:sldId id="588" r:id="rId111"/>
    <p:sldId id="589" r:id="rId112"/>
    <p:sldId id="598" r:id="rId113"/>
    <p:sldId id="640" r:id="rId114"/>
    <p:sldId id="642" r:id="rId115"/>
    <p:sldId id="644" r:id="rId116"/>
    <p:sldId id="834" r:id="rId117"/>
    <p:sldId id="823" r:id="rId118"/>
    <p:sldId id="830" r:id="rId119"/>
    <p:sldId id="825" r:id="rId120"/>
    <p:sldId id="836" r:id="rId121"/>
    <p:sldId id="826" r:id="rId122"/>
    <p:sldId id="824" r:id="rId123"/>
    <p:sldId id="807" r:id="rId12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33CC"/>
    <a:srgbClr val="00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091" autoAdjust="0"/>
    <p:restoredTop sz="68927" autoAdjust="0"/>
  </p:normalViewPr>
  <p:slideViewPr>
    <p:cSldViewPr>
      <p:cViewPr>
        <p:scale>
          <a:sx n="50" d="100"/>
          <a:sy n="50" d="100"/>
        </p:scale>
        <p:origin x="-2104" y="-664"/>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notesMaster" Target="notesMasters/notesMaster1.xml"/><Relationship Id="rId126" Type="http://schemas.openxmlformats.org/officeDocument/2006/relationships/printerSettings" Target="printerSettings/printerSettings1.bin"/><Relationship Id="rId127" Type="http://schemas.openxmlformats.org/officeDocument/2006/relationships/presProps" Target="presProps.xml"/><Relationship Id="rId128" Type="http://schemas.openxmlformats.org/officeDocument/2006/relationships/viewProps" Target="viewProps.xml"/><Relationship Id="rId12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5D3EADB-53F2-4AAB-AA26-6223A66E0928}" type="doc">
      <dgm:prSet loTypeId="urn:microsoft.com/office/officeart/2005/8/layout/venn1" loCatId="relationship" qsTypeId="urn:microsoft.com/office/officeart/2005/8/quickstyle/3d3" qsCatId="3D" csTypeId="urn:microsoft.com/office/officeart/2005/8/colors/accent1_2" csCatId="accent1" phldr="1"/>
      <dgm:spPr/>
      <dgm:t>
        <a:bodyPr/>
        <a:lstStyle/>
        <a:p>
          <a:endParaRPr lang="en-US"/>
        </a:p>
      </dgm:t>
    </dgm:pt>
    <dgm:pt modelId="{78A0B244-22DB-4EA6-974E-4AD0917E3CAC}">
      <dgm:prSet phldrT="[文本]"/>
      <dgm:spPr>
        <a:solidFill>
          <a:srgbClr val="000099">
            <a:alpha val="50000"/>
          </a:srgbClr>
        </a:solidFill>
      </dgm:spPr>
      <dgm:t>
        <a:bodyPr/>
        <a:lstStyle/>
        <a:p>
          <a:r>
            <a:rPr lang="en-US" altLang="zh-CN" b="1" dirty="0"/>
            <a:t>Learning</a:t>
          </a:r>
          <a:endParaRPr lang="zh-CN" altLang="en-US" b="1" dirty="0"/>
        </a:p>
      </dgm:t>
    </dgm:pt>
    <dgm:pt modelId="{4AD40A2B-1FC5-41F0-8E60-50E32547DC7C}" type="parTrans" cxnId="{A3F23B57-F2BB-4F2B-8345-8E8DC60AAA41}">
      <dgm:prSet/>
      <dgm:spPr/>
      <dgm:t>
        <a:bodyPr/>
        <a:lstStyle/>
        <a:p>
          <a:endParaRPr lang="zh-CN" altLang="en-US"/>
        </a:p>
      </dgm:t>
    </dgm:pt>
    <dgm:pt modelId="{05AECD92-B860-4F0F-8BB8-03F4323DBFB4}" type="sibTrans" cxnId="{A3F23B57-F2BB-4F2B-8345-8E8DC60AAA41}">
      <dgm:prSet/>
      <dgm:spPr/>
      <dgm:t>
        <a:bodyPr/>
        <a:lstStyle/>
        <a:p>
          <a:endParaRPr lang="zh-CN" altLang="en-US"/>
        </a:p>
      </dgm:t>
    </dgm:pt>
    <dgm:pt modelId="{995E0357-3485-45B4-89FD-5ECF0F2EB4EC}">
      <dgm:prSet phldrT="[文本]"/>
      <dgm:spPr>
        <a:solidFill>
          <a:srgbClr val="33CC33">
            <a:alpha val="49804"/>
          </a:srgbClr>
        </a:solidFill>
      </dgm:spPr>
      <dgm:t>
        <a:bodyPr/>
        <a:lstStyle/>
        <a:p>
          <a:r>
            <a:rPr lang="en-US" altLang="zh-CN" b="1" dirty="0"/>
            <a:t>Decision</a:t>
          </a:r>
          <a:endParaRPr lang="zh-CN" altLang="en-US" b="1" dirty="0"/>
        </a:p>
      </dgm:t>
    </dgm:pt>
    <dgm:pt modelId="{7A873275-DC30-4CF0-9D5D-B84F52C1E411}" type="parTrans" cxnId="{83A6A8FF-0893-46C7-9B9D-64EB53787C46}">
      <dgm:prSet/>
      <dgm:spPr/>
      <dgm:t>
        <a:bodyPr/>
        <a:lstStyle/>
        <a:p>
          <a:endParaRPr lang="zh-CN" altLang="en-US"/>
        </a:p>
      </dgm:t>
    </dgm:pt>
    <dgm:pt modelId="{B98261C3-E694-48FB-8987-192FE154A8B2}" type="sibTrans" cxnId="{83A6A8FF-0893-46C7-9B9D-64EB53787C46}">
      <dgm:prSet/>
      <dgm:spPr/>
      <dgm:t>
        <a:bodyPr/>
        <a:lstStyle/>
        <a:p>
          <a:endParaRPr lang="zh-CN" altLang="en-US"/>
        </a:p>
      </dgm:t>
    </dgm:pt>
    <dgm:pt modelId="{9C31B771-9BA9-49E2-9F79-BF6CBB4FFB01}" type="pres">
      <dgm:prSet presAssocID="{75D3EADB-53F2-4AAB-AA26-6223A66E0928}" presName="compositeShape" presStyleCnt="0">
        <dgm:presLayoutVars>
          <dgm:chMax val="7"/>
          <dgm:dir/>
          <dgm:resizeHandles val="exact"/>
        </dgm:presLayoutVars>
      </dgm:prSet>
      <dgm:spPr/>
      <dgm:t>
        <a:bodyPr/>
        <a:lstStyle/>
        <a:p>
          <a:endParaRPr lang="en-US"/>
        </a:p>
      </dgm:t>
    </dgm:pt>
    <dgm:pt modelId="{821C5084-61EA-4FAA-8F76-4D01236530F0}" type="pres">
      <dgm:prSet presAssocID="{78A0B244-22DB-4EA6-974E-4AD0917E3CAC}" presName="circ1" presStyleLbl="vennNode1" presStyleIdx="0" presStyleCnt="2" custScaleX="89798" custScaleY="48346"/>
      <dgm:spPr/>
      <dgm:t>
        <a:bodyPr/>
        <a:lstStyle/>
        <a:p>
          <a:endParaRPr lang="en-US"/>
        </a:p>
      </dgm:t>
    </dgm:pt>
    <dgm:pt modelId="{5176D319-9073-47FD-8831-5E5CAD159865}" type="pres">
      <dgm:prSet presAssocID="{78A0B244-22DB-4EA6-974E-4AD0917E3CAC}" presName="circ1Tx" presStyleLbl="revTx" presStyleIdx="0" presStyleCnt="0">
        <dgm:presLayoutVars>
          <dgm:chMax val="0"/>
          <dgm:chPref val="0"/>
          <dgm:bulletEnabled val="1"/>
        </dgm:presLayoutVars>
      </dgm:prSet>
      <dgm:spPr/>
      <dgm:t>
        <a:bodyPr/>
        <a:lstStyle/>
        <a:p>
          <a:endParaRPr lang="en-US"/>
        </a:p>
      </dgm:t>
    </dgm:pt>
    <dgm:pt modelId="{73632612-25AC-4879-ACF6-8BD78611C7C6}" type="pres">
      <dgm:prSet presAssocID="{995E0357-3485-45B4-89FD-5ECF0F2EB4EC}" presName="circ2" presStyleLbl="vennNode1" presStyleIdx="1" presStyleCnt="2" custScaleX="87530" custScaleY="44712"/>
      <dgm:spPr/>
      <dgm:t>
        <a:bodyPr/>
        <a:lstStyle/>
        <a:p>
          <a:endParaRPr lang="en-US"/>
        </a:p>
      </dgm:t>
    </dgm:pt>
    <dgm:pt modelId="{D66534E9-C33E-45C2-8BF2-D479CE4D12F6}" type="pres">
      <dgm:prSet presAssocID="{995E0357-3485-45B4-89FD-5ECF0F2EB4EC}" presName="circ2Tx" presStyleLbl="revTx" presStyleIdx="0" presStyleCnt="0">
        <dgm:presLayoutVars>
          <dgm:chMax val="0"/>
          <dgm:chPref val="0"/>
          <dgm:bulletEnabled val="1"/>
        </dgm:presLayoutVars>
      </dgm:prSet>
      <dgm:spPr/>
      <dgm:t>
        <a:bodyPr/>
        <a:lstStyle/>
        <a:p>
          <a:endParaRPr lang="en-US"/>
        </a:p>
      </dgm:t>
    </dgm:pt>
  </dgm:ptLst>
  <dgm:cxnLst>
    <dgm:cxn modelId="{2D7CCAD1-B3EF-49FC-AF6F-08571E7B207A}" type="presOf" srcId="{75D3EADB-53F2-4AAB-AA26-6223A66E0928}" destId="{9C31B771-9BA9-49E2-9F79-BF6CBB4FFB01}" srcOrd="0" destOrd="0" presId="urn:microsoft.com/office/officeart/2005/8/layout/venn1"/>
    <dgm:cxn modelId="{E036A47F-83EC-4416-84F4-81D655105672}" type="presOf" srcId="{995E0357-3485-45B4-89FD-5ECF0F2EB4EC}" destId="{D66534E9-C33E-45C2-8BF2-D479CE4D12F6}" srcOrd="1" destOrd="0" presId="urn:microsoft.com/office/officeart/2005/8/layout/venn1"/>
    <dgm:cxn modelId="{0F166FC1-F60D-4815-A86F-9A878B5ECCA4}" type="presOf" srcId="{995E0357-3485-45B4-89FD-5ECF0F2EB4EC}" destId="{73632612-25AC-4879-ACF6-8BD78611C7C6}" srcOrd="0" destOrd="0" presId="urn:microsoft.com/office/officeart/2005/8/layout/venn1"/>
    <dgm:cxn modelId="{4CC1723B-0D19-4AA8-9029-9AA2B11720B7}" type="presOf" srcId="{78A0B244-22DB-4EA6-974E-4AD0917E3CAC}" destId="{5176D319-9073-47FD-8831-5E5CAD159865}" srcOrd="1" destOrd="0" presId="urn:microsoft.com/office/officeart/2005/8/layout/venn1"/>
    <dgm:cxn modelId="{83A6A8FF-0893-46C7-9B9D-64EB53787C46}" srcId="{75D3EADB-53F2-4AAB-AA26-6223A66E0928}" destId="{995E0357-3485-45B4-89FD-5ECF0F2EB4EC}" srcOrd="1" destOrd="0" parTransId="{7A873275-DC30-4CF0-9D5D-B84F52C1E411}" sibTransId="{B98261C3-E694-48FB-8987-192FE154A8B2}"/>
    <dgm:cxn modelId="{A3F23B57-F2BB-4F2B-8345-8E8DC60AAA41}" srcId="{75D3EADB-53F2-4AAB-AA26-6223A66E0928}" destId="{78A0B244-22DB-4EA6-974E-4AD0917E3CAC}" srcOrd="0" destOrd="0" parTransId="{4AD40A2B-1FC5-41F0-8E60-50E32547DC7C}" sibTransId="{05AECD92-B860-4F0F-8BB8-03F4323DBFB4}"/>
    <dgm:cxn modelId="{8E194672-45C4-41B4-9DB1-AEC06E63573F}" type="presOf" srcId="{78A0B244-22DB-4EA6-974E-4AD0917E3CAC}" destId="{821C5084-61EA-4FAA-8F76-4D01236530F0}" srcOrd="0" destOrd="0" presId="urn:microsoft.com/office/officeart/2005/8/layout/venn1"/>
    <dgm:cxn modelId="{31B01AF1-705D-412D-AEA4-4EB7D4506897}" type="presParOf" srcId="{9C31B771-9BA9-49E2-9F79-BF6CBB4FFB01}" destId="{821C5084-61EA-4FAA-8F76-4D01236530F0}" srcOrd="0" destOrd="0" presId="urn:microsoft.com/office/officeart/2005/8/layout/venn1"/>
    <dgm:cxn modelId="{09C931FD-D1F0-4C39-B722-BCCB18E0D144}" type="presParOf" srcId="{9C31B771-9BA9-49E2-9F79-BF6CBB4FFB01}" destId="{5176D319-9073-47FD-8831-5E5CAD159865}" srcOrd="1" destOrd="0" presId="urn:microsoft.com/office/officeart/2005/8/layout/venn1"/>
    <dgm:cxn modelId="{099E3D46-EB1A-404D-A8A7-7755C9E9B932}" type="presParOf" srcId="{9C31B771-9BA9-49E2-9F79-BF6CBB4FFB01}" destId="{73632612-25AC-4879-ACF6-8BD78611C7C6}" srcOrd="2" destOrd="0" presId="urn:microsoft.com/office/officeart/2005/8/layout/venn1"/>
    <dgm:cxn modelId="{54B52260-A04F-49FC-919B-856B93812574}" type="presParOf" srcId="{9C31B771-9BA9-49E2-9F79-BF6CBB4FFB01}" destId="{D66534E9-C33E-45C2-8BF2-D479CE4D12F6}" srcOrd="3"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1C5084-61EA-4FAA-8F76-4D01236530F0}">
      <dsp:nvSpPr>
        <dsp:cNvPr id="0" name=""/>
        <dsp:cNvSpPr/>
      </dsp:nvSpPr>
      <dsp:spPr>
        <a:xfrm>
          <a:off x="356772" y="807859"/>
          <a:ext cx="2779418" cy="1496400"/>
        </a:xfrm>
        <a:prstGeom prst="ellipse">
          <a:avLst/>
        </a:prstGeom>
        <a:solidFill>
          <a:srgbClr val="000099">
            <a:alpha val="50000"/>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en-US" altLang="zh-CN" sz="3500" b="1" kern="1200" dirty="0"/>
            <a:t>Learning</a:t>
          </a:r>
          <a:endParaRPr lang="zh-CN" altLang="en-US" sz="3500" b="1" kern="1200" dirty="0"/>
        </a:p>
      </dsp:txBody>
      <dsp:txXfrm>
        <a:off x="744889" y="984317"/>
        <a:ext cx="1602547" cy="1143485"/>
      </dsp:txXfrm>
    </dsp:sp>
    <dsp:sp modelId="{73632612-25AC-4879-ACF6-8BD78611C7C6}">
      <dsp:nvSpPr>
        <dsp:cNvPr id="0" name=""/>
        <dsp:cNvSpPr/>
      </dsp:nvSpPr>
      <dsp:spPr>
        <a:xfrm>
          <a:off x="2622639" y="864099"/>
          <a:ext cx="2709219" cy="1383921"/>
        </a:xfrm>
        <a:prstGeom prst="ellipse">
          <a:avLst/>
        </a:prstGeom>
        <a:solidFill>
          <a:srgbClr val="33CC33">
            <a:alpha val="49804"/>
          </a:srgb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555750">
            <a:lnSpc>
              <a:spcPct val="90000"/>
            </a:lnSpc>
            <a:spcBef>
              <a:spcPct val="0"/>
            </a:spcBef>
            <a:spcAft>
              <a:spcPct val="35000"/>
            </a:spcAft>
          </a:pPr>
          <a:r>
            <a:rPr lang="en-US" altLang="zh-CN" sz="3500" b="1" kern="1200" dirty="0"/>
            <a:t>Decision</a:t>
          </a:r>
          <a:endParaRPr lang="zh-CN" altLang="en-US" sz="3500" b="1" kern="1200" dirty="0"/>
        </a:p>
      </dsp:txBody>
      <dsp:txXfrm>
        <a:off x="3391472" y="1027293"/>
        <a:ext cx="1562072" cy="1057533"/>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9.wmf"/><Relationship Id="rId4" Type="http://schemas.openxmlformats.org/officeDocument/2006/relationships/image" Target="../media/image50.emf"/><Relationship Id="rId5" Type="http://schemas.openxmlformats.org/officeDocument/2006/relationships/image" Target="../media/image51.emf"/><Relationship Id="rId6" Type="http://schemas.openxmlformats.org/officeDocument/2006/relationships/image" Target="../media/image52.emf"/><Relationship Id="rId7" Type="http://schemas.openxmlformats.org/officeDocument/2006/relationships/image" Target="../media/image53.wmf"/><Relationship Id="rId1" Type="http://schemas.openxmlformats.org/officeDocument/2006/relationships/image" Target="../media/image47.emf"/><Relationship Id="rId2" Type="http://schemas.openxmlformats.org/officeDocument/2006/relationships/image" Target="../media/image4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4.emf"/><Relationship Id="rId2" Type="http://schemas.openxmlformats.org/officeDocument/2006/relationships/image" Target="../media/image55.emf"/><Relationship Id="rId3" Type="http://schemas.openxmlformats.org/officeDocument/2006/relationships/image" Target="../media/image56.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8.emf"/><Relationship Id="rId1" Type="http://schemas.openxmlformats.org/officeDocument/2006/relationships/image" Target="../media/image57.emf"/><Relationship Id="rId2" Type="http://schemas.openxmlformats.org/officeDocument/2006/relationships/image" Target="../media/image5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4.wmf"/><Relationship Id="rId2" Type="http://schemas.openxmlformats.org/officeDocument/2006/relationships/image" Target="../media/image6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60F47D0-7202-44E1-89E7-E0E5E183B631}" type="datetimeFigureOut">
              <a:rPr lang="zh-CN" altLang="en-US" smtClean="0"/>
              <a:pPr/>
              <a:t>6/12/18</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EA30D4-ECF6-4A33-ACD4-C0B84D9F93CD}" type="slidenum">
              <a:rPr lang="zh-CN" altLang="en-US" smtClean="0"/>
              <a:pPr/>
              <a:t>‹#›</a:t>
            </a:fld>
            <a:endParaRPr lang="zh-CN" altLang="en-US"/>
          </a:p>
        </p:txBody>
      </p:sp>
    </p:spTree>
    <p:extLst>
      <p:ext uri="{BB962C8B-B14F-4D97-AF65-F5344CB8AC3E}">
        <p14:creationId xmlns:p14="http://schemas.microsoft.com/office/powerpoint/2010/main" val="444485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en.wikipedia.org/wiki/Computer_network" TargetMode="External"/><Relationship Id="rId4" Type="http://schemas.openxmlformats.org/officeDocument/2006/relationships/hyperlink" Target="https://en.wikipedia.org/wiki/Network_administrator" TargetMode="External"/><Relationship Id="rId5" Type="http://schemas.openxmlformats.org/officeDocument/2006/relationships/hyperlink" Target="https://en.wikipedia.org/wiki/Software-defined_networking%23cite_note-RFC7426-1" TargetMode="External"/><Relationship Id="rId6" Type="http://schemas.openxmlformats.org/officeDocument/2006/relationships/hyperlink" Target="https://en.wikipedia.org/wiki/Abstraction_(software_engineering)" TargetMode="External"/><Relationship Id="rId7" Type="http://schemas.openxmlformats.org/officeDocument/2006/relationships/hyperlink" Target="https://en.wikipedia.org/wiki/Data_center" TargetMode="External"/><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zh-CN" altLang="en-US" dirty="0"/>
          </a:p>
        </p:txBody>
      </p:sp>
      <p:sp>
        <p:nvSpPr>
          <p:cNvPr id="4" name="灯片编号占位符 3"/>
          <p:cNvSpPr>
            <a:spLocks noGrp="1"/>
          </p:cNvSpPr>
          <p:nvPr>
            <p:ph type="sldNum" sz="quarter" idx="10"/>
          </p:nvPr>
        </p:nvSpPr>
        <p:spPr/>
        <p:txBody>
          <a:bodyPr/>
          <a:lstStyle/>
          <a:p>
            <a:fld id="{CAEA30D4-ECF6-4A33-ACD4-C0B84D9F93CD}" type="slidenum">
              <a:rPr lang="zh-CN" altLang="en-US" smtClean="0"/>
              <a:pPr/>
              <a:t>1</a:t>
            </a:fld>
            <a:endParaRPr lang="zh-CN" altLang="en-US"/>
          </a:p>
        </p:txBody>
      </p:sp>
    </p:spTree>
    <p:extLst>
      <p:ext uri="{BB962C8B-B14F-4D97-AF65-F5344CB8AC3E}">
        <p14:creationId xmlns:p14="http://schemas.microsoft.com/office/powerpoint/2010/main" val="32605844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Because</a:t>
            </a:r>
            <a:r>
              <a:rPr lang="en-US" baseline="0" dirty="0"/>
              <a:t> networks are highly complex, a lot of the problems we see have  high dimensionality</a:t>
            </a:r>
            <a:r>
              <a:rPr lang="en-US" sz="1200" kern="1200" dirty="0">
                <a:solidFill>
                  <a:schemeClr val="tx1"/>
                </a:solidFill>
                <a:effectLst/>
                <a:latin typeface="+mn-lt"/>
                <a:ea typeface="+mn-ea"/>
                <a:cs typeface="+mn-cs"/>
              </a:rPr>
              <a:t>. A network node may have a large number of parameters it can control, and the problem is further compounded by the size of the network as network nodes are interconnected. </a:t>
            </a:r>
          </a:p>
          <a:p>
            <a:r>
              <a:rPr lang="en-US" sz="1200" kern="1200" dirty="0">
                <a:solidFill>
                  <a:schemeClr val="tx1"/>
                </a:solidFill>
                <a:effectLst/>
                <a:latin typeface="+mn-lt"/>
                <a:ea typeface="+mn-ea"/>
                <a:cs typeface="+mn-cs"/>
              </a:rPr>
              <a:t>For example, a cellular base station has a few thousands of parameters that it configures. Furthermore, the configuration of one cell interferes with neighboring cells and so on.  For example, increasing</a:t>
            </a:r>
            <a:r>
              <a:rPr lang="en-US" sz="1200" kern="1200" baseline="0" dirty="0">
                <a:solidFill>
                  <a:schemeClr val="tx1"/>
                </a:solidFill>
                <a:effectLst/>
                <a:latin typeface="+mn-lt"/>
                <a:ea typeface="+mn-ea"/>
                <a:cs typeface="+mn-cs"/>
              </a:rPr>
              <a:t> the transmission power of one cell improves the signal quality, and thus potentially improving the throughput and reducing delay, of the users in this cell. At the same time, it causes more interference of users in its neighboring cells. Furthermore, it changes the dynamics of user association and may trigger handoff; </a:t>
            </a:r>
            <a:r>
              <a:rPr lang="en-US" sz="1200" kern="1200" baseline="0" dirty="0" err="1">
                <a:solidFill>
                  <a:schemeClr val="tx1"/>
                </a:solidFill>
                <a:effectLst/>
                <a:latin typeface="+mn-lt"/>
                <a:ea typeface="+mn-ea"/>
                <a:cs typeface="+mn-cs"/>
              </a:rPr>
              <a:t>i.e</a:t>
            </a:r>
            <a:r>
              <a:rPr lang="en-US" sz="1200" kern="1200" baseline="0" dirty="0">
                <a:solidFill>
                  <a:schemeClr val="tx1"/>
                </a:solidFill>
                <a:effectLst/>
                <a:latin typeface="+mn-lt"/>
                <a:ea typeface="+mn-ea"/>
                <a:cs typeface="+mn-cs"/>
              </a:rPr>
              <a:t> the users at the edge of the cells may change which cell tower they connect to, and this change is handoff. </a:t>
            </a:r>
          </a:p>
          <a:p>
            <a:r>
              <a:rPr lang="en-US" sz="1200" kern="1200" dirty="0">
                <a:solidFill>
                  <a:schemeClr val="tx1"/>
                </a:solidFill>
                <a:effectLst/>
                <a:latin typeface="+mn-lt"/>
                <a:ea typeface="+mn-ea"/>
                <a:cs typeface="+mn-cs"/>
              </a:rPr>
              <a:t> From field experience and model-based analysis, not all parameters are equally important.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This</a:t>
            </a:r>
            <a:r>
              <a:rPr lang="en-US" sz="1200" kern="1200" baseline="0" dirty="0">
                <a:solidFill>
                  <a:schemeClr val="tx1"/>
                </a:solidFill>
                <a:effectLst/>
                <a:latin typeface="+mn-lt"/>
                <a:ea typeface="+mn-ea"/>
                <a:cs typeface="+mn-cs"/>
              </a:rPr>
              <a:t> problem can be further complicated by the complex application scenario. For example, in a cell, let’s say we want to </a:t>
            </a:r>
            <a:r>
              <a:rPr lang="en-US" sz="1200" kern="1200" baseline="0" dirty="0" err="1">
                <a:solidFill>
                  <a:schemeClr val="tx1"/>
                </a:solidFill>
                <a:effectLst/>
                <a:latin typeface="+mn-lt"/>
                <a:ea typeface="+mn-ea"/>
                <a:cs typeface="+mn-cs"/>
              </a:rPr>
              <a:t>masimize</a:t>
            </a:r>
            <a:r>
              <a:rPr lang="en-US" sz="1200" kern="1200" baseline="0" dirty="0">
                <a:solidFill>
                  <a:schemeClr val="tx1"/>
                </a:solidFill>
                <a:effectLst/>
                <a:latin typeface="+mn-lt"/>
                <a:ea typeface="+mn-ea"/>
                <a:cs typeface="+mn-cs"/>
              </a:rPr>
              <a:t> the overall throughput, which is roughly proportional to the operator revenue. However, the </a:t>
            </a:r>
            <a:r>
              <a:rPr lang="en-US" sz="1200" kern="1200" baseline="0" dirty="0" err="1">
                <a:solidFill>
                  <a:schemeClr val="tx1"/>
                </a:solidFill>
                <a:effectLst/>
                <a:latin typeface="+mn-lt"/>
                <a:ea typeface="+mn-ea"/>
                <a:cs typeface="+mn-cs"/>
              </a:rPr>
              <a:t>thoughput</a:t>
            </a:r>
            <a:r>
              <a:rPr lang="en-US" sz="1200" kern="1200" baseline="0" dirty="0">
                <a:solidFill>
                  <a:schemeClr val="tx1"/>
                </a:solidFill>
                <a:effectLst/>
                <a:latin typeface="+mn-lt"/>
                <a:ea typeface="+mn-ea"/>
                <a:cs typeface="+mn-cs"/>
              </a:rPr>
              <a:t> depends on many factors,  </a:t>
            </a:r>
          </a:p>
          <a:p>
            <a:r>
              <a:rPr lang="en-US" sz="1200" kern="1200" baseline="0" dirty="0">
                <a:solidFill>
                  <a:schemeClr val="tx1"/>
                </a:solidFill>
                <a:effectLst/>
                <a:latin typeface="+mn-lt"/>
                <a:ea typeface="+mn-ea"/>
                <a:cs typeface="+mn-cs"/>
              </a:rPr>
              <a:t>the number of the users, the location of the user, how far as they from the base station, how much interference they observe from other cells, the mobility of the users, are they stationary, walking, driving, the type of applications that they are using, for example, a video user generates traffic that is much different from a user texting. These issues make the problem more complex.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Consider another example. </a:t>
            </a:r>
            <a:r>
              <a:rPr lang="en-US" sz="1200" kern="1200" dirty="0">
                <a:solidFill>
                  <a:schemeClr val="tx1"/>
                </a:solidFill>
                <a:effectLst/>
                <a:latin typeface="+mn-lt"/>
                <a:ea typeface="+mn-ea"/>
                <a:cs typeface="+mn-cs"/>
              </a:rPr>
              <a:t>a high speed router sees hundreds</a:t>
            </a:r>
            <a:r>
              <a:rPr lang="en-US" sz="1200" kern="1200" baseline="0" dirty="0">
                <a:solidFill>
                  <a:schemeClr val="tx1"/>
                </a:solidFill>
                <a:effectLst/>
                <a:latin typeface="+mn-lt"/>
                <a:ea typeface="+mn-ea"/>
                <a:cs typeface="+mn-cs"/>
              </a:rPr>
              <a:t> of thousands of flows each second from different source-destinations, for different applications. The routers are interconnected. What happens in one router affects its flows, and thus other routers what the flows pass, and so on. </a:t>
            </a:r>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17</a:t>
            </a:fld>
            <a:endParaRPr lang="zh-CN" altLang="en-US"/>
          </a:p>
        </p:txBody>
      </p:sp>
    </p:spTree>
    <p:extLst>
      <p:ext uri="{BB962C8B-B14F-4D97-AF65-F5344CB8AC3E}">
        <p14:creationId xmlns:p14="http://schemas.microsoft.com/office/powerpoint/2010/main" val="3006443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a:t>
            </a:r>
            <a:r>
              <a:rPr lang="en-US" sz="1200" kern="1200" baseline="0" dirty="0">
                <a:solidFill>
                  <a:schemeClr val="tx1"/>
                </a:solidFill>
                <a:effectLst/>
                <a:latin typeface="+mn-lt"/>
                <a:ea typeface="+mn-ea"/>
                <a:cs typeface="+mn-cs"/>
              </a:rPr>
              <a:t> somewhat unique issue that I see in networks is the coupled resource constraints. F</a:t>
            </a:r>
            <a:r>
              <a:rPr lang="en-US" sz="1200" kern="1200" dirty="0">
                <a:solidFill>
                  <a:schemeClr val="tx1"/>
                </a:solidFill>
                <a:effectLst/>
                <a:latin typeface="+mn-lt"/>
                <a:ea typeface="+mn-ea"/>
                <a:cs typeface="+mn-cs"/>
              </a:rPr>
              <a:t>or example, the total transmission power of a cell tower cannot exceed its maximum power. Such coupled resource constraints and the need for resource </a:t>
            </a:r>
            <a:r>
              <a:rPr lang="en-US" sz="1200" kern="1200" dirty="0" err="1">
                <a:solidFill>
                  <a:schemeClr val="tx1"/>
                </a:solidFill>
                <a:effectLst/>
                <a:latin typeface="+mn-lt"/>
                <a:ea typeface="+mn-ea"/>
                <a:cs typeface="+mn-cs"/>
              </a:rPr>
              <a:t>optimziation</a:t>
            </a:r>
            <a:r>
              <a:rPr lang="en-US" sz="1200" kern="1200" dirty="0">
                <a:solidFill>
                  <a:schemeClr val="tx1"/>
                </a:solidFill>
                <a:effectLst/>
                <a:latin typeface="+mn-lt"/>
                <a:ea typeface="+mn-ea"/>
                <a:cs typeface="+mn-cs"/>
              </a:rPr>
              <a:t> often</a:t>
            </a:r>
            <a:r>
              <a:rPr lang="en-US" sz="1200" kern="1200" baseline="0" dirty="0">
                <a:solidFill>
                  <a:schemeClr val="tx1"/>
                </a:solidFill>
                <a:effectLst/>
                <a:latin typeface="+mn-lt"/>
                <a:ea typeface="+mn-ea"/>
                <a:cs typeface="+mn-cs"/>
              </a:rPr>
              <a:t> result in non-convex optimization problems. </a:t>
            </a:r>
            <a:r>
              <a:rPr lang="en-US" sz="1200" kern="1200" dirty="0">
                <a:solidFill>
                  <a:schemeClr val="tx1"/>
                </a:solidFill>
                <a:effectLst/>
                <a:latin typeface="+mn-lt"/>
                <a:ea typeface="+mn-ea"/>
                <a:cs typeface="+mn-cs"/>
              </a:rPr>
              <a:t>Such resource constraints need to be handled appropriately to avoid an exponential increase in dimensionality. Recent advances on constrained non-convex optimization provide potentially useful techniques. </a:t>
            </a:r>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18</a:t>
            </a:fld>
            <a:endParaRPr lang="zh-CN" altLang="en-US"/>
          </a:p>
        </p:txBody>
      </p:sp>
    </p:spTree>
    <p:extLst>
      <p:ext uri="{BB962C8B-B14F-4D97-AF65-F5344CB8AC3E}">
        <p14:creationId xmlns:p14="http://schemas.microsoft.com/office/powerpoint/2010/main" val="3097255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Make data</a:t>
            </a:r>
            <a:r>
              <a:rPr lang="en-US" baseline="0" dirty="0"/>
              <a:t> very noisy , the right level/</a:t>
            </a:r>
            <a:r>
              <a:rPr lang="en-US" baseline="0" dirty="0" err="1"/>
              <a:t>granuality</a:t>
            </a:r>
            <a:r>
              <a:rPr lang="en-US" baseline="0" dirty="0"/>
              <a:t> of modeling</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19</a:t>
            </a:fld>
            <a:endParaRPr lang="zh-CN" altLang="en-US"/>
          </a:p>
        </p:txBody>
      </p:sp>
    </p:spTree>
    <p:extLst>
      <p:ext uri="{BB962C8B-B14F-4D97-AF65-F5344CB8AC3E}">
        <p14:creationId xmlns:p14="http://schemas.microsoft.com/office/powerpoint/2010/main" val="476223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Defining</a:t>
            </a:r>
            <a:r>
              <a:rPr lang="en-US" baseline="0" dirty="0"/>
              <a:t> the reward is indeed a critical issue in real-life learning schemes. </a:t>
            </a:r>
            <a:r>
              <a:rPr lang="en-US" baseline="0" dirty="0" smtClean="0"/>
              <a:t>King Midas.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20</a:t>
            </a:fld>
            <a:endParaRPr lang="zh-CN" altLang="en-US"/>
          </a:p>
        </p:txBody>
      </p:sp>
    </p:spTree>
    <p:extLst>
      <p:ext uri="{BB962C8B-B14F-4D97-AF65-F5344CB8AC3E}">
        <p14:creationId xmlns:p14="http://schemas.microsoft.com/office/powerpoint/2010/main" val="3241706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Biases:</a:t>
            </a:r>
            <a:r>
              <a:rPr lang="en-US" baseline="0" dirty="0" smtClean="0"/>
              <a:t> anytime you have a dataset of human decisions, you have biases, e.g., whom to hire, medical </a:t>
            </a:r>
            <a:r>
              <a:rPr lang="en-US" baseline="0" dirty="0" err="1" smtClean="0"/>
              <a:t>diagonosis</a:t>
            </a:r>
            <a:r>
              <a:rPr lang="en-US" baseline="0" dirty="0" smtClean="0"/>
              <a:t>, object identification.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Pokeman</a:t>
            </a:r>
            <a:r>
              <a:rPr lang="en-US" baseline="0" dirty="0" smtClean="0"/>
              <a:t> Go: less </a:t>
            </a:r>
            <a:r>
              <a:rPr lang="en-US" baseline="0" dirty="0" err="1" smtClean="0"/>
              <a:t>pokeman</a:t>
            </a:r>
            <a:r>
              <a:rPr lang="en-US" baseline="0" dirty="0" smtClean="0"/>
              <a:t> in primarily black neighborhood because developed not familiar with these neighborhood.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Linked in: highly paying jobs displayed less to female candidates.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Google: initial face </a:t>
            </a:r>
            <a:r>
              <a:rPr lang="en-US" baseline="0" dirty="0" err="1" smtClean="0"/>
              <a:t>regonization</a:t>
            </a:r>
            <a:r>
              <a:rPr lang="en-US" baseline="0" dirty="0" smtClean="0"/>
              <a:t> software often tagged black people as gorillas.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21</a:t>
            </a:fld>
            <a:endParaRPr lang="zh-CN" altLang="en-US"/>
          </a:p>
        </p:txBody>
      </p:sp>
    </p:spTree>
    <p:extLst>
      <p:ext uri="{BB962C8B-B14F-4D97-AF65-F5344CB8AC3E}">
        <p14:creationId xmlns:p14="http://schemas.microsoft.com/office/powerpoint/2010/main" val="96012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Interpretability</a:t>
            </a:r>
            <a:r>
              <a:rPr lang="en-US" baseline="0" dirty="0" smtClean="0"/>
              <a:t> is a fair common issue in ML. It is probably more important in networking, both because of people’s mindset and because of its necessity. </a:t>
            </a:r>
          </a:p>
          <a:p>
            <a:endParaRPr lang="en-US" baseline="0" dirty="0" smtClean="0"/>
          </a:p>
          <a:p>
            <a:r>
              <a:rPr lang="en-US" baseline="0" dirty="0" smtClean="0"/>
              <a:t>A result is far more useful when we can interpret it and gain insights from it. This is where domain knowledge can play a big role to help us gain deeper insights. Example? </a:t>
            </a:r>
            <a:r>
              <a:rPr lang="en-US" baseline="0" dirty="0" err="1" smtClean="0"/>
              <a:t>Zhili</a:t>
            </a:r>
            <a:r>
              <a:rPr lang="en-US" baseline="0" dirty="0" smtClean="0"/>
              <a:t> Zhang’s </a:t>
            </a:r>
            <a:r>
              <a:rPr lang="en-US" baseline="0" dirty="0" err="1" smtClean="0"/>
              <a:t>sigcomm</a:t>
            </a:r>
            <a:r>
              <a:rPr lang="en-US" baseline="0" dirty="0" smtClean="0"/>
              <a:t> 2013 work on search response time. One very counterintuitive result they found is that the search response time is longer when the search load is low. How is that possible? To understand it and to explain it, the authors </a:t>
            </a:r>
            <a:r>
              <a:rPr lang="en-US" baseline="0" dirty="0" err="1" smtClean="0"/>
              <a:t>analy</a:t>
            </a:r>
            <a:endParaRPr lang="en-US" baseline="0" dirty="0" smtClean="0"/>
          </a:p>
          <a:p>
            <a:endParaRPr lang="en-US" baseline="0" dirty="0" smtClean="0"/>
          </a:p>
          <a:p>
            <a:r>
              <a:rPr lang="en-US" baseline="0" dirty="0" smtClean="0"/>
              <a:t>Furthermore, in networking field, we are not only trying to improve performance. We also hope to find better network architecture. There, interpretability is also far more important. </a:t>
            </a:r>
          </a:p>
          <a:p>
            <a:r>
              <a:rPr lang="en-US" baseline="0" dirty="0" smtClean="0"/>
              <a:t>From publication perspective, if the result is “I tried this and its performance is better”. Yah, okay. If you can say “I tried this, its performance is better, and I find out the reason is “. It is far more interesting, and far more likely to be accepted.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22</a:t>
            </a:fld>
            <a:endParaRPr lang="zh-CN" altLang="en-US"/>
          </a:p>
        </p:txBody>
      </p:sp>
    </p:spTree>
    <p:extLst>
      <p:ext uri="{BB962C8B-B14F-4D97-AF65-F5344CB8AC3E}">
        <p14:creationId xmlns:p14="http://schemas.microsoft.com/office/powerpoint/2010/main" val="1944640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First, I want to make it loud and</a:t>
            </a:r>
            <a:r>
              <a:rPr lang="en-US" sz="1200" b="0" i="0" kern="1200" baseline="0" dirty="0" smtClean="0">
                <a:solidFill>
                  <a:schemeClr val="tx1"/>
                </a:solidFill>
                <a:effectLst/>
                <a:latin typeface="+mn-lt"/>
                <a:ea typeface="+mn-ea"/>
                <a:cs typeface="+mn-cs"/>
              </a:rPr>
              <a:t> clear – ML is not a cure-for all. Example 1: we did for traffic prediction and scheduling. An industrial collaborator came to us with this problem. They want us to help predict traffic arrivals for resource scheduling purpose. It turns out that we can predict </a:t>
            </a:r>
            <a:r>
              <a:rPr lang="en-US" sz="1200" b="0" i="0" kern="1200" baseline="0" dirty="0" err="1" smtClean="0">
                <a:solidFill>
                  <a:schemeClr val="tx1"/>
                </a:solidFill>
                <a:effectLst/>
                <a:latin typeface="+mn-lt"/>
                <a:ea typeface="+mn-ea"/>
                <a:cs typeface="+mn-cs"/>
              </a:rPr>
              <a:t>reasonally</a:t>
            </a:r>
            <a:r>
              <a:rPr lang="en-US" sz="1200" b="0" i="0" kern="1200" baseline="0" dirty="0" smtClean="0">
                <a:solidFill>
                  <a:schemeClr val="tx1"/>
                </a:solidFill>
                <a:effectLst/>
                <a:latin typeface="+mn-lt"/>
                <a:ea typeface="+mn-ea"/>
                <a:cs typeface="+mn-cs"/>
              </a:rPr>
              <a:t> accurately, but not enough. This problem has some fundamental challenges. For example, if the traffic comes every three or four time slots, each with 50%. You can see it cannot be predicted perfectly. About 50% of the chance you will be wrong by 1 time slot. We propose to them to see if this is acceptable, measuring accuracy in a different way, one time-slot delay. They do not want to accept it. That makes the scheduling based on prediction unacceptable. So we decided not to go forward. </a:t>
            </a:r>
          </a:p>
          <a:p>
            <a:r>
              <a:rPr lang="en-US" sz="1200" b="0" i="0" kern="1200" baseline="0" dirty="0" smtClean="0">
                <a:solidFill>
                  <a:schemeClr val="tx1"/>
                </a:solidFill>
                <a:effectLst/>
                <a:latin typeface="+mn-lt"/>
                <a:ea typeface="+mn-ea"/>
                <a:cs typeface="+mn-cs"/>
              </a:rPr>
              <a:t>Another example, physical layer point-to-point communication. A lot of people have worked hard on it for decades and in many cases we are pretty close to reach Shannon capacity. I would consider this not a good candidate for ML. Well, we do not need it given there is really not much room for improvement. Of course, if the problem changes, for example, MIMO, then it might become a possible candidate. </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23</a:t>
            </a:fld>
            <a:endParaRPr lang="zh-CN" altLang="en-US"/>
          </a:p>
        </p:txBody>
      </p:sp>
    </p:spTree>
    <p:extLst>
      <p:ext uri="{BB962C8B-B14F-4D97-AF65-F5344CB8AC3E}">
        <p14:creationId xmlns:p14="http://schemas.microsoft.com/office/powerpoint/2010/main" val="29826794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Software-defined networking</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SDN</a:t>
            </a:r>
            <a:r>
              <a:rPr lang="en-US" sz="1200" b="0" i="0" kern="1200" dirty="0">
                <a:solidFill>
                  <a:schemeClr val="tx1"/>
                </a:solidFill>
                <a:effectLst/>
                <a:latin typeface="+mn-lt"/>
                <a:ea typeface="+mn-ea"/>
                <a:cs typeface="+mn-cs"/>
              </a:rPr>
              <a:t>) is an approach to </a:t>
            </a:r>
            <a:r>
              <a:rPr lang="en-US" sz="1200" b="0" i="0" u="none" strike="noStrike" kern="1200" dirty="0">
                <a:solidFill>
                  <a:schemeClr val="tx1"/>
                </a:solidFill>
                <a:effectLst/>
                <a:latin typeface="+mn-lt"/>
                <a:ea typeface="+mn-ea"/>
                <a:cs typeface="+mn-cs"/>
                <a:hlinkClick r:id="rId3" tooltip="Computer network"/>
              </a:rPr>
              <a:t>computer networking</a:t>
            </a:r>
            <a:r>
              <a:rPr lang="en-US" sz="1200" b="0" i="0" kern="1200" dirty="0">
                <a:solidFill>
                  <a:schemeClr val="tx1"/>
                </a:solidFill>
                <a:effectLst/>
                <a:latin typeface="+mn-lt"/>
                <a:ea typeface="+mn-ea"/>
                <a:cs typeface="+mn-cs"/>
              </a:rPr>
              <a:t> that allows </a:t>
            </a:r>
            <a:r>
              <a:rPr lang="en-US" sz="1200" b="0" i="0" u="none" strike="noStrike" kern="1200" dirty="0">
                <a:solidFill>
                  <a:schemeClr val="tx1"/>
                </a:solidFill>
                <a:effectLst/>
                <a:latin typeface="+mn-lt"/>
                <a:ea typeface="+mn-ea"/>
                <a:cs typeface="+mn-cs"/>
                <a:hlinkClick r:id="rId4" tooltip="Network administrator"/>
              </a:rPr>
              <a:t>network administrators</a:t>
            </a:r>
            <a:r>
              <a:rPr lang="en-US" sz="1200" b="0" i="0" kern="1200" dirty="0">
                <a:solidFill>
                  <a:schemeClr val="tx1"/>
                </a:solidFill>
                <a:effectLst/>
                <a:latin typeface="+mn-lt"/>
                <a:ea typeface="+mn-ea"/>
                <a:cs typeface="+mn-cs"/>
              </a:rPr>
              <a:t> to programmatically </a:t>
            </a:r>
            <a:r>
              <a:rPr lang="en-US" sz="1200" b="0" i="1" kern="1200" dirty="0">
                <a:solidFill>
                  <a:schemeClr val="tx1"/>
                </a:solidFill>
                <a:effectLst/>
                <a:latin typeface="+mn-lt"/>
                <a:ea typeface="+mn-ea"/>
                <a:cs typeface="+mn-cs"/>
              </a:rPr>
              <a:t>initialize, control, change, and manage network behavior dynamically via open interfaces</a:t>
            </a:r>
            <a:r>
              <a:rPr lang="en-US" sz="1200" b="0" i="0" u="none" strike="noStrike" kern="1200" baseline="30000" dirty="0">
                <a:solidFill>
                  <a:schemeClr val="tx1"/>
                </a:solidFill>
                <a:effectLst/>
                <a:latin typeface="+mn-lt"/>
                <a:ea typeface="+mn-ea"/>
                <a:cs typeface="+mn-cs"/>
                <a:hlinkClick r:id="rId5"/>
              </a:rPr>
              <a:t>[1]</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6" tooltip="Abstraction (software engineering)"/>
              </a:rPr>
              <a:t>abstraction</a:t>
            </a:r>
            <a:r>
              <a:rPr lang="en-US" sz="1200" b="0" i="0" kern="1200" dirty="0">
                <a:solidFill>
                  <a:schemeClr val="tx1"/>
                </a:solidFill>
                <a:effectLst/>
                <a:latin typeface="+mn-lt"/>
                <a:ea typeface="+mn-ea"/>
                <a:cs typeface="+mn-cs"/>
              </a:rPr>
              <a:t> of lower-level functionality. SDN is meant to address the fact that the static architecture of traditional networks doesn't support the dynamic, scalable computing and storage needs of more modern computing environments such as </a:t>
            </a:r>
            <a:r>
              <a:rPr lang="en-US" sz="1200" b="0" i="0" u="none" strike="noStrike" kern="1200" dirty="0">
                <a:solidFill>
                  <a:schemeClr val="tx1"/>
                </a:solidFill>
                <a:effectLst/>
                <a:latin typeface="+mn-lt"/>
                <a:ea typeface="+mn-ea"/>
                <a:cs typeface="+mn-cs"/>
                <a:hlinkClick r:id="rId7" tooltip="Data center"/>
              </a:rPr>
              <a:t>data centers</a:t>
            </a:r>
            <a:r>
              <a:rPr 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24</a:t>
            </a:fld>
            <a:endParaRPr lang="zh-CN" altLang="en-US"/>
          </a:p>
        </p:txBody>
      </p:sp>
    </p:spTree>
    <p:extLst>
      <p:ext uri="{BB962C8B-B14F-4D97-AF65-F5344CB8AC3E}">
        <p14:creationId xmlns:p14="http://schemas.microsoft.com/office/powerpoint/2010/main" val="2982679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NEA Partner Greg Papadopoulos</a:t>
            </a:r>
            <a:r>
              <a:rPr lang="en-US" sz="1200" b="0" i="0" kern="1200" dirty="0">
                <a:solidFill>
                  <a:schemeClr val="tx1"/>
                </a:solidFill>
                <a:effectLst/>
                <a:latin typeface="+mn-lt"/>
                <a:ea typeface="+mn-ea"/>
                <a:cs typeface="+mn-cs"/>
              </a:rPr>
              <a:t>—NEA Partner Greg Papadopoulos</a:t>
            </a: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25</a:t>
            </a:fld>
            <a:endParaRPr lang="zh-CN" altLang="en-US"/>
          </a:p>
        </p:txBody>
      </p:sp>
    </p:spTree>
    <p:extLst>
      <p:ext uri="{BB962C8B-B14F-4D97-AF65-F5344CB8AC3E}">
        <p14:creationId xmlns:p14="http://schemas.microsoft.com/office/powerpoint/2010/main" val="270749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27</a:t>
            </a:fld>
            <a:endParaRPr lang="zh-CN" altLang="en-US"/>
          </a:p>
        </p:txBody>
      </p:sp>
    </p:spTree>
    <p:extLst>
      <p:ext uri="{BB962C8B-B14F-4D97-AF65-F5344CB8AC3E}">
        <p14:creationId xmlns:p14="http://schemas.microsoft.com/office/powerpoint/2010/main" val="32964327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r>
              <a:rPr lang="en-US" altLang="zh-CN" dirty="0"/>
              <a:t>Let me tell you </a:t>
            </a:r>
            <a:r>
              <a:rPr lang="en-US" altLang="zh-CN" baseline="0" dirty="0"/>
              <a:t>a little bit about my background. My research has been in computer networks, in particular, wireless networks, for 10_ years since my PhD study. In the past few years, we have slowly and steadily moved into the intersection of machine learning and computer networks, focusing on learning-aided resource allocation in computer networks. We have studied both more practical problems raised by network operators, as well as more theoretical problems abstracted from the practical study. We publish in both networking venues such as IPSN and JSAC, as well as ML venues, such as NIPS and KDD. </a:t>
            </a:r>
          </a:p>
          <a:p>
            <a:endParaRPr lang="en-US" altLang="zh-CN" baseline="0" dirty="0"/>
          </a:p>
          <a:p>
            <a:r>
              <a:rPr lang="en-US" altLang="zh-CN" baseline="0" dirty="0"/>
              <a:t>In this talk, I will discuss some challenges and opportunities that I observe in the intersection of learning and networks. Clearly, this will not be comprehensive. More important, I have far more question than answers. The goal of the talk is to stimulate discussions and encourage collaborations. </a:t>
            </a:r>
          </a:p>
        </p:txBody>
      </p:sp>
      <p:sp>
        <p:nvSpPr>
          <p:cNvPr id="4" name="灯片编号占位符 3"/>
          <p:cNvSpPr>
            <a:spLocks noGrp="1"/>
          </p:cNvSpPr>
          <p:nvPr>
            <p:ph type="sldNum" sz="quarter" idx="10"/>
          </p:nvPr>
        </p:nvSpPr>
        <p:spPr/>
        <p:txBody>
          <a:bodyPr/>
          <a:lstStyle/>
          <a:p>
            <a:fld id="{CAEA30D4-ECF6-4A33-ACD4-C0B84D9F93CD}" type="slidenum">
              <a:rPr lang="zh-CN" altLang="en-US" smtClean="0"/>
              <a:pPr/>
              <a:t>8</a:t>
            </a:fld>
            <a:endParaRPr lang="zh-CN" altLang="en-US"/>
          </a:p>
        </p:txBody>
      </p:sp>
    </p:spTree>
    <p:extLst>
      <p:ext uri="{BB962C8B-B14F-4D97-AF65-F5344CB8AC3E}">
        <p14:creationId xmlns:p14="http://schemas.microsoft.com/office/powerpoint/2010/main" val="2511715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Based</a:t>
            </a:r>
            <a:r>
              <a:rPr lang="en-US" baseline="0" dirty="0"/>
              <a:t> on the data from </a:t>
            </a:r>
            <a:r>
              <a:rPr lang="en-US" baseline="0" dirty="0" err="1"/>
              <a:t>Maray</a:t>
            </a:r>
            <a:r>
              <a:rPr lang="en-US" baseline="0" dirty="0"/>
              <a:t> </a:t>
            </a:r>
            <a:r>
              <a:rPr lang="en-US" baseline="0" dirty="0" err="1"/>
              <a:t>Meeker’s</a:t>
            </a:r>
            <a:r>
              <a:rPr lang="en-US" baseline="0" dirty="0"/>
              <a:t> annual global internet trend talk, we can see the significant amount of time that we spend on mobile, on average 2.8 hours/per</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30</a:t>
            </a:fld>
            <a:endParaRPr lang="zh-CN" altLang="en-US"/>
          </a:p>
        </p:txBody>
      </p:sp>
    </p:spTree>
    <p:extLst>
      <p:ext uri="{BB962C8B-B14F-4D97-AF65-F5344CB8AC3E}">
        <p14:creationId xmlns:p14="http://schemas.microsoft.com/office/powerpoint/2010/main" val="196836798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of the top</a:t>
            </a:r>
            <a:r>
              <a:rPr lang="en-US" baseline="0" dirty="0"/>
              <a:t> apps are social media, including messaging. </a:t>
            </a:r>
            <a:r>
              <a:rPr lang="en-US" baseline="0" dirty="0" err="1"/>
              <a:t>Wechat</a:t>
            </a:r>
            <a:r>
              <a:rPr lang="en-US" baseline="0" dirty="0"/>
              <a:t> is one application that </a:t>
            </a:r>
            <a:r>
              <a:rPr lang="en-US" baseline="0" dirty="0" err="1"/>
              <a:t>probaly</a:t>
            </a:r>
            <a:r>
              <a:rPr lang="en-US" baseline="0" dirty="0"/>
              <a:t> everyone in this room uses a lot.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31</a:t>
            </a:fld>
            <a:endParaRPr lang="zh-CN" altLang="en-US"/>
          </a:p>
        </p:txBody>
      </p:sp>
    </p:spTree>
    <p:extLst>
      <p:ext uri="{BB962C8B-B14F-4D97-AF65-F5344CB8AC3E}">
        <p14:creationId xmlns:p14="http://schemas.microsoft.com/office/powerpoint/2010/main" val="19675479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Furtermore</a:t>
            </a:r>
            <a:r>
              <a:rPr lang="en-US" dirty="0"/>
              <a:t>, we are seeing</a:t>
            </a:r>
            <a:r>
              <a:rPr lang="en-US" baseline="0" dirty="0"/>
              <a:t> growth of social media usage. It has also become a primary source for news consumption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32</a:t>
            </a:fld>
            <a:endParaRPr lang="zh-CN" altLang="en-US"/>
          </a:p>
        </p:txBody>
      </p:sp>
    </p:spTree>
    <p:extLst>
      <p:ext uri="{BB962C8B-B14F-4D97-AF65-F5344CB8AC3E}">
        <p14:creationId xmlns:p14="http://schemas.microsoft.com/office/powerpoint/2010/main" val="2473862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social </a:t>
            </a:r>
            <a:r>
              <a:rPr lang="en-US" dirty="0" err="1"/>
              <a:t>mediam</a:t>
            </a:r>
            <a:r>
              <a:rPr lang="en-US" dirty="0"/>
              <a:t> post </a:t>
            </a:r>
            <a:r>
              <a:rPr lang="en-US" dirty="0" err="1"/>
              <a:t>containts</a:t>
            </a:r>
            <a:r>
              <a:rPr lang="en-US" dirty="0"/>
              <a:t> URL links. For </a:t>
            </a:r>
            <a:r>
              <a:rPr lang="en-US" dirty="0" err="1"/>
              <a:t>eample</a:t>
            </a:r>
            <a:r>
              <a:rPr lang="en-US" dirty="0"/>
              <a:t>, we see 30% of tweets</a:t>
            </a:r>
            <a:r>
              <a:rPr lang="en-US" baseline="0" dirty="0"/>
              <a:t> contains image or video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33</a:t>
            </a:fld>
            <a:endParaRPr lang="zh-CN" altLang="en-US"/>
          </a:p>
        </p:txBody>
      </p:sp>
    </p:spTree>
    <p:extLst>
      <p:ext uri="{BB962C8B-B14F-4D97-AF65-F5344CB8AC3E}">
        <p14:creationId xmlns:p14="http://schemas.microsoft.com/office/powerpoint/2010/main" val="23311580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discussed in the key</a:t>
            </a:r>
            <a:r>
              <a:rPr lang="en-US" sz="1200" kern="1200" baseline="0" dirty="0">
                <a:solidFill>
                  <a:schemeClr val="tx1"/>
                </a:solidFill>
                <a:effectLst/>
                <a:latin typeface="+mn-lt"/>
                <a:ea typeface="+mn-ea"/>
                <a:cs typeface="+mn-cs"/>
              </a:rPr>
              <a:t> note this morning, delay is critical. We human beings are </a:t>
            </a:r>
            <a:r>
              <a:rPr lang="en-US" sz="1200" kern="1200" baseline="0" dirty="0" err="1">
                <a:solidFill>
                  <a:schemeClr val="tx1"/>
                </a:solidFill>
                <a:effectLst/>
                <a:latin typeface="+mn-lt"/>
                <a:ea typeface="+mn-ea"/>
                <a:cs typeface="+mn-cs"/>
              </a:rPr>
              <a:t>impatent</a:t>
            </a:r>
            <a:r>
              <a:rPr lang="en-US" sz="1200" kern="1200" baseline="0" dirty="0">
                <a:solidFill>
                  <a:schemeClr val="tx1"/>
                </a:solidFill>
                <a:effectLst/>
                <a:latin typeface="+mn-lt"/>
                <a:ea typeface="+mn-ea"/>
                <a:cs typeface="+mn-cs"/>
              </a:rPr>
              <a:t>. I am sure all of us have had </a:t>
            </a:r>
            <a:r>
              <a:rPr lang="en-US" sz="1200" kern="1200" baseline="0" dirty="0" err="1">
                <a:solidFill>
                  <a:schemeClr val="tx1"/>
                </a:solidFill>
                <a:effectLst/>
                <a:latin typeface="+mn-lt"/>
                <a:ea typeface="+mn-ea"/>
                <a:cs typeface="+mn-cs"/>
              </a:rPr>
              <a:t>expeirnce</a:t>
            </a:r>
            <a:r>
              <a:rPr lang="en-US" sz="1200" kern="1200" baseline="0" dirty="0">
                <a:solidFill>
                  <a:schemeClr val="tx1"/>
                </a:solidFill>
                <a:effectLst/>
                <a:latin typeface="+mn-lt"/>
                <a:ea typeface="+mn-ea"/>
                <a:cs typeface="+mn-cs"/>
              </a:rPr>
              <a:t> with very slow embedded content loading. May not be as crazy as this guy. </a:t>
            </a:r>
            <a:endParaRPr lang="en-US"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cellular network connection establishment and </a:t>
            </a:r>
            <a:r>
              <a:rPr lang="en-US" sz="1200" kern="1200" dirty="0" err="1">
                <a:solidFill>
                  <a:schemeClr val="tx1"/>
                </a:solidFill>
                <a:effectLst/>
                <a:latin typeface="+mn-lt"/>
                <a:ea typeface="+mn-ea"/>
                <a:cs typeface="+mn-cs"/>
              </a:rPr>
              <a:t>roundtrip</a:t>
            </a:r>
            <a:r>
              <a:rPr lang="en-US" sz="1200" kern="1200" dirty="0">
                <a:solidFill>
                  <a:schemeClr val="tx1"/>
                </a:solidFill>
                <a:effectLst/>
                <a:latin typeface="+mn-lt"/>
                <a:ea typeface="+mn-ea"/>
                <a:cs typeface="+mn-cs"/>
              </a:rPr>
              <a:t> times – at least 3 seconds [4] and often 10 sec- </a:t>
            </a:r>
            <a:r>
              <a:rPr lang="en-US" sz="1200" kern="1200" dirty="0" err="1">
                <a:solidFill>
                  <a:schemeClr val="tx1"/>
                </a:solidFill>
                <a:effectLst/>
                <a:latin typeface="+mn-lt"/>
                <a:ea typeface="+mn-ea"/>
                <a:cs typeface="+mn-cs"/>
              </a:rPr>
              <a:t>onds</a:t>
            </a:r>
            <a:r>
              <a:rPr lang="en-US" sz="1200" kern="1200" dirty="0">
                <a:solidFill>
                  <a:schemeClr val="tx1"/>
                </a:solidFill>
                <a:effectLst/>
                <a:latin typeface="+mn-lt"/>
                <a:ea typeface="+mn-ea"/>
                <a:cs typeface="+mn-cs"/>
              </a:rPr>
              <a:t> or more [13] – are excessive taxes to fluid and engaging social interaction, especially when users try to retrieve </a:t>
            </a:r>
            <a:r>
              <a:rPr lang="en-US" sz="1200" kern="1200" dirty="0" err="1">
                <a:solidFill>
                  <a:schemeClr val="tx1"/>
                </a:solidFill>
                <a:effectLst/>
                <a:latin typeface="+mn-lt"/>
                <a:ea typeface="+mn-ea"/>
                <a:cs typeface="+mn-cs"/>
              </a:rPr>
              <a:t>mul</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timedia</a:t>
            </a:r>
            <a:r>
              <a:rPr lang="en-US" sz="1200" kern="1200" dirty="0">
                <a:solidFill>
                  <a:schemeClr val="tx1"/>
                </a:solidFill>
                <a:effectLst/>
                <a:latin typeface="+mn-lt"/>
                <a:ea typeface="+mn-ea"/>
                <a:cs typeface="+mn-cs"/>
              </a:rPr>
              <a:t> content from embedded URLs in social posts. Using a popular Android device and stable Wi-Fi connection, we crawled over 150000 links that mobile Twitter users clicked on. The average load time (not including rendering time) of a link is 16.71 seconds, and the median is 7.5 seconds.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Compounding access latencies, mobile users often “snack” on social media in gap times such as while in elevators, on public transit, and in large gatherings (e.g., conferences, par- ties, and sporting events). Such scenarios often correlate to challenging network environments with weaker signals, con- </a:t>
            </a:r>
            <a:r>
              <a:rPr lang="en-US" sz="1200" kern="1200" dirty="0" err="1">
                <a:solidFill>
                  <a:schemeClr val="tx1"/>
                </a:solidFill>
                <a:effectLst/>
                <a:latin typeface="+mn-lt"/>
                <a:ea typeface="+mn-ea"/>
                <a:cs typeface="+mn-cs"/>
              </a:rPr>
              <a:t>gested</a:t>
            </a:r>
            <a:r>
              <a:rPr lang="en-US" sz="1200" kern="1200" dirty="0">
                <a:solidFill>
                  <a:schemeClr val="tx1"/>
                </a:solidFill>
                <a:effectLst/>
                <a:latin typeface="+mn-lt"/>
                <a:ea typeface="+mn-ea"/>
                <a:cs typeface="+mn-cs"/>
              </a:rPr>
              <a:t> networks, and moving devices.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34</a:t>
            </a:fld>
            <a:endParaRPr lang="zh-CN" altLang="en-US"/>
          </a:p>
        </p:txBody>
      </p:sp>
    </p:spTree>
    <p:extLst>
      <p:ext uri="{BB962C8B-B14F-4D97-AF65-F5344CB8AC3E}">
        <p14:creationId xmlns:p14="http://schemas.microsoft.com/office/powerpoint/2010/main" val="5755053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answer this question, </a:t>
            </a:r>
            <a:r>
              <a:rPr lang="en-US" sz="1200" kern="1200" dirty="0">
                <a:solidFill>
                  <a:schemeClr val="tx1"/>
                </a:solidFill>
                <a:effectLst/>
                <a:latin typeface="+mn-lt"/>
                <a:ea typeface="+mn-ea"/>
                <a:cs typeface="+mn-cs"/>
              </a:rPr>
              <a:t>To study the real life usage of social media on mobile devices, it is crucial to collect enough usage data from the general public. Although Twitter’s tweets are publicly avail- able, when and how users access Twitter is not. Therefore, we collected a large set of usage data from </a:t>
            </a:r>
            <a:r>
              <a:rPr lang="en-US" sz="1200" kern="1200" dirty="0" err="1">
                <a:solidFill>
                  <a:schemeClr val="tx1"/>
                </a:solidFill>
                <a:effectLst/>
                <a:latin typeface="+mn-lt"/>
                <a:ea typeface="+mn-ea"/>
                <a:cs typeface="+mn-cs"/>
              </a:rPr>
              <a:t>Twidere</a:t>
            </a:r>
            <a:r>
              <a:rPr lang="en-US" sz="1200" kern="1200" baseline="0" dirty="0">
                <a:solidFill>
                  <a:schemeClr val="tx1"/>
                </a:solidFill>
                <a:effectLst/>
                <a:latin typeface="+mn-lt"/>
                <a:ea typeface="+mn-ea"/>
                <a:cs typeface="+mn-cs"/>
              </a:rPr>
              <a:t> (a Twitter app with 100,000 downloads)</a:t>
            </a:r>
            <a:r>
              <a:rPr lang="en-US" sz="1200" kern="1200" dirty="0">
                <a:solidFill>
                  <a:schemeClr val="tx1"/>
                </a:solidFill>
                <a:effectLst/>
                <a:latin typeface="+mn-lt"/>
                <a:ea typeface="+mn-ea"/>
                <a:cs typeface="+mn-cs"/>
              </a:rPr>
              <a:t> users who agreed to provide this information to us. With the users’ consent2,</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36</a:t>
            </a:fld>
            <a:endParaRPr lang="zh-CN" altLang="en-US"/>
          </a:p>
        </p:txBody>
      </p:sp>
    </p:spTree>
    <p:extLst>
      <p:ext uri="{BB962C8B-B14F-4D97-AF65-F5344CB8AC3E}">
        <p14:creationId xmlns:p14="http://schemas.microsoft.com/office/powerpoint/2010/main" val="3913245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collect usage pattern, link click-through, and network availability.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During the installation and update, the app discloses the information collected and we collect data only if the users choose to opt in. There are less than 15% of users choose to opt in, which indicates user privacy-awareness and the effectiveness of the privacy disclosure. In addition, we only keep a hashed user ID, which is not recoverable through a one-way hash function. Last, twitter contents and social graph are publicly available information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37</a:t>
            </a:fld>
            <a:endParaRPr lang="zh-CN" altLang="en-US"/>
          </a:p>
        </p:txBody>
      </p:sp>
    </p:spTree>
    <p:extLst>
      <p:ext uri="{BB962C8B-B14F-4D97-AF65-F5344CB8AC3E}">
        <p14:creationId xmlns:p14="http://schemas.microsoft.com/office/powerpoint/2010/main" val="7106823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existing work has carefully studied the network-condition-based prefetching scheduling using fine-grained traces [27, 21], we focus our work and the corresponding data collection on the complementary com- </a:t>
            </a:r>
            <a:r>
              <a:rPr lang="en-US" sz="1200" kern="1200" dirty="0" err="1">
                <a:solidFill>
                  <a:schemeClr val="tx1"/>
                </a:solidFill>
                <a:effectLst/>
                <a:latin typeface="+mn-lt"/>
                <a:ea typeface="+mn-ea"/>
                <a:cs typeface="+mn-cs"/>
              </a:rPr>
              <a:t>ponents</a:t>
            </a:r>
            <a:r>
              <a:rPr lang="en-US" sz="1200" kern="1200" dirty="0">
                <a:solidFill>
                  <a:schemeClr val="tx1"/>
                </a:solidFill>
                <a:effectLst/>
                <a:latin typeface="+mn-lt"/>
                <a:ea typeface="+mn-ea"/>
                <a:cs typeface="+mn-cs"/>
              </a:rPr>
              <a:t>. Therefore, to limit the collection overhead and to avoid user burn out, we decide not to collect detailed net- work trace in a fine-grain manner, but only log the </a:t>
            </a:r>
            <a:r>
              <a:rPr lang="en-US" sz="1200" kern="1200" dirty="0" err="1">
                <a:solidFill>
                  <a:schemeClr val="tx1"/>
                </a:solidFill>
                <a:effectLst/>
                <a:latin typeface="+mn-lt"/>
                <a:ea typeface="+mn-ea"/>
                <a:cs typeface="+mn-cs"/>
              </a:rPr>
              <a:t>WiFi</a:t>
            </a:r>
            <a:r>
              <a:rPr lang="en-US" sz="1200" kern="1200" dirty="0">
                <a:solidFill>
                  <a:schemeClr val="tx1"/>
                </a:solidFill>
                <a:effectLst/>
                <a:latin typeface="+mn-lt"/>
                <a:ea typeface="+mn-ea"/>
                <a:cs typeface="+mn-cs"/>
              </a:rPr>
              <a:t> availability, which is a major leverage for prefetching. We note that existing traces and techniques for predicting and utilizing favorable network conditions apply here if needed when traces are available. </a:t>
            </a:r>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38</a:t>
            </a:fld>
            <a:endParaRPr lang="zh-CN" altLang="en-US"/>
          </a:p>
        </p:txBody>
      </p:sp>
    </p:spTree>
    <p:extLst>
      <p:ext uri="{BB962C8B-B14F-4D97-AF65-F5344CB8AC3E}">
        <p14:creationId xmlns:p14="http://schemas.microsoft.com/office/powerpoint/2010/main" val="20143299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Balanced accuracy is a wildly used metric in the data mining community [11], defined as the average of sensitivity (the percentage of correctly predicted tweets that are clicked), and specificity (the percentage of correctly predicted tweets that are not clicked). </a:t>
            </a:r>
            <a:endParaRPr lang="en-US" dirty="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45</a:t>
            </a:fld>
            <a:endParaRPr lang="zh-CN" altLang="en-US"/>
          </a:p>
        </p:txBody>
      </p:sp>
    </p:spTree>
    <p:extLst>
      <p:ext uri="{BB962C8B-B14F-4D97-AF65-F5344CB8AC3E}">
        <p14:creationId xmlns:p14="http://schemas.microsoft.com/office/powerpoint/2010/main" val="12073417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Mobile users are consuming increasingly large amount of embedded content through social applications. Social con- tent prefetching is a promising technique for improving user </a:t>
            </a:r>
            <a:endParaRPr lang="en-US" dirty="0"/>
          </a:p>
          <a:p>
            <a:r>
              <a:rPr lang="en-US" sz="1200" kern="1200" dirty="0">
                <a:solidFill>
                  <a:schemeClr val="tx1"/>
                </a:solidFill>
                <a:effectLst/>
                <a:latin typeface="+mn-lt"/>
                <a:ea typeface="+mn-ea"/>
                <a:cs typeface="+mn-cs"/>
              </a:rPr>
              <a:t>experience on mobile devices. By identifying the unique features of mobile social applications, we propose a unified mobile social prefetching framework, </a:t>
            </a:r>
            <a:r>
              <a:rPr lang="en-US" sz="1200" kern="1200" dirty="0" err="1">
                <a:solidFill>
                  <a:schemeClr val="tx1"/>
                </a:solidFill>
                <a:effectLst/>
                <a:latin typeface="+mn-lt"/>
                <a:ea typeface="+mn-ea"/>
                <a:cs typeface="+mn-cs"/>
              </a:rPr>
              <a:t>Earlybird</a:t>
            </a:r>
            <a:r>
              <a:rPr lang="en-US" sz="1200" kern="1200" dirty="0">
                <a:solidFill>
                  <a:schemeClr val="tx1"/>
                </a:solidFill>
                <a:effectLst/>
                <a:latin typeface="+mn-lt"/>
                <a:ea typeface="+mn-ea"/>
                <a:cs typeface="+mn-cs"/>
              </a:rPr>
              <a:t>, that jointly optimizes the what and when in prefetching, leveraging con- tent preference, user behavior pattern, and dynamic net- work conditions. The proposed scheme can adapt to user- specific budget constraints in terms of (extra) energy and cellular data, with the objective of maximizing delay </a:t>
            </a:r>
            <a:r>
              <a:rPr lang="en-US" sz="1200" kern="1200" dirty="0" err="1">
                <a:solidFill>
                  <a:schemeClr val="tx1"/>
                </a:solidFill>
                <a:effectLst/>
                <a:latin typeface="+mn-lt"/>
                <a:ea typeface="+mn-ea"/>
                <a:cs typeface="+mn-cs"/>
              </a:rPr>
              <a:t>reduc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tion</a:t>
            </a:r>
            <a:r>
              <a:rPr lang="en-US" sz="1200" kern="1200" dirty="0">
                <a:solidFill>
                  <a:schemeClr val="tx1"/>
                </a:solidFill>
                <a:effectLst/>
                <a:latin typeface="+mn-lt"/>
                <a:ea typeface="+mn-ea"/>
                <a:cs typeface="+mn-cs"/>
              </a:rPr>
              <a:t>. We use a data-driven approach to develop personalized content model and control variables (prefetching thresholds) to achieve this goal. Evaluation using real-life Twitter traces show promising performance of </a:t>
            </a:r>
            <a:r>
              <a:rPr lang="en-US" sz="1200" kern="1200" dirty="0" err="1">
                <a:solidFill>
                  <a:schemeClr val="tx1"/>
                </a:solidFill>
                <a:effectLst/>
                <a:latin typeface="+mn-lt"/>
                <a:ea typeface="+mn-ea"/>
                <a:cs typeface="+mn-cs"/>
              </a:rPr>
              <a:t>Earlybird</a:t>
            </a:r>
            <a:r>
              <a:rPr lang="en-US" sz="1200" kern="1200" dirty="0">
                <a:solidFill>
                  <a:schemeClr val="tx1"/>
                </a:solidFill>
                <a:effectLst/>
                <a:latin typeface="+mn-lt"/>
                <a:ea typeface="+mn-ea"/>
                <a:cs typeface="+mn-cs"/>
              </a:rPr>
              <a:t>. </a:t>
            </a:r>
            <a:endParaRPr lang="en-US" dirty="0"/>
          </a:p>
          <a:p>
            <a:r>
              <a:rPr lang="en-US" sz="1200" kern="1200" dirty="0">
                <a:solidFill>
                  <a:schemeClr val="tx1"/>
                </a:solidFill>
                <a:effectLst/>
                <a:latin typeface="+mn-lt"/>
                <a:ea typeface="+mn-ea"/>
                <a:cs typeface="+mn-cs"/>
              </a:rPr>
              <a:t>In addition to </a:t>
            </a:r>
            <a:r>
              <a:rPr lang="en-US" sz="1200" kern="1200" dirty="0" err="1">
                <a:solidFill>
                  <a:schemeClr val="tx1"/>
                </a:solidFill>
                <a:effectLst/>
                <a:latin typeface="+mn-lt"/>
                <a:ea typeface="+mn-ea"/>
                <a:cs typeface="+mn-cs"/>
              </a:rPr>
              <a:t>EarlyBird’s</a:t>
            </a:r>
            <a:r>
              <a:rPr lang="en-US" sz="1200" kern="1200" dirty="0">
                <a:solidFill>
                  <a:schemeClr val="tx1"/>
                </a:solidFill>
                <a:effectLst/>
                <a:latin typeface="+mn-lt"/>
                <a:ea typeface="+mn-ea"/>
                <a:cs typeface="+mn-cs"/>
              </a:rPr>
              <a:t> immediate utility for Twitter users, we speculate that our approach of unifying social and network access patterns can be generalized to other social networks as well. Furthermore, as video clips become in- </a:t>
            </a:r>
            <a:r>
              <a:rPr lang="en-US" sz="1200" kern="1200" dirty="0" err="1">
                <a:solidFill>
                  <a:schemeClr val="tx1"/>
                </a:solidFill>
                <a:effectLst/>
                <a:latin typeface="+mn-lt"/>
                <a:ea typeface="+mn-ea"/>
                <a:cs typeface="+mn-cs"/>
              </a:rPr>
              <a:t>creasingly</a:t>
            </a:r>
            <a:r>
              <a:rPr lang="en-US" sz="1200" kern="1200" dirty="0">
                <a:solidFill>
                  <a:schemeClr val="tx1"/>
                </a:solidFill>
                <a:effectLst/>
                <a:latin typeface="+mn-lt"/>
                <a:ea typeface="+mn-ea"/>
                <a:cs typeface="+mn-cs"/>
              </a:rPr>
              <a:t> popular in social mobile applications, e.g., Vine and </a:t>
            </a:r>
            <a:r>
              <a:rPr lang="en-US" sz="1200" kern="1200" dirty="0" err="1">
                <a:solidFill>
                  <a:schemeClr val="tx1"/>
                </a:solidFill>
                <a:effectLst/>
                <a:latin typeface="+mn-lt"/>
                <a:ea typeface="+mn-ea"/>
                <a:cs typeface="+mn-cs"/>
              </a:rPr>
              <a:t>Instagram</a:t>
            </a:r>
            <a:r>
              <a:rPr lang="en-US" sz="1200" kern="1200" dirty="0">
                <a:solidFill>
                  <a:schemeClr val="tx1"/>
                </a:solidFill>
                <a:effectLst/>
                <a:latin typeface="+mn-lt"/>
                <a:ea typeface="+mn-ea"/>
                <a:cs typeface="+mn-cs"/>
              </a:rPr>
              <a:t>, mobile social content prefetching will place an increasing role to improve user experience. In addition, such techniques also appear promising for a number of other problems, for example: recommendation and advertisement delivery systems, reducing the traffic of cellular </a:t>
            </a:r>
            <a:r>
              <a:rPr lang="en-US" sz="1200" kern="1200" dirty="0" err="1">
                <a:solidFill>
                  <a:schemeClr val="tx1"/>
                </a:solidFill>
                <a:effectLst/>
                <a:latin typeface="+mn-lt"/>
                <a:ea typeface="+mn-ea"/>
                <a:cs typeface="+mn-cs"/>
              </a:rPr>
              <a:t>infrastruc</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ture</a:t>
            </a:r>
            <a:r>
              <a:rPr lang="en-US" sz="1200" kern="1200" dirty="0">
                <a:solidFill>
                  <a:schemeClr val="tx1"/>
                </a:solidFill>
                <a:effectLst/>
                <a:latin typeface="+mn-lt"/>
                <a:ea typeface="+mn-ea"/>
                <a:cs typeface="+mn-cs"/>
              </a:rPr>
              <a:t>, and alleviating the congestion of cellular networks. </a:t>
            </a:r>
            <a:endParaRPr lang="en-US" dirty="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52</a:t>
            </a:fld>
            <a:endParaRPr lang="zh-CN" altLang="en-US"/>
          </a:p>
        </p:txBody>
      </p:sp>
    </p:spTree>
    <p:extLst>
      <p:ext uri="{BB962C8B-B14F-4D97-AF65-F5344CB8AC3E}">
        <p14:creationId xmlns:p14="http://schemas.microsoft.com/office/powerpoint/2010/main" val="471050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Whenever</a:t>
            </a:r>
            <a:r>
              <a:rPr lang="en-US" baseline="0" dirty="0" smtClean="0"/>
              <a:t> we work on a research problem, we should ask the question of “who cares”. Ideally, we should not publish just for the purpose of publishing. </a:t>
            </a:r>
            <a:r>
              <a:rPr lang="zh-CN" altLang="en-US" baseline="0" dirty="0" smtClean="0"/>
              <a:t>简单来说，自娱自乐不是，也不应该是我们的目标。</a:t>
            </a:r>
            <a:r>
              <a:rPr lang="en-US" altLang="zh-CN" baseline="0" dirty="0" smtClean="0"/>
              <a:t>So I am going to talk about who should care about this line of research. Roughly speaking, I can see wide application scenarios of ML in networks. We also face some challenges, some common to ML field and some more unique to networking. Given these challenges, we can make advances not only in solving </a:t>
            </a:r>
            <a:r>
              <a:rPr lang="en-US" altLang="zh-CN" baseline="0" dirty="0" err="1" smtClean="0"/>
              <a:t>Newtowrking</a:t>
            </a:r>
            <a:r>
              <a:rPr lang="en-US" altLang="zh-CN" baseline="0" dirty="0" smtClean="0"/>
              <a:t> problems, but also has the potential of advancing ML researches. I will give examples on both in this talk.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9</a:t>
            </a:fld>
            <a:endParaRPr lang="zh-CN" altLang="en-US"/>
          </a:p>
        </p:txBody>
      </p:sp>
    </p:spTree>
    <p:extLst>
      <p:ext uri="{BB962C8B-B14F-4D97-AF65-F5344CB8AC3E}">
        <p14:creationId xmlns:p14="http://schemas.microsoft.com/office/powerpoint/2010/main" val="2591851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 work is motivated by a discussion</a:t>
            </a:r>
            <a:r>
              <a:rPr lang="en-US" baseline="0" dirty="0"/>
              <a:t> with a cellular provider. The operator has about 4M subscribers in a city, and receives about 600 data-network related complaints per day. Their KPI is # of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The question was, is there anything one can do regarding the number of user complains in its network? Basically, </a:t>
            </a:r>
            <a:endParaRPr lang="en-US" altLang="zh-CN" dirty="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55</a:t>
            </a:fld>
            <a:endParaRPr lang="zh-CN" altLang="en-US"/>
          </a:p>
        </p:txBody>
      </p:sp>
    </p:spTree>
    <p:extLst>
      <p:ext uri="{BB962C8B-B14F-4D97-AF65-F5344CB8AC3E}">
        <p14:creationId xmlns:p14="http://schemas.microsoft.com/office/powerpoint/2010/main" val="13414967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dataset contains 1275 positives, a user is considered a positive if the user makes a complaining </a:t>
            </a:r>
            <a:r>
              <a:rPr lang="en-US" baseline="0" dirty="0" err="1"/>
              <a:t>phonecall</a:t>
            </a:r>
            <a:r>
              <a:rPr lang="en-US" baseline="0" dirty="0"/>
              <a:t> in the hour. We have a lot more negative users, these are the users who do not make a complaint during an hour. For each user, the dataset contains users’ network </a:t>
            </a:r>
            <a:r>
              <a:rPr lang="en-US" baseline="0" dirty="0" err="1"/>
              <a:t>performnace</a:t>
            </a:r>
            <a:r>
              <a:rPr lang="en-US" baseline="0" dirty="0"/>
              <a:t> indicators, measured at radio network controllers. The metrics are shown in the table. There are basically 13 independent performance metrics, including metrics from radio front end, radio access network, and core networks, and traffic characteristics. </a:t>
            </a:r>
            <a:endParaRPr lang="en-US" dirty="0"/>
          </a:p>
          <a:p>
            <a:r>
              <a:rPr lang="en-US" dirty="0"/>
              <a:t>Collected at</a:t>
            </a:r>
            <a:r>
              <a:rPr lang="en-US" baseline="0" dirty="0"/>
              <a:t> radio network </a:t>
            </a:r>
            <a:r>
              <a:rPr lang="en-US" baseline="0" dirty="0" err="1"/>
              <a:t>contollers</a:t>
            </a:r>
            <a:r>
              <a:rPr lang="en-US" baseline="0" dirty="0"/>
              <a:t> (RNCs)</a:t>
            </a:r>
            <a:endParaRPr lang="en-US" dirty="0"/>
          </a:p>
          <a:p>
            <a:r>
              <a:rPr lang="en-US" dirty="0"/>
              <a:t>PDP: Packet data protocol </a:t>
            </a:r>
          </a:p>
          <a:p>
            <a:r>
              <a:rPr lang="en-US" sz="1200" b="0" i="0" u="none" strike="noStrike" kern="1200" dirty="0" err="1">
                <a:solidFill>
                  <a:schemeClr val="tx1"/>
                </a:solidFill>
                <a:effectLst/>
                <a:latin typeface="+mn-lt"/>
                <a:ea typeface="+mn-ea"/>
                <a:cs typeface="+mn-cs"/>
              </a:rPr>
              <a:t>PDPSucc</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PDP activation success ratio</a:t>
            </a:r>
            <a:r>
              <a:rPr lang="en-US" dirty="0"/>
              <a:t> </a:t>
            </a:r>
            <a:r>
              <a:rPr lang="en-US" sz="1200" b="0" i="0" u="none" strike="noStrike" kern="1200" dirty="0">
                <a:solidFill>
                  <a:schemeClr val="tx1"/>
                </a:solidFill>
                <a:effectLst/>
                <a:latin typeface="+mn-lt"/>
                <a:ea typeface="+mn-ea"/>
                <a:cs typeface="+mn-cs"/>
              </a:rPr>
              <a:t>(PDP success)/(PDP Attempt)</a:t>
            </a:r>
            <a:br>
              <a:rPr lang="en-US" sz="1200" b="0" i="0" u="none" strike="noStrike" kern="1200" dirty="0">
                <a:solidFill>
                  <a:schemeClr val="tx1"/>
                </a:solidFill>
                <a:effectLst/>
                <a:latin typeface="+mn-lt"/>
                <a:ea typeface="+mn-ea"/>
                <a:cs typeface="+mn-cs"/>
              </a:rPr>
            </a:br>
            <a:r>
              <a:rPr lang="en-US" sz="1200" b="0" i="0" u="none" strike="noStrike" kern="1200" dirty="0" err="1">
                <a:solidFill>
                  <a:schemeClr val="tx1"/>
                </a:solidFill>
                <a:effectLst/>
                <a:latin typeface="+mn-lt"/>
                <a:ea typeface="+mn-ea"/>
                <a:cs typeface="+mn-cs"/>
              </a:rPr>
              <a:t>Attsucc</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100</a:t>
            </a:r>
            <a:r>
              <a:rPr lang="en-US" dirty="0"/>
              <a:t> </a:t>
            </a:r>
            <a:r>
              <a:rPr lang="en-US" sz="1200" b="0" i="0" u="none" strike="noStrike" kern="1200" dirty="0">
                <a:solidFill>
                  <a:schemeClr val="tx1"/>
                </a:solidFill>
                <a:effectLst/>
                <a:latin typeface="+mn-lt"/>
                <a:ea typeface="+mn-ea"/>
                <a:cs typeface="+mn-cs"/>
              </a:rPr>
              <a:t>Attachment success ratio</a:t>
            </a:r>
            <a:r>
              <a:rPr lang="en-US" dirty="0"/>
              <a:t> </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ATTACH_success</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ATTACH_Attempt</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err="1">
                <a:solidFill>
                  <a:schemeClr val="tx1"/>
                </a:solidFill>
                <a:effectLst/>
                <a:latin typeface="+mn-lt"/>
                <a:ea typeface="+mn-ea"/>
                <a:cs typeface="+mn-cs"/>
              </a:rPr>
              <a:t>RAUSucc</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100</a:t>
            </a:r>
            <a:r>
              <a:rPr lang="en-US" dirty="0"/>
              <a:t> </a:t>
            </a:r>
            <a:r>
              <a:rPr lang="en-US" sz="1200" b="0" i="0" u="none" strike="noStrike" kern="1200" dirty="0">
                <a:solidFill>
                  <a:schemeClr val="tx1"/>
                </a:solidFill>
                <a:effectLst/>
                <a:latin typeface="+mn-lt"/>
                <a:ea typeface="+mn-ea"/>
                <a:cs typeface="+mn-cs"/>
              </a:rPr>
              <a:t>Routing Area Update success ratio</a:t>
            </a:r>
            <a:r>
              <a:rPr lang="en-US" dirty="0"/>
              <a:t> </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RAU_success</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RAU_Attempt</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err="1">
                <a:solidFill>
                  <a:schemeClr val="tx1"/>
                </a:solidFill>
                <a:effectLst/>
                <a:latin typeface="+mn-lt"/>
                <a:ea typeface="+mn-ea"/>
                <a:cs typeface="+mn-cs"/>
              </a:rPr>
              <a:t>SessSucc</a:t>
            </a:r>
            <a:r>
              <a:rPr lang="en-US" dirty="0"/>
              <a:t> </a:t>
            </a:r>
            <a:r>
              <a:rPr lang="en-US" sz="1200" b="0" i="0" u="none" strike="noStrike" kern="1200" dirty="0">
                <a:solidFill>
                  <a:schemeClr val="tx1"/>
                </a:solidFill>
                <a:effectLst/>
                <a:latin typeface="+mn-lt"/>
                <a:ea typeface="+mn-ea"/>
                <a:cs typeface="+mn-cs"/>
              </a:rPr>
              <a:t>15</a:t>
            </a:r>
            <a:r>
              <a:rPr lang="en-US" dirty="0"/>
              <a:t> </a:t>
            </a:r>
            <a:r>
              <a:rPr lang="en-US" sz="1200" b="0" i="0" u="none" strike="noStrike" kern="1200" dirty="0">
                <a:solidFill>
                  <a:schemeClr val="tx1"/>
                </a:solidFill>
                <a:effectLst/>
                <a:latin typeface="+mn-lt"/>
                <a:ea typeface="+mn-ea"/>
                <a:cs typeface="+mn-cs"/>
              </a:rPr>
              <a:t>number of </a:t>
            </a:r>
            <a:r>
              <a:rPr lang="en-US" sz="1200" b="0" i="0" u="none" strike="noStrike" kern="1200" dirty="0" err="1">
                <a:solidFill>
                  <a:schemeClr val="tx1"/>
                </a:solidFill>
                <a:effectLst/>
                <a:latin typeface="+mn-lt"/>
                <a:ea typeface="+mn-ea"/>
                <a:cs typeface="+mn-cs"/>
              </a:rPr>
              <a:t>sucessful</a:t>
            </a:r>
            <a:r>
              <a:rPr lang="en-US" sz="1200" b="0" i="0" u="none" strike="noStrike" kern="1200" dirty="0">
                <a:solidFill>
                  <a:schemeClr val="tx1"/>
                </a:solidFill>
                <a:effectLst/>
                <a:latin typeface="+mn-lt"/>
                <a:ea typeface="+mn-ea"/>
                <a:cs typeface="+mn-cs"/>
              </a:rPr>
              <a:t> sessions</a:t>
            </a:r>
            <a:r>
              <a:rPr lang="en-US" dirty="0"/>
              <a:t> </a:t>
            </a:r>
            <a:r>
              <a:rPr lang="en-US" sz="1200" b="0" i="0" u="none" strike="noStrike" kern="1200" dirty="0" err="1">
                <a:solidFill>
                  <a:schemeClr val="tx1"/>
                </a:solidFill>
                <a:effectLst/>
                <a:latin typeface="+mn-lt"/>
                <a:ea typeface="+mn-ea"/>
                <a:cs typeface="+mn-cs"/>
              </a:rPr>
              <a:t>SessReq</a:t>
            </a:r>
            <a:r>
              <a:rPr lang="en-US" dirty="0"/>
              <a:t> </a:t>
            </a:r>
            <a:r>
              <a:rPr lang="en-US" sz="1200" b="0" i="0" u="none" strike="noStrike" kern="1200" dirty="0">
                <a:solidFill>
                  <a:schemeClr val="tx1"/>
                </a:solidFill>
                <a:effectLst/>
                <a:latin typeface="+mn-lt"/>
                <a:ea typeface="+mn-ea"/>
                <a:cs typeface="+mn-cs"/>
              </a:rPr>
              <a:t>15</a:t>
            </a:r>
            <a:r>
              <a:rPr lang="en-US" dirty="0"/>
              <a:t> </a:t>
            </a:r>
            <a:r>
              <a:rPr lang="en-US" sz="1200" b="0" i="0" u="none" strike="noStrike" kern="1200" dirty="0">
                <a:solidFill>
                  <a:schemeClr val="tx1"/>
                </a:solidFill>
                <a:effectLst/>
                <a:latin typeface="+mn-lt"/>
                <a:ea typeface="+mn-ea"/>
                <a:cs typeface="+mn-cs"/>
              </a:rPr>
              <a:t>number of requested sessions</a:t>
            </a:r>
            <a:r>
              <a:rPr lang="en-US" dirty="0"/>
              <a:t> </a:t>
            </a:r>
            <a:r>
              <a:rPr lang="en-US" sz="1200" b="0" i="0" u="none" strike="noStrike" kern="1200" dirty="0">
                <a:solidFill>
                  <a:schemeClr val="tx1"/>
                </a:solidFill>
                <a:effectLst/>
                <a:latin typeface="+mn-lt"/>
                <a:ea typeface="+mn-ea"/>
                <a:cs typeface="+mn-cs"/>
              </a:rPr>
              <a:t>attempt</a:t>
            </a:r>
            <a:r>
              <a:rPr lang="en-US" dirty="0"/>
              <a:t> </a:t>
            </a:r>
            <a:r>
              <a:rPr lang="en-US" sz="1200" b="0" i="0" u="none" strike="noStrike" kern="1200" dirty="0">
                <a:solidFill>
                  <a:schemeClr val="tx1"/>
                </a:solidFill>
                <a:effectLst/>
                <a:latin typeface="+mn-lt"/>
                <a:ea typeface="+mn-ea"/>
                <a:cs typeface="+mn-cs"/>
              </a:rPr>
              <a:t>2</a:t>
            </a:r>
            <a:r>
              <a:rPr lang="en-US" dirty="0"/>
              <a:t> </a:t>
            </a:r>
            <a:r>
              <a:rPr lang="en-US" sz="1200" b="0" i="0" u="none" strike="noStrike" kern="1200" dirty="0">
                <a:solidFill>
                  <a:schemeClr val="tx1"/>
                </a:solidFill>
                <a:effectLst/>
                <a:latin typeface="+mn-lt"/>
                <a:ea typeface="+mn-ea"/>
                <a:cs typeface="+mn-cs"/>
              </a:rPr>
              <a:t>TCP connection attempts</a:t>
            </a:r>
            <a:r>
              <a:rPr lang="en-US" dirty="0"/>
              <a:t> </a:t>
            </a:r>
            <a:r>
              <a:rPr lang="en-US" sz="1200" b="0" i="0" u="none" strike="noStrike" kern="1200" dirty="0">
                <a:solidFill>
                  <a:schemeClr val="tx1"/>
                </a:solidFill>
                <a:effectLst/>
                <a:latin typeface="+mn-lt"/>
                <a:ea typeface="+mn-ea"/>
                <a:cs typeface="+mn-cs"/>
              </a:rPr>
              <a:t>a subset of attempts are lost due to core failure and radio failure</a:t>
            </a:r>
            <a:r>
              <a:rPr lang="en-US" dirty="0"/>
              <a:t> </a:t>
            </a:r>
            <a:r>
              <a:rPr lang="en-US" sz="1200" b="0" i="0" u="none" strike="noStrike" kern="1200" dirty="0" err="1">
                <a:solidFill>
                  <a:schemeClr val="tx1"/>
                </a:solidFill>
                <a:effectLst/>
                <a:latin typeface="+mn-lt"/>
                <a:ea typeface="+mn-ea"/>
                <a:cs typeface="+mn-cs"/>
              </a:rPr>
              <a:t>Radiostatus</a:t>
            </a:r>
            <a:r>
              <a:rPr lang="en-US" sz="1200" b="0" i="0" u="none" strike="noStrike" kern="1200" dirty="0">
                <a:solidFill>
                  <a:schemeClr val="tx1"/>
                </a:solidFill>
                <a:effectLst/>
                <a:latin typeface="+mn-lt"/>
                <a:ea typeface="+mn-ea"/>
                <a:cs typeface="+mn-cs"/>
              </a:rPr>
              <a:t> </a:t>
            </a:r>
            <a:r>
              <a:rPr lang="en-US" dirty="0"/>
              <a:t> </a:t>
            </a:r>
            <a:r>
              <a:rPr lang="en-US" sz="1200" b="0" i="0" u="none" strike="noStrike" kern="1200" dirty="0">
                <a:solidFill>
                  <a:schemeClr val="tx1"/>
                </a:solidFill>
                <a:effectLst/>
                <a:latin typeface="+mn-lt"/>
                <a:ea typeface="+mn-ea"/>
                <a:cs typeface="+mn-cs"/>
              </a:rPr>
              <a:t>0</a:t>
            </a:r>
            <a:r>
              <a:rPr lang="en-US" dirty="0"/>
              <a:t> </a:t>
            </a:r>
            <a:r>
              <a:rPr lang="en-US" sz="1200" b="0" i="0" u="none" strike="noStrike" kern="1200" dirty="0">
                <a:solidFill>
                  <a:schemeClr val="tx1"/>
                </a:solidFill>
                <a:effectLst/>
                <a:latin typeface="+mn-lt"/>
                <a:ea typeface="+mn-ea"/>
                <a:cs typeface="+mn-cs"/>
              </a:rPr>
              <a:t>number of line drops before the normal line ends</a:t>
            </a:r>
            <a:r>
              <a:rPr lang="en-US" dirty="0"/>
              <a:t> </a:t>
            </a:r>
            <a:r>
              <a:rPr lang="en-US" sz="1200" b="0" i="0" u="none" strike="noStrike" kern="1200" dirty="0" err="1">
                <a:solidFill>
                  <a:schemeClr val="tx1"/>
                </a:solidFill>
                <a:effectLst/>
                <a:latin typeface="+mn-lt"/>
                <a:ea typeface="+mn-ea"/>
                <a:cs typeface="+mn-cs"/>
              </a:rPr>
              <a:t>CoreFail</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100</a:t>
            </a:r>
            <a:r>
              <a:rPr lang="en-US" dirty="0"/>
              <a:t> </a:t>
            </a:r>
            <a:r>
              <a:rPr lang="en-US" sz="1200" b="0" i="0" u="none" strike="noStrike" kern="1200" dirty="0">
                <a:solidFill>
                  <a:schemeClr val="tx1"/>
                </a:solidFill>
                <a:effectLst/>
                <a:latin typeface="+mn-lt"/>
                <a:ea typeface="+mn-ea"/>
                <a:cs typeface="+mn-cs"/>
              </a:rPr>
              <a:t>Core network failure ratio</a:t>
            </a:r>
            <a:r>
              <a:rPr lang="en-US" dirty="0"/>
              <a:t> </a:t>
            </a:r>
            <a:r>
              <a:rPr lang="en-US" sz="1200" b="0" i="0" u="none" strike="noStrike" kern="1200" dirty="0">
                <a:solidFill>
                  <a:schemeClr val="tx1"/>
                </a:solidFill>
                <a:effectLst/>
                <a:latin typeface="+mn-lt"/>
                <a:ea typeface="+mn-ea"/>
                <a:cs typeface="+mn-cs"/>
              </a:rPr>
              <a:t>core network failures/TCP </a:t>
            </a:r>
            <a:r>
              <a:rPr lang="en-US" sz="1200" b="0" i="0" u="none" strike="noStrike" kern="1200" dirty="0" err="1">
                <a:solidFill>
                  <a:schemeClr val="tx1"/>
                </a:solidFill>
                <a:effectLst/>
                <a:latin typeface="+mn-lt"/>
                <a:ea typeface="+mn-ea"/>
                <a:cs typeface="+mn-cs"/>
              </a:rPr>
              <a:t>attemps</a:t>
            </a:r>
            <a:r>
              <a:rPr lang="en-US" dirty="0"/>
              <a:t> </a:t>
            </a:r>
            <a:r>
              <a:rPr lang="en-US" sz="1200" b="1" i="1" u="none" strike="noStrike" kern="1200" dirty="0" err="1">
                <a:solidFill>
                  <a:schemeClr val="tx1"/>
                </a:solidFill>
                <a:effectLst/>
                <a:latin typeface="+mn-lt"/>
                <a:ea typeface="+mn-ea"/>
                <a:cs typeface="+mn-cs"/>
              </a:rPr>
              <a:t>RadioFail</a:t>
            </a:r>
            <a:r>
              <a:rPr lang="en-US" sz="1200" b="1" i="1"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100</a:t>
            </a:r>
            <a:r>
              <a:rPr lang="en-US" dirty="0"/>
              <a:t> </a:t>
            </a:r>
            <a:r>
              <a:rPr lang="en-US" sz="1200" b="0" i="0" u="none" strike="noStrike" kern="1200" dirty="0" err="1">
                <a:solidFill>
                  <a:schemeClr val="tx1"/>
                </a:solidFill>
                <a:effectLst/>
                <a:latin typeface="+mn-lt"/>
                <a:ea typeface="+mn-ea"/>
                <a:cs typeface="+mn-cs"/>
              </a:rPr>
              <a:t>Raido</a:t>
            </a:r>
            <a:r>
              <a:rPr lang="en-US" sz="1200" b="0" i="0" u="none" strike="noStrike" kern="1200" dirty="0">
                <a:solidFill>
                  <a:schemeClr val="tx1"/>
                </a:solidFill>
                <a:effectLst/>
                <a:latin typeface="+mn-lt"/>
                <a:ea typeface="+mn-ea"/>
                <a:cs typeface="+mn-cs"/>
              </a:rPr>
              <a:t> network failure ratio</a:t>
            </a:r>
            <a:r>
              <a:rPr lang="en-US" dirty="0"/>
              <a:t> </a:t>
            </a:r>
            <a:r>
              <a:rPr lang="en-US" sz="1200" b="0" i="0" u="none" strike="noStrike" kern="1200" dirty="0">
                <a:solidFill>
                  <a:schemeClr val="tx1"/>
                </a:solidFill>
                <a:effectLst/>
                <a:latin typeface="+mn-lt"/>
                <a:ea typeface="+mn-ea"/>
                <a:cs typeface="+mn-cs"/>
              </a:rPr>
              <a:t>radio network failures/TCP </a:t>
            </a:r>
            <a:r>
              <a:rPr lang="en-US" sz="1200" b="0" i="0" u="none" strike="noStrike" kern="1200" dirty="0" err="1">
                <a:solidFill>
                  <a:schemeClr val="tx1"/>
                </a:solidFill>
                <a:effectLst/>
                <a:latin typeface="+mn-lt"/>
                <a:ea typeface="+mn-ea"/>
                <a:cs typeface="+mn-cs"/>
              </a:rPr>
              <a:t>attemps</a:t>
            </a:r>
            <a:r>
              <a:rPr lang="en-US" dirty="0"/>
              <a:t> </a:t>
            </a:r>
            <a:r>
              <a:rPr lang="en-US" sz="1200" b="0" i="0" u="none" strike="noStrike" kern="1200" dirty="0" err="1">
                <a:solidFill>
                  <a:schemeClr val="tx1"/>
                </a:solidFill>
                <a:effectLst/>
                <a:latin typeface="+mn-lt"/>
                <a:ea typeface="+mn-ea"/>
                <a:cs typeface="+mn-cs"/>
              </a:rPr>
              <a:t>TransSucc</a:t>
            </a:r>
            <a:r>
              <a:rPr lang="en-US" sz="1200" b="0" i="0" u="none" strike="noStrike" kern="1200" dirty="0">
                <a:solidFill>
                  <a:schemeClr val="tx1"/>
                </a:solidFill>
                <a:effectLst/>
                <a:latin typeface="+mn-lt"/>
                <a:ea typeface="+mn-ea"/>
                <a:cs typeface="+mn-cs"/>
              </a:rPr>
              <a:t>(\%)</a:t>
            </a:r>
            <a:r>
              <a:rPr lang="en-US" dirty="0"/>
              <a:t> </a:t>
            </a:r>
            <a:r>
              <a:rPr lang="en-US" sz="1200" b="0" i="0" u="none" strike="noStrike" kern="1200" dirty="0">
                <a:solidFill>
                  <a:schemeClr val="tx1"/>
                </a:solidFill>
                <a:effectLst/>
                <a:latin typeface="+mn-lt"/>
                <a:ea typeface="+mn-ea"/>
                <a:cs typeface="+mn-cs"/>
              </a:rPr>
              <a:t>100</a:t>
            </a:r>
            <a:r>
              <a:rPr lang="en-US" dirty="0"/>
              <a:t> </a:t>
            </a:r>
            <a:r>
              <a:rPr lang="en-US" sz="1200" b="0" i="0" u="none" strike="noStrike" kern="1200" dirty="0">
                <a:solidFill>
                  <a:schemeClr val="tx1"/>
                </a:solidFill>
                <a:effectLst/>
                <a:latin typeface="+mn-lt"/>
                <a:ea typeface="+mn-ea"/>
                <a:cs typeface="+mn-cs"/>
              </a:rPr>
              <a:t>Data </a:t>
            </a:r>
            <a:r>
              <a:rPr lang="en-US" sz="1200" b="0" i="0" u="none" strike="noStrike" kern="1200" dirty="0" err="1">
                <a:solidFill>
                  <a:schemeClr val="tx1"/>
                </a:solidFill>
                <a:effectLst/>
                <a:latin typeface="+mn-lt"/>
                <a:ea typeface="+mn-ea"/>
                <a:cs typeface="+mn-cs"/>
              </a:rPr>
              <a:t>tranmission</a:t>
            </a:r>
            <a:r>
              <a:rPr lang="en-US" sz="1200" b="0" i="0" u="none" strike="noStrike" kern="1200" dirty="0">
                <a:solidFill>
                  <a:schemeClr val="tx1"/>
                </a:solidFill>
                <a:effectLst/>
                <a:latin typeface="+mn-lt"/>
                <a:ea typeface="+mn-ea"/>
                <a:cs typeface="+mn-cs"/>
              </a:rPr>
              <a:t> success ratio</a:t>
            </a:r>
            <a:r>
              <a:rPr lang="en-US" dirty="0"/>
              <a:t> </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size_dl-size_retrans_dl</a:t>
            </a:r>
            <a:r>
              <a:rPr lang="en-US" sz="1200" b="0" i="0" u="none" strike="noStrike" kern="1200" dirty="0">
                <a:solidFill>
                  <a:schemeClr val="tx1"/>
                </a:solidFill>
                <a:effectLst/>
                <a:latin typeface="+mn-lt"/>
                <a:ea typeface="+mn-ea"/>
                <a:cs typeface="+mn-cs"/>
              </a:rPr>
              <a:t>）/(</a:t>
            </a:r>
            <a:r>
              <a:rPr lang="en-US" sz="1200" b="0" i="0" u="none" strike="noStrike" kern="1200" dirty="0" err="1">
                <a:solidFill>
                  <a:schemeClr val="tx1"/>
                </a:solidFill>
                <a:effectLst/>
                <a:latin typeface="+mn-lt"/>
                <a:ea typeface="+mn-ea"/>
                <a:cs typeface="+mn-cs"/>
              </a:rPr>
              <a:t>size_dl+size_lost_dl</a:t>
            </a:r>
            <a:r>
              <a:rPr lang="en-US" sz="1200" b="0" i="0" u="none" strike="noStrike" kern="1200" dirty="0">
                <a:solidFill>
                  <a:schemeClr val="tx1"/>
                </a:solidFill>
                <a:effectLst/>
                <a:latin typeface="+mn-lt"/>
                <a:ea typeface="+mn-ea"/>
                <a:cs typeface="+mn-cs"/>
              </a:rPr>
              <a:t>) *100%</a:t>
            </a:r>
            <a:r>
              <a:rPr lang="en-US" dirty="0"/>
              <a:t> </a:t>
            </a:r>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56</a:t>
            </a:fld>
            <a:endParaRPr lang="zh-CN" altLang="en-US"/>
          </a:p>
        </p:txBody>
      </p:sp>
    </p:spTree>
    <p:extLst>
      <p:ext uri="{BB962C8B-B14F-4D97-AF65-F5344CB8AC3E}">
        <p14:creationId xmlns:p14="http://schemas.microsoft.com/office/powerpoint/2010/main" val="3568021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57</a:t>
            </a:fld>
            <a:endParaRPr lang="zh-CN" altLang="en-US"/>
          </a:p>
        </p:txBody>
      </p:sp>
    </p:spTree>
    <p:extLst>
      <p:ext uri="{BB962C8B-B14F-4D97-AF65-F5344CB8AC3E}">
        <p14:creationId xmlns:p14="http://schemas.microsoft.com/office/powerpoint/2010/main" val="12886417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dataset contains 1275 positives, a user is considered a positive if the user makes a complaining </a:t>
            </a:r>
            <a:r>
              <a:rPr lang="en-US" baseline="0" dirty="0" err="1"/>
              <a:t>phonecall</a:t>
            </a:r>
            <a:r>
              <a:rPr lang="en-US" baseline="0" dirty="0"/>
              <a:t> in the hour. We have a lot more negative users, these are the users who do not make a complaint during an hour. We used 50% for training and 50% for testing. We throw the data into the usual suspect machine learning algorithms, basically the most well known ones. In this particular case, LR shows the best result. The figure shows the result, the x-axis is the false positive and y-axis true positive. So ideally, we want the curve to be at the left upper corner. Of course, we all know that is not possible. </a:t>
            </a:r>
          </a:p>
          <a:p>
            <a:r>
              <a:rPr lang="en-US" baseline="0" dirty="0"/>
              <a:t>AUC </a:t>
            </a:r>
            <a:r>
              <a:rPr lang="en-US" sz="1200" b="0" i="0" u="none" strike="noStrike" kern="1200" baseline="0" dirty="0">
                <a:solidFill>
                  <a:schemeClr val="tx1"/>
                </a:solidFill>
                <a:latin typeface="+mn-lt"/>
                <a:ea typeface="+mn-ea"/>
                <a:cs typeface="+mn-cs"/>
              </a:rPr>
              <a:t>(Area Under the Curve)</a:t>
            </a:r>
            <a:endParaRPr lang="en-US" dirty="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58</a:t>
            </a:fld>
            <a:endParaRPr lang="zh-CN" altLang="en-US"/>
          </a:p>
        </p:txBody>
      </p:sp>
    </p:spTree>
    <p:extLst>
      <p:ext uri="{BB962C8B-B14F-4D97-AF65-F5344CB8AC3E}">
        <p14:creationId xmlns:p14="http://schemas.microsoft.com/office/powerpoint/2010/main" val="23888213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a:t>
            </a:r>
            <a:r>
              <a:rPr lang="en-US" baseline="0" dirty="0"/>
              <a:t> baseline approach is how one can use the classifier or the prediction directly. Basically, one can learn the </a:t>
            </a:r>
            <a:r>
              <a:rPr lang="en-US" baseline="0" dirty="0" err="1"/>
              <a:t>classifer</a:t>
            </a:r>
            <a:r>
              <a:rPr lang="en-US" baseline="0" dirty="0"/>
              <a:t> offline as in this box. When new users come in, we apply the learned </a:t>
            </a:r>
            <a:r>
              <a:rPr lang="en-US" baseline="0" dirty="0" err="1"/>
              <a:t>classifer</a:t>
            </a:r>
            <a:r>
              <a:rPr lang="en-US" baseline="0" dirty="0"/>
              <a:t> to the users in an online fashion, and decide if the user is positive or negative. Then we can evenly distribute resource to the predicted positives. </a:t>
            </a:r>
            <a:endParaRPr lang="en-US" dirty="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59</a:t>
            </a:fld>
            <a:endParaRPr lang="zh-CN" altLang="en-US"/>
          </a:p>
        </p:txBody>
      </p:sp>
    </p:spTree>
    <p:extLst>
      <p:ext uri="{BB962C8B-B14F-4D97-AF65-F5344CB8AC3E}">
        <p14:creationId xmlns:p14="http://schemas.microsoft.com/office/powerpoint/2010/main" val="1729453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Our</a:t>
            </a:r>
            <a:r>
              <a:rPr lang="en-US" baseline="0" dirty="0"/>
              <a:t> main innovation in this work is the following idea. Instead of just using the prediction result itself, we should also more explicitly use the model itself. The rational is that the model itself contains a lot of information, as it is the best estimate of the </a:t>
            </a:r>
            <a:r>
              <a:rPr lang="en-US" baseline="0" dirty="0" err="1"/>
              <a:t>quantivative</a:t>
            </a:r>
            <a:r>
              <a:rPr lang="en-US" baseline="0" dirty="0"/>
              <a:t> relationship between the user performance metrics and user experience. Let me be a little bit more specific. </a:t>
            </a:r>
            <a:endParaRPr lang="en-US" dirty="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60</a:t>
            </a:fld>
            <a:endParaRPr lang="zh-CN" altLang="en-US"/>
          </a:p>
        </p:txBody>
      </p:sp>
    </p:spTree>
    <p:extLst>
      <p:ext uri="{BB962C8B-B14F-4D97-AF65-F5344CB8AC3E}">
        <p14:creationId xmlns:p14="http://schemas.microsoft.com/office/powerpoint/2010/main" val="41568606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The</a:t>
            </a:r>
            <a:r>
              <a:rPr lang="en-US" altLang="zh-CN" baseline="0" dirty="0"/>
              <a:t> first step is the offline learning step. </a:t>
            </a:r>
            <a:r>
              <a:rPr lang="en-US" altLang="zh-CN" baseline="0" dirty="0" err="1"/>
              <a:t>Specicially</a:t>
            </a:r>
            <a:r>
              <a:rPr lang="en-US" altLang="zh-CN" baseline="0" dirty="0"/>
              <a:t>, we have a set of labeled samples, </a:t>
            </a:r>
            <a:r>
              <a:rPr lang="en-US" altLang="zh-CN" baseline="0" dirty="0" err="1"/>
              <a:t>x_i</a:t>
            </a:r>
            <a:r>
              <a:rPr lang="en-US" altLang="zh-CN" baseline="0" dirty="0"/>
              <a:t> is the feature vectors, in other words, the network performance indicators I showed you earlier. The label is 1 if a </a:t>
            </a:r>
            <a:r>
              <a:rPr lang="en-US" altLang="zh-CN" baseline="0" dirty="0" err="1"/>
              <a:t>postive</a:t>
            </a:r>
            <a:r>
              <a:rPr lang="en-US" altLang="zh-CN" baseline="0" dirty="0"/>
              <a:t> and 0 if negative. We feed this dataset into the </a:t>
            </a:r>
            <a:r>
              <a:rPr lang="en-US" altLang="zh-CN" baseline="0" dirty="0" err="1"/>
              <a:t>taining</a:t>
            </a:r>
            <a:r>
              <a:rPr lang="en-US" altLang="zh-CN" baseline="0" dirty="0"/>
              <a:t> model, btw, this is the standard ML classification stuff. The output of the learning model is a best fit classier with its weight. </a:t>
            </a:r>
            <a:endParaRPr lang="zh-CN" alt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61</a:t>
            </a:fld>
            <a:endParaRPr lang="zh-CN" altLang="en-US"/>
          </a:p>
        </p:txBody>
      </p:sp>
    </p:spTree>
    <p:extLst>
      <p:ext uri="{BB962C8B-B14F-4D97-AF65-F5344CB8AC3E}">
        <p14:creationId xmlns:p14="http://schemas.microsoft.com/office/powerpoint/2010/main" val="41084148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Correlatio</a:t>
            </a:r>
            <a:r>
              <a:rPr lang="en-US" baseline="0" dirty="0"/>
              <a:t>n instead of causation, however, it is worth mentioning that this is no worse than </a:t>
            </a:r>
            <a:r>
              <a:rPr lang="en-US" baseline="0" dirty="0" err="1"/>
              <a:t>tradtional</a:t>
            </a:r>
            <a:r>
              <a:rPr lang="en-US" baseline="0" dirty="0"/>
              <a:t> abstract utility function approach, </a:t>
            </a:r>
            <a:r>
              <a:rPr lang="en-US" baseline="0" dirty="0" err="1"/>
              <a:t>wehre</a:t>
            </a:r>
            <a:r>
              <a:rPr lang="en-US" baseline="0" dirty="0"/>
              <a:t> we basically assume a </a:t>
            </a:r>
            <a:r>
              <a:rPr lang="en-US" baseline="0" dirty="0" err="1"/>
              <a:t>caustaion</a:t>
            </a:r>
            <a:r>
              <a:rPr lang="en-US" baseline="0" dirty="0"/>
              <a:t> relationship</a:t>
            </a:r>
          </a:p>
          <a:p>
            <a:r>
              <a:rPr lang="en-US" baseline="0" dirty="0"/>
              <a:t>Another question is of course, even if the model is valid as is, is it still valid after resource allocation, after all, we manipulate and thus change the distribution. </a:t>
            </a:r>
          </a:p>
          <a:p>
            <a:r>
              <a:rPr lang="en-US" baseline="0" dirty="0"/>
              <a:t>These two issues, causality and validity, bring us to the third component in the framework.</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62</a:t>
            </a:fld>
            <a:endParaRPr lang="zh-CN" altLang="en-US"/>
          </a:p>
        </p:txBody>
      </p:sp>
    </p:spTree>
    <p:extLst>
      <p:ext uri="{BB962C8B-B14F-4D97-AF65-F5344CB8AC3E}">
        <p14:creationId xmlns:p14="http://schemas.microsoft.com/office/powerpoint/2010/main" val="26070110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And its associated weights.</a:t>
            </a:r>
            <a:r>
              <a:rPr lang="en-US" baseline="0" dirty="0"/>
              <a:t> The training model of the LR </a:t>
            </a:r>
            <a:r>
              <a:rPr lang="en-US" baseline="0" dirty="0" err="1"/>
              <a:t>maximazes</a:t>
            </a:r>
            <a:r>
              <a:rPr lang="en-US" baseline="0" dirty="0"/>
              <a:t> the conditional </a:t>
            </a:r>
            <a:r>
              <a:rPr lang="en-US" baseline="0" dirty="0" err="1"/>
              <a:t>likeholld</a:t>
            </a:r>
            <a:r>
              <a:rPr lang="en-US" baseline="0" dirty="0"/>
              <a:t> (i.e., the product of all conditional probabilities)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65</a:t>
            </a:fld>
            <a:endParaRPr lang="zh-CN" altLang="en-US"/>
          </a:p>
        </p:txBody>
      </p:sp>
    </p:spTree>
    <p:extLst>
      <p:ext uri="{BB962C8B-B14F-4D97-AF65-F5344CB8AC3E}">
        <p14:creationId xmlns:p14="http://schemas.microsoft.com/office/powerpoint/2010/main" val="1035020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The gap between the </a:t>
            </a:r>
            <a:r>
              <a:rPr lang="en-US" altLang="zh-CN" dirty="0" err="1"/>
              <a:t>DualHet</a:t>
            </a:r>
            <a:r>
              <a:rPr lang="en-US" altLang="zh-CN" dirty="0"/>
              <a:t> algorithm and the optimum is bounded</a:t>
            </a:r>
            <a:r>
              <a:rPr lang="en-US" altLang="zh-CN" baseline="0" dirty="0"/>
              <a:t> by the types of resources.</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Heterogeneity is</a:t>
            </a:r>
            <a:r>
              <a:rPr lang="en-US" altLang="zh-CN" baseline="0" dirty="0"/>
              <a:t> used to prove that no more than K users have multiple solutions given the optimal Lagrangian multiplier.</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KKT conditions</a:t>
            </a:r>
            <a:r>
              <a:rPr lang="zh-CN" altLang="en-US" baseline="0" dirty="0"/>
              <a:t> </a:t>
            </a:r>
            <a:r>
              <a:rPr lang="en-US" altLang="zh-CN" baseline="0" dirty="0"/>
              <a:t>are used to get optimal solution given Lagrangian multipliers for individuals. It can find the optimal solution when the learned model is logistic regression.</a:t>
            </a:r>
            <a:endParaRPr lang="zh-CN" alt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69</a:t>
            </a:fld>
            <a:endParaRPr lang="zh-CN" altLang="en-US"/>
          </a:p>
        </p:txBody>
      </p:sp>
    </p:spTree>
    <p:extLst>
      <p:ext uri="{BB962C8B-B14F-4D97-AF65-F5344CB8AC3E}">
        <p14:creationId xmlns:p14="http://schemas.microsoft.com/office/powerpoint/2010/main" val="26498710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Like in many other fields, machine learning techniques have started to make</a:t>
            </a:r>
            <a:r>
              <a:rPr lang="en-US" baseline="0" dirty="0"/>
              <a:t> an increasing impact in computer networks. Many aspects have been touched in this process. A few examples are listed here. For example, in computer networks, there are many different types of flows. One example is elephant flow vs. mice flow; </a:t>
            </a:r>
            <a:r>
              <a:rPr lang="en-US" baseline="0" dirty="0" err="1"/>
              <a:t>i.e</a:t>
            </a:r>
            <a:r>
              <a:rPr lang="en-US" baseline="0" dirty="0"/>
              <a:t>, very large flow vs. small flow. ML-based flow classifications can help for say, better load-balancing.</a:t>
            </a:r>
            <a:endParaRPr lang="en-US" dirty="0"/>
          </a:p>
          <a:p>
            <a:r>
              <a:rPr lang="en-US" dirty="0"/>
              <a:t>http://networkml.github.io/program.html</a:t>
            </a:r>
          </a:p>
          <a:p>
            <a:r>
              <a:rPr lang="en-US" dirty="0"/>
              <a:t>http://packetpushers.net/machine-learning-for-networks/</a:t>
            </a:r>
          </a:p>
          <a:p>
            <a:endParaRPr lang="en-US" dirty="0"/>
          </a:p>
          <a:p>
            <a:r>
              <a:rPr lang="en-US" dirty="0"/>
              <a:t>Traffic</a:t>
            </a:r>
            <a:r>
              <a:rPr lang="en-US" baseline="0" dirty="0"/>
              <a:t> prediction: ML techniques have been used to predict traffic and </a:t>
            </a:r>
            <a:r>
              <a:rPr lang="en-US" sz="1200" b="0" i="1" kern="1200" dirty="0">
                <a:solidFill>
                  <a:schemeClr val="tx1"/>
                </a:solidFill>
                <a:effectLst/>
                <a:latin typeface="+mn-lt"/>
                <a:ea typeface="+mn-ea"/>
                <a:cs typeface="+mn-cs"/>
              </a:rPr>
              <a:t>seasonality</a:t>
            </a:r>
            <a:r>
              <a:rPr lang="en-US" sz="1200" b="0" i="0" kern="1200" dirty="0">
                <a:solidFill>
                  <a:schemeClr val="tx1"/>
                </a:solidFill>
                <a:effectLst/>
                <a:latin typeface="+mn-lt"/>
                <a:ea typeface="+mn-ea"/>
                <a:cs typeface="+mn-cs"/>
              </a:rPr>
              <a:t>. It could predict when there will be peak traffic (for example on a Monday morning) and dynamically anticipate congestion and take proactive measure to divert traffic onto an alternate path. We have done some work along this line for 360-degree</a:t>
            </a:r>
            <a:r>
              <a:rPr lang="en-US" sz="1200" b="0" i="0" kern="1200" baseline="0" dirty="0">
                <a:solidFill>
                  <a:schemeClr val="tx1"/>
                </a:solidFill>
                <a:effectLst/>
                <a:latin typeface="+mn-lt"/>
                <a:ea typeface="+mn-ea"/>
                <a:cs typeface="+mn-cs"/>
              </a:rPr>
              <a:t> videos. </a:t>
            </a:r>
            <a:endParaRPr lang="en-US" dirty="0"/>
          </a:p>
          <a:p>
            <a:endParaRPr lang="en-US" dirty="0"/>
          </a:p>
          <a:p>
            <a:r>
              <a:rPr lang="en-US" dirty="0"/>
              <a:t>User </a:t>
            </a:r>
            <a:r>
              <a:rPr lang="en-US" dirty="0" err="1"/>
              <a:t>profiing</a:t>
            </a:r>
            <a:r>
              <a:rPr lang="en-US" dirty="0"/>
              <a:t>,</a:t>
            </a:r>
            <a:r>
              <a:rPr lang="en-US" baseline="0" dirty="0"/>
              <a:t> ML techniques have been used to generate user profile, which can be used for better traffic engineering, say content delivery and content prefetching. We have done some work along this line for mobile social content prefetching. </a:t>
            </a:r>
            <a:endParaRPr lang="en-US" dirty="0"/>
          </a:p>
          <a:p>
            <a:endParaRPr lang="en-US" dirty="0"/>
          </a:p>
          <a:p>
            <a:r>
              <a:rPr lang="en-US" dirty="0"/>
              <a:t>Congestion</a:t>
            </a:r>
            <a:r>
              <a:rPr lang="en-US" baseline="0" dirty="0"/>
              <a:t> control from the edge has been a productive research area since the seminal work of the 1980s, the creation of TCP. End-to-end algorithms typically compute a congestion window or a paced transmission rate. </a:t>
            </a:r>
            <a:r>
              <a:rPr lang="en-US" baseline="0" dirty="0" err="1"/>
              <a:t>Learing</a:t>
            </a:r>
            <a:r>
              <a:rPr lang="en-US" baseline="0" dirty="0"/>
              <a:t>-based congestion control algorithms have been proposed and show promising results. </a:t>
            </a:r>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Security:</a:t>
            </a:r>
            <a:r>
              <a:rPr lang="en-US" baseline="0" dirty="0"/>
              <a:t> </a:t>
            </a:r>
            <a:r>
              <a:rPr lang="en-US" sz="1200" b="0" i="0" kern="1200" dirty="0">
                <a:solidFill>
                  <a:schemeClr val="tx1"/>
                </a:solidFill>
                <a:effectLst/>
                <a:latin typeface="+mn-lt"/>
                <a:ea typeface="+mn-ea"/>
                <a:cs typeface="+mn-cs"/>
              </a:rPr>
              <a:t>Threats are evolving all the time and while our traditional signature-based security approach is to look for known vulnerabilities, we should instead look for anomalous behaviors we have not come across before. We need machines to create a model of the ‘normal’ and detect outliers through machine-learning.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Change</a:t>
            </a:r>
            <a:r>
              <a:rPr lang="en-US" baseline="0" dirty="0"/>
              <a:t> success prediction: </a:t>
            </a:r>
            <a:r>
              <a:rPr lang="en-US" sz="1200" b="0" i="0" kern="1200" dirty="0">
                <a:solidFill>
                  <a:schemeClr val="tx1"/>
                </a:solidFill>
                <a:effectLst/>
                <a:latin typeface="+mn-lt"/>
                <a:ea typeface="+mn-ea"/>
                <a:cs typeface="+mn-cs"/>
              </a:rPr>
              <a:t>This ACL/Routing/</a:t>
            </a:r>
            <a:r>
              <a:rPr lang="en-US" sz="1200" b="0" i="0" kern="1200" dirty="0" err="1">
                <a:solidFill>
                  <a:schemeClr val="tx1"/>
                </a:solidFill>
                <a:effectLst/>
                <a:latin typeface="+mn-lt"/>
                <a:ea typeface="+mn-ea"/>
                <a:cs typeface="+mn-cs"/>
              </a:rPr>
              <a:t>QoS</a:t>
            </a:r>
            <a:r>
              <a:rPr lang="en-US" sz="1200" b="0" i="0" kern="1200" dirty="0">
                <a:solidFill>
                  <a:schemeClr val="tx1"/>
                </a:solidFill>
                <a:effectLst/>
                <a:latin typeface="+mn-lt"/>
                <a:ea typeface="+mn-ea"/>
                <a:cs typeface="+mn-cs"/>
              </a:rPr>
              <a:t> change will cause event &lt;X&gt; with </a:t>
            </a:r>
            <a:r>
              <a:rPr lang="en-US" sz="1200" b="0" i="1" kern="1200" dirty="0">
                <a:solidFill>
                  <a:schemeClr val="tx1"/>
                </a:solidFill>
                <a:effectLst/>
                <a:latin typeface="+mn-lt"/>
                <a:ea typeface="+mn-ea"/>
                <a:cs typeface="+mn-cs"/>
              </a:rPr>
              <a:t>probability P</a:t>
            </a:r>
            <a:endParaRPr lang="en-US" sz="1200" b="0" i="0" kern="1200" dirty="0">
              <a:solidFill>
                <a:schemeClr val="tx1"/>
              </a:solidFill>
              <a:effectLst/>
              <a:latin typeface="+mn-lt"/>
              <a:ea typeface="+mn-ea"/>
              <a:cs typeface="+mn-cs"/>
            </a:endParaRPr>
          </a:p>
          <a:p>
            <a:endParaRPr lang="en-US" dirty="0"/>
          </a:p>
          <a:p>
            <a:r>
              <a:rPr lang="en-US" dirty="0"/>
              <a:t>Fault diagnosis: </a:t>
            </a:r>
            <a:r>
              <a:rPr lang="en-US" sz="1200" b="0" i="0" kern="1200" dirty="0">
                <a:solidFill>
                  <a:schemeClr val="tx1"/>
                </a:solidFill>
                <a:effectLst/>
                <a:latin typeface="+mn-lt"/>
                <a:ea typeface="+mn-ea"/>
                <a:cs typeface="+mn-cs"/>
              </a:rPr>
              <a:t>Self-Learning Network could potentially identify misbehaving networking devices (caused by software defects and hardware faults) that could not be identified with traditional tools. </a:t>
            </a:r>
            <a:endParaRPr lang="en-US" dirty="0"/>
          </a:p>
          <a:p>
            <a:endParaRPr lang="en-US" dirty="0"/>
          </a:p>
          <a:p>
            <a:r>
              <a:rPr lang="en-US" dirty="0"/>
              <a:t>Routing</a:t>
            </a:r>
            <a:r>
              <a:rPr lang="en-US" baseline="0" dirty="0"/>
              <a:t> is one of the most critical components of the internet. Learning-based routing algorithms have been shown </a:t>
            </a:r>
          </a:p>
          <a:p>
            <a:endParaRPr lang="en-US" baseline="0" dirty="0"/>
          </a:p>
          <a:p>
            <a:r>
              <a:rPr lang="en-US" baseline="0" dirty="0"/>
              <a:t>These are just a few examples of how in </a:t>
            </a:r>
            <a:r>
              <a:rPr lang="en-US" baseline="0" dirty="0" err="1"/>
              <a:t>gneeral</a:t>
            </a:r>
            <a:r>
              <a:rPr lang="en-US" baseline="0" dirty="0"/>
              <a:t> learning can benefit network management, resource allocation, and control.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10</a:t>
            </a:fld>
            <a:endParaRPr lang="zh-CN" altLang="en-US"/>
          </a:p>
        </p:txBody>
      </p:sp>
    </p:spTree>
    <p:extLst>
      <p:ext uri="{BB962C8B-B14F-4D97-AF65-F5344CB8AC3E}">
        <p14:creationId xmlns:p14="http://schemas.microsoft.com/office/powerpoint/2010/main" val="16602328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Synthetic dataset</a:t>
            </a:r>
            <a:r>
              <a:rPr lang="zh-CN" altLang="en-US" baseline="0" dirty="0"/>
              <a:t> </a:t>
            </a:r>
            <a:r>
              <a:rPr lang="en-US" altLang="zh-CN" baseline="0" dirty="0"/>
              <a:t>has ground truth</a:t>
            </a:r>
            <a:endParaRPr lang="en-US" altLang="zh-CN"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70</a:t>
            </a:fld>
            <a:endParaRPr lang="zh-CN" altLang="en-US"/>
          </a:p>
        </p:txBody>
      </p:sp>
    </p:spTree>
    <p:extLst>
      <p:ext uri="{BB962C8B-B14F-4D97-AF65-F5344CB8AC3E}">
        <p14:creationId xmlns:p14="http://schemas.microsoft.com/office/powerpoint/2010/main" val="40015865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Homogeneous weights</a:t>
            </a:r>
            <a:endParaRPr lang="zh-CN" alt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71</a:t>
            </a:fld>
            <a:endParaRPr lang="zh-CN" altLang="en-US"/>
          </a:p>
        </p:txBody>
      </p:sp>
    </p:spTree>
    <p:extLst>
      <p:ext uri="{BB962C8B-B14F-4D97-AF65-F5344CB8AC3E}">
        <p14:creationId xmlns:p14="http://schemas.microsoft.com/office/powerpoint/2010/main" val="22915038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72</a:t>
            </a:fld>
            <a:endParaRPr lang="zh-CN" altLang="en-US"/>
          </a:p>
        </p:txBody>
      </p:sp>
    </p:spTree>
    <p:extLst>
      <p:ext uri="{BB962C8B-B14F-4D97-AF65-F5344CB8AC3E}">
        <p14:creationId xmlns:p14="http://schemas.microsoft.com/office/powerpoint/2010/main" val="784904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Show</a:t>
            </a:r>
            <a:r>
              <a:rPr lang="en-US" baseline="0" dirty="0"/>
              <a:t> the effectiveness of the idea (using model to guide resource allocation)</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73</a:t>
            </a:fld>
            <a:endParaRPr lang="zh-CN" altLang="en-US"/>
          </a:p>
        </p:txBody>
      </p:sp>
    </p:spTree>
    <p:extLst>
      <p:ext uri="{BB962C8B-B14F-4D97-AF65-F5344CB8AC3E}">
        <p14:creationId xmlns:p14="http://schemas.microsoft.com/office/powerpoint/2010/main" val="18139637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note</a:t>
            </a:r>
            <a:r>
              <a:rPr lang="en-US" baseline="0" dirty="0"/>
              <a:t> that the upper bound may or may not be achievable. Effectiveness of our algorithm design.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74</a:t>
            </a:fld>
            <a:endParaRPr lang="zh-CN" altLang="en-US"/>
          </a:p>
        </p:txBody>
      </p:sp>
    </p:spTree>
    <p:extLst>
      <p:ext uri="{BB962C8B-B14F-4D97-AF65-F5344CB8AC3E}">
        <p14:creationId xmlns:p14="http://schemas.microsoft.com/office/powerpoint/2010/main" val="2104865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evaluation component serves two critical roles:</a:t>
            </a:r>
          </a:p>
          <a:p>
            <a:r>
              <a:rPr lang="en-US" baseline="0" dirty="0"/>
              <a:t>The first one is to validate and invalidate the model. Specifically,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75</a:t>
            </a:fld>
            <a:endParaRPr lang="zh-CN" altLang="en-US"/>
          </a:p>
        </p:txBody>
      </p:sp>
    </p:spTree>
    <p:extLst>
      <p:ext uri="{BB962C8B-B14F-4D97-AF65-F5344CB8AC3E}">
        <p14:creationId xmlns:p14="http://schemas.microsoft.com/office/powerpoint/2010/main" val="1716510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79</a:t>
            </a:fld>
            <a:endParaRPr lang="zh-CN" altLang="en-US"/>
          </a:p>
        </p:txBody>
      </p:sp>
    </p:spTree>
    <p:extLst>
      <p:ext uri="{BB962C8B-B14F-4D97-AF65-F5344CB8AC3E}">
        <p14:creationId xmlns:p14="http://schemas.microsoft.com/office/powerpoint/2010/main" val="3668124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~0.70 cross validation accuracy </a:t>
            </a:r>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83</a:t>
            </a:fld>
            <a:endParaRPr lang="zh-CN" altLang="en-US"/>
          </a:p>
        </p:txBody>
      </p:sp>
    </p:spTree>
    <p:extLst>
      <p:ext uri="{BB962C8B-B14F-4D97-AF65-F5344CB8AC3E}">
        <p14:creationId xmlns:p14="http://schemas.microsoft.com/office/powerpoint/2010/main" val="23400802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 </a:t>
            </a:r>
          </a:p>
          <a:p>
            <a:endParaRPr lang="zh-CN" altLang="en-US" dirty="0"/>
          </a:p>
        </p:txBody>
      </p:sp>
      <p:sp>
        <p:nvSpPr>
          <p:cNvPr id="4" name="灯片编号占位符 3"/>
          <p:cNvSpPr>
            <a:spLocks noGrp="1"/>
          </p:cNvSpPr>
          <p:nvPr>
            <p:ph type="sldNum" sz="quarter" idx="10"/>
          </p:nvPr>
        </p:nvSpPr>
        <p:spPr/>
        <p:txBody>
          <a:bodyPr/>
          <a:lstStyle/>
          <a:p>
            <a:fld id="{CAEA30D4-ECF6-4A33-ACD4-C0B84D9F93CD}" type="slidenum">
              <a:rPr lang="zh-CN" altLang="en-US" smtClean="0"/>
              <a:pPr/>
              <a:t>89</a:t>
            </a:fld>
            <a:endParaRPr lang="zh-CN" altLang="en-US"/>
          </a:p>
        </p:txBody>
      </p:sp>
    </p:spTree>
    <p:extLst>
      <p:ext uri="{BB962C8B-B14F-4D97-AF65-F5344CB8AC3E}">
        <p14:creationId xmlns:p14="http://schemas.microsoft.com/office/powerpoint/2010/main" val="37613920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earlier talk, Cong has introduced</a:t>
            </a:r>
            <a:r>
              <a:rPr lang="en-US" baseline="0" dirty="0"/>
              <a:t> MAB. The key of MAB problems is to balance the exploration-exploitation tradeoff. In particular, exploration is to try different arms to collect information. Exploitation is to pull the best arm so far. For example, you want to go out for dinner tonight. Trying a new restaurant is exploration, you may love it,  you may hate it. It is also somewhat random, depending on what you order and the service you get. On the other hand, you have been here a few days, or a few years. You know someplace that you will like. Going to your current favorite is exploitation. </a:t>
            </a:r>
          </a:p>
          <a:p>
            <a:r>
              <a:rPr lang="en-US" baseline="0" dirty="0"/>
              <a:t>The tradeoff between exploration and exploitation is fundamental to all learning problems, including RL and deep RL. In this talk, we focus on the class MAB. </a:t>
            </a:r>
          </a:p>
          <a:p>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a:t>
            </a:r>
            <a:r>
              <a:rPr lang="en-US" dirty="0">
                <a:effectLst/>
              </a:rPr>
              <a:t>In existing studies of multi-armed bandits, a key assumption is that pulling a suboptimal arm results in a constant regret. While this is a valid assumption in many existing applications, there exists a variety of applications where the actual regret of pulling a suboptimal arm may vary depending on external conditions.</a:t>
            </a:r>
            <a:endParaRPr lang="en-US" dirty="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90</a:t>
            </a:fld>
            <a:endParaRPr lang="zh-CN" altLang="en-US"/>
          </a:p>
        </p:txBody>
      </p:sp>
    </p:spTree>
    <p:extLst>
      <p:ext uri="{BB962C8B-B14F-4D97-AF65-F5344CB8AC3E}">
        <p14:creationId xmlns:p14="http://schemas.microsoft.com/office/powerpoint/2010/main" val="18081965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such cases, ML or</a:t>
            </a:r>
            <a:r>
              <a:rPr lang="en-US" baseline="0" dirty="0"/>
              <a:t> learning techniques can be used strictly out of the box, like some of the examples I gave earlier. However, as a field, </a:t>
            </a:r>
            <a:r>
              <a:rPr lang="en-US" baseline="0" dirty="0" err="1"/>
              <a:t>leanring</a:t>
            </a:r>
            <a:r>
              <a:rPr lang="en-US" baseline="0" dirty="0"/>
              <a:t> has yet to unleash its full potential in networking. Therefore, a large number of </a:t>
            </a:r>
            <a:r>
              <a:rPr lang="en-US" baseline="0" dirty="0" err="1"/>
              <a:t>opportuniteis</a:t>
            </a:r>
            <a:r>
              <a:rPr lang="en-US" baseline="0" dirty="0"/>
              <a:t> exist. So challenges co-exist. Some challenges are fundamental challenges that are being studied in the field of learning themselves. Some needs </a:t>
            </a:r>
            <a:r>
              <a:rPr lang="en-US" baseline="0" dirty="0" err="1"/>
              <a:t>adapatations</a:t>
            </a:r>
            <a:r>
              <a:rPr lang="en-US" baseline="0" dirty="0"/>
              <a:t>. Others are somewhat unique in networking. We will discuss some of the challenges as follow. Of course, this is not a complete list. </a:t>
            </a:r>
          </a:p>
          <a:p>
            <a:endParaRPr lang="en-US" baseline="0"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11</a:t>
            </a:fld>
            <a:endParaRPr lang="zh-CN" altLang="en-US"/>
          </a:p>
        </p:txBody>
      </p:sp>
    </p:spTree>
    <p:extLst>
      <p:ext uri="{BB962C8B-B14F-4D97-AF65-F5344CB8AC3E}">
        <p14:creationId xmlns:p14="http://schemas.microsoft.com/office/powerpoint/2010/main" val="111747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Putting in a real-life example, you are visiting</a:t>
            </a:r>
            <a:r>
              <a:rPr lang="en-US" baseline="0" dirty="0" smtClean="0">
                <a:effectLst/>
              </a:rPr>
              <a:t> a place, you might have been here a few days or a few years. You decide to go out and eat. Which restaurant you go is a MAB problem. </a:t>
            </a:r>
            <a:endParaRPr lang="en-US"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smtClean="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effectLst/>
              </a:rPr>
              <a:t>In </a:t>
            </a:r>
            <a:r>
              <a:rPr lang="en-US" dirty="0">
                <a:effectLst/>
              </a:rPr>
              <a:t>existing studies of multi-armed bandits, a key assumption is that pulling a suboptimal arm results in a constant regret. While this is a valid assumption in many existing applications, there exists a variety of applications where the actual regret of pulling a suboptimal arm may vary depending on external conditions.</a:t>
            </a:r>
            <a:endParaRPr lang="en-US" dirty="0"/>
          </a:p>
          <a:p>
            <a:endParaRPr lang="en-US" dirty="0" smtClean="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91</a:t>
            </a:fld>
            <a:endParaRPr lang="zh-CN" altLang="en-US"/>
          </a:p>
        </p:txBody>
      </p:sp>
    </p:spTree>
    <p:extLst>
      <p:ext uri="{BB962C8B-B14F-4D97-AF65-F5344CB8AC3E}">
        <p14:creationId xmlns:p14="http://schemas.microsoft.com/office/powerpoint/2010/main" val="3534893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So what motivates</a:t>
            </a:r>
            <a:r>
              <a:rPr lang="en-US" baseline="0" dirty="0"/>
              <a:t> us to study the so-called “</a:t>
            </a:r>
            <a:r>
              <a:rPr lang="en-US" dirty="0"/>
              <a:t>opportunistic bandit”?  Let’s consider the first application scenarios. First, consider  networks. </a:t>
            </a:r>
          </a:p>
          <a:p>
            <a:r>
              <a:rPr lang="en-US" sz="1200" b="0" i="0" u="none" strike="noStrike" kern="1200" baseline="0" dirty="0">
                <a:solidFill>
                  <a:schemeClr val="tx1"/>
                </a:solidFill>
                <a:latin typeface="+mn-lt"/>
                <a:ea typeface="+mn-ea"/>
                <a:cs typeface="+mn-cs"/>
              </a:rPr>
              <a:t>Network </a:t>
            </a:r>
            <a:r>
              <a:rPr lang="en-US" sz="1200" b="0" i="0" u="none" strike="noStrike" kern="1200" baseline="0" dirty="0" smtClean="0">
                <a:solidFill>
                  <a:schemeClr val="tx1"/>
                </a:solidFill>
                <a:latin typeface="+mn-lt"/>
                <a:ea typeface="+mn-ea"/>
                <a:cs typeface="+mn-cs"/>
              </a:rPr>
              <a:t>configuration is </a:t>
            </a:r>
            <a:r>
              <a:rPr lang="en-US" sz="1200" b="0" i="0" u="none" strike="noStrike" kern="1200" baseline="0" dirty="0">
                <a:solidFill>
                  <a:schemeClr val="tx1"/>
                </a:solidFill>
                <a:latin typeface="+mn-lt"/>
                <a:ea typeface="+mn-ea"/>
                <a:cs typeface="+mn-cs"/>
              </a:rPr>
              <a:t>widely used in wireless networks, data-center networks,</a:t>
            </a:r>
          </a:p>
          <a:p>
            <a:r>
              <a:rPr lang="en-US" sz="1200" b="0" i="0" u="none" strike="noStrike" kern="1200" baseline="0" dirty="0">
                <a:solidFill>
                  <a:schemeClr val="tx1"/>
                </a:solidFill>
                <a:latin typeface="+mn-lt"/>
                <a:ea typeface="+mn-ea"/>
                <a:cs typeface="+mn-cs"/>
              </a:rPr>
              <a:t>and the Internet, in order to control network topology,</a:t>
            </a:r>
          </a:p>
          <a:p>
            <a:r>
              <a:rPr lang="en-US" sz="1200" b="0" i="0" u="none" strike="noStrike" kern="1200" baseline="0" dirty="0">
                <a:solidFill>
                  <a:schemeClr val="tx1"/>
                </a:solidFill>
                <a:latin typeface="+mn-lt"/>
                <a:ea typeface="+mn-ea"/>
                <a:cs typeface="+mn-cs"/>
              </a:rPr>
              <a:t>routing, load balancing, and thus improve the overall performance.</a:t>
            </a:r>
          </a:p>
          <a:p>
            <a:r>
              <a:rPr lang="en-US" sz="1200" b="0" i="0" u="none" strike="noStrike" kern="1200" baseline="0" dirty="0">
                <a:solidFill>
                  <a:schemeClr val="tx1"/>
                </a:solidFill>
                <a:latin typeface="+mn-lt"/>
                <a:ea typeface="+mn-ea"/>
                <a:cs typeface="+mn-cs"/>
              </a:rPr>
              <a:t>For example, in a cellular network, a cell tower has</a:t>
            </a:r>
          </a:p>
          <a:p>
            <a:r>
              <a:rPr lang="en-US" sz="1200" b="0" i="0" u="none" strike="noStrike" kern="1200" baseline="0" dirty="0">
                <a:solidFill>
                  <a:schemeClr val="tx1"/>
                </a:solidFill>
                <a:latin typeface="+mn-lt"/>
                <a:ea typeface="+mn-ea"/>
                <a:cs typeface="+mn-cs"/>
              </a:rPr>
              <a:t>a number of parameters to configure, including radio spectrum,</a:t>
            </a:r>
          </a:p>
          <a:p>
            <a:r>
              <a:rPr lang="en-US" sz="1200" b="0" i="0" u="none" strike="noStrike" kern="1200" baseline="0" dirty="0">
                <a:solidFill>
                  <a:schemeClr val="tx1"/>
                </a:solidFill>
                <a:latin typeface="+mn-lt"/>
                <a:ea typeface="+mn-ea"/>
                <a:cs typeface="+mn-cs"/>
              </a:rPr>
              <a:t>transmission power, antenna angle and direction, etc.</a:t>
            </a:r>
          </a:p>
          <a:p>
            <a:r>
              <a:rPr lang="en-US" sz="1200" b="0" i="0" u="none" strike="noStrike" kern="1200" baseline="0" dirty="0">
                <a:solidFill>
                  <a:schemeClr val="tx1"/>
                </a:solidFill>
                <a:latin typeface="+mn-lt"/>
                <a:ea typeface="+mn-ea"/>
                <a:cs typeface="+mn-cs"/>
              </a:rPr>
              <a:t>The configuration of such parameters can greatly impact the</a:t>
            </a:r>
          </a:p>
          <a:p>
            <a:r>
              <a:rPr lang="en-US" sz="1200" b="0" i="0" u="none" strike="noStrike" kern="1200" baseline="0" dirty="0">
                <a:solidFill>
                  <a:schemeClr val="tx1"/>
                </a:solidFill>
                <a:latin typeface="+mn-lt"/>
                <a:ea typeface="+mn-ea"/>
                <a:cs typeface="+mn-cs"/>
              </a:rPr>
              <a:t>overall performance, e.g., coverage, throughput, and service</a:t>
            </a:r>
          </a:p>
          <a:p>
            <a:r>
              <a:rPr lang="en-US" sz="1200" b="0" i="0" u="none" strike="noStrike" kern="1200" baseline="0" dirty="0">
                <a:solidFill>
                  <a:schemeClr val="tx1"/>
                </a:solidFill>
                <a:latin typeface="+mn-lt"/>
                <a:ea typeface="+mn-ea"/>
                <a:cs typeface="+mn-cs"/>
              </a:rPr>
              <a:t>quality. A network configuration can be considered as an</a:t>
            </a:r>
          </a:p>
          <a:p>
            <a:r>
              <a:rPr lang="en-US" sz="1200" b="0" i="0" u="none" strike="noStrike" kern="1200" baseline="0" dirty="0">
                <a:solidFill>
                  <a:schemeClr val="tx1"/>
                </a:solidFill>
                <a:latin typeface="+mn-lt"/>
                <a:ea typeface="+mn-ea"/>
                <a:cs typeface="+mn-cs"/>
              </a:rPr>
              <a:t>arm, where its performance needs to be learned. Networks</a:t>
            </a:r>
          </a:p>
          <a:p>
            <a:r>
              <a:rPr lang="en-US" sz="1200" b="0" i="0" u="none" strike="noStrike" kern="1200" baseline="0" dirty="0">
                <a:solidFill>
                  <a:schemeClr val="tx1"/>
                </a:solidFill>
                <a:latin typeface="+mn-lt"/>
                <a:ea typeface="+mn-ea"/>
                <a:cs typeface="+mn-cs"/>
              </a:rPr>
              <a:t>are typically designed and configured to handle the peak</a:t>
            </a:r>
          </a:p>
          <a:p>
            <a:r>
              <a:rPr lang="en-US" sz="1200" b="0" i="0" u="none" strike="noStrike" kern="1200" baseline="0" dirty="0">
                <a:solidFill>
                  <a:schemeClr val="tx1"/>
                </a:solidFill>
                <a:latin typeface="+mn-lt"/>
                <a:ea typeface="+mn-ea"/>
                <a:cs typeface="+mn-cs"/>
              </a:rPr>
              <a:t>load, and thus we hope to learn the best configuration for</a:t>
            </a:r>
          </a:p>
          <a:p>
            <a:r>
              <a:rPr lang="en-US" sz="1200" b="0" i="0" u="none" strike="noStrike" kern="1200" baseline="0" dirty="0">
                <a:solidFill>
                  <a:schemeClr val="tx1"/>
                </a:solidFill>
                <a:latin typeface="+mn-lt"/>
                <a:ea typeface="+mn-ea"/>
                <a:cs typeface="+mn-cs"/>
              </a:rPr>
              <a:t>the peak load. This can be considered as a bandit problem, basically trying different arms, i.e., configurations, to find the best one. </a:t>
            </a:r>
            <a:endParaRPr lang="en-US" dirty="0"/>
          </a:p>
          <a:p>
            <a:endParaRPr lang="en-US" dirty="0"/>
          </a:p>
          <a:p>
            <a:r>
              <a:rPr lang="en-US" dirty="0">
                <a:effectLst/>
              </a:rPr>
              <a:t>Network traffic load fluctuates over time. This</a:t>
            </a:r>
            <a:r>
              <a:rPr lang="en-US" baseline="0" dirty="0">
                <a:effectLst/>
              </a:rPr>
              <a:t> figure shows the network traffic of a real cell over a week. </a:t>
            </a:r>
            <a:r>
              <a:rPr lang="en-US" dirty="0">
                <a:effectLst/>
              </a:rPr>
              <a:t> When the network load is low, we can inject dummy traffic into the network so that the total load, the real load plus the dummy load, resembles the peak load. It allows us to learn the performance of the configuration under the peak load. At the same time, the regret of using a suboptimal configuration is low because the real load affected is low. Furthermore, in practice, we can set the priority of the dummy traffic to be lower than that of the real traffic. Because networks handle high priority traffic first, low priority traffic results in little or no impact on the high priority traffic. In this case, the regret on the actual load is further reduced, or even negligible (when the suboptimal configuration is sufficient to handle the real load). </a:t>
            </a:r>
            <a:endParaRPr lang="en-US" baseline="0"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92</a:t>
            </a:fld>
            <a:endParaRPr lang="zh-CN" altLang="en-US"/>
          </a:p>
        </p:txBody>
      </p:sp>
    </p:spTree>
    <p:extLst>
      <p:ext uri="{BB962C8B-B14F-4D97-AF65-F5344CB8AC3E}">
        <p14:creationId xmlns:p14="http://schemas.microsoft.com/office/powerpoint/2010/main" val="268425540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MAB has been widely used in studying effective procedures and treatments including in agriculture. In this scenario, different treatments can be considered as arms. The effectiveness of a particular treatment is captured by the value of the arm. </a:t>
            </a:r>
          </a:p>
          <a:p>
            <a:endParaRPr lang="en-US" dirty="0">
              <a:effectLst/>
            </a:endParaRPr>
          </a:p>
          <a:p>
            <a:r>
              <a:rPr lang="en-US" dirty="0">
                <a:effectLst/>
              </a:rPr>
              <a:t>At the same,  In agriculture, price often varies significantly for produce and livestock. For example, the figure shows that the pork price varied from \$0.46/</a:t>
            </a:r>
            <a:r>
              <a:rPr lang="en-US" dirty="0" err="1">
                <a:effectLst/>
              </a:rPr>
              <a:t>lb</a:t>
            </a:r>
            <a:r>
              <a:rPr lang="en-US" dirty="0">
                <a:effectLst/>
              </a:rPr>
              <a:t> to \$1.28/</a:t>
            </a:r>
            <a:r>
              <a:rPr lang="en-US" dirty="0" err="1">
                <a:effectLst/>
              </a:rPr>
              <a:t>lb</a:t>
            </a:r>
            <a:r>
              <a:rPr lang="en-US" dirty="0">
                <a:effectLst/>
              </a:rPr>
              <a:t>, in 2014-2017 (Index Mundi). The monetary reward is proportional to price and to the effectiveness of the treatment, which are independent factors. The goal of a producer is to minimize the overall monetary regret, compared to the oracle. Therefore, intuitively, when the product price is low, the monetary regret of pulling a suboptimal arm is low, and vice versa.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93</a:t>
            </a:fld>
            <a:endParaRPr lang="zh-CN" altLang="en-US"/>
          </a:p>
        </p:txBody>
      </p:sp>
    </p:spTree>
    <p:extLst>
      <p:ext uri="{BB962C8B-B14F-4D97-AF65-F5344CB8AC3E}">
        <p14:creationId xmlns:p14="http://schemas.microsoft.com/office/powerpoint/2010/main" val="18381259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Now, let’s consider again</a:t>
            </a:r>
            <a:r>
              <a:rPr lang="en-US" baseline="0" dirty="0"/>
              <a:t> the restaurant example. Let’s say you are taking your date to dinner. Which one should you go? I do not know about you. But for most people, that will depend on the </a:t>
            </a:r>
            <a:r>
              <a:rPr lang="en-US" baseline="0" dirty="0" err="1"/>
              <a:t>occation</a:t>
            </a:r>
            <a:r>
              <a:rPr lang="en-US" baseline="0" dirty="0"/>
              <a:t>. So for example, it is really important, or a special </a:t>
            </a:r>
            <a:r>
              <a:rPr lang="en-US" baseline="0" dirty="0" err="1"/>
              <a:t>occation</a:t>
            </a:r>
            <a:r>
              <a:rPr lang="en-US" baseline="0" dirty="0"/>
              <a:t>, I may not want to explore and take the risk of a bad restaurant. That basically means that there exists an external factor, which is independent of the restaurants themselves, that affect my “regret”. That is what we called </a:t>
            </a:r>
            <a:r>
              <a:rPr lang="en-US" baseline="0" dirty="0" err="1"/>
              <a:t>opportuistic</a:t>
            </a:r>
            <a:r>
              <a:rPr lang="en-US" baseline="0" dirty="0"/>
              <a:t> bandit. Let me define it formally next. </a:t>
            </a:r>
            <a:endParaRPr lang="en-US" dirty="0"/>
          </a:p>
          <a:p>
            <a:endParaRPr lang="en-US" baseline="0" dirty="0"/>
          </a:p>
          <a:p>
            <a:endParaRPr lang="en-US" baseline="0" dirty="0"/>
          </a:p>
          <a:p>
            <a:r>
              <a:rPr lang="en-US" baseline="0" dirty="0"/>
              <a:t>if I am taking my date, who happens to be my date for the past 20+ years. Well, we have survived more than bad dinners. Still, there are occasions, like a birthday, that I do not want to risk a bad restaurant.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94</a:t>
            </a:fld>
            <a:endParaRPr lang="zh-CN" altLang="en-US"/>
          </a:p>
        </p:txBody>
      </p:sp>
    </p:spTree>
    <p:extLst>
      <p:ext uri="{BB962C8B-B14F-4D97-AF65-F5344CB8AC3E}">
        <p14:creationId xmlns:p14="http://schemas.microsoft.com/office/powerpoint/2010/main" val="20911160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name is inspired by “opportunistic scheduling”</a:t>
            </a:r>
            <a:r>
              <a:rPr lang="en-US" baseline="0" dirty="0"/>
              <a:t>, an idea in wireless communication networks. </a:t>
            </a:r>
          </a:p>
          <a:p>
            <a:r>
              <a:rPr lang="en-US" dirty="0" err="1">
                <a:effectLst/>
              </a:rPr>
              <a:t>otivated</a:t>
            </a:r>
            <a:r>
              <a:rPr lang="en-US" dirty="0">
                <a:effectLst/>
              </a:rPr>
              <a:t> by these application scenarios, we study opportunistic bandits in this paper. Specifically, we define {\</a:t>
            </a:r>
            <a:r>
              <a:rPr lang="en-US" dirty="0" err="1">
                <a:effectLst/>
              </a:rPr>
              <a:t>em</a:t>
            </a:r>
            <a:r>
              <a:rPr lang="en-US" dirty="0">
                <a:effectLst/>
              </a:rPr>
              <a:t> opportunistic bandit} as a bandit problem with the following characteristics: 1) The best arm does not change over time. 2) The exploration cost (regret) of a suboptimal arm varies depending on a time-varying external condition that we refer to as \</a:t>
            </a:r>
            <a:r>
              <a:rPr lang="en-US" dirty="0" err="1">
                <a:effectLst/>
              </a:rPr>
              <a:t>textbf</a:t>
            </a:r>
            <a:r>
              <a:rPr lang="en-US" dirty="0">
                <a:effectLst/>
              </a:rPr>
              <a:t>{load} (which is the price in the first scenario). 3) The load is revealed before an arm is pulled, so that one can decide which arm to pull depending on the load. As its name suggests, in opportunistic bandits, one can leverage the opportunities of load variation to achieve a lower regret.</a:t>
            </a:r>
          </a:p>
          <a:p>
            <a:r>
              <a:rPr lang="en-US" dirty="0">
                <a:effectLst/>
              </a:rPr>
              <a:t>In addition to the previous two examples,</a:t>
            </a:r>
          </a:p>
          <a:p>
            <a:r>
              <a:rPr lang="en-US" dirty="0">
                <a:effectLst/>
              </a:rPr>
              <a:t>opportunistic bandit algorithms can be applied to other scenarios that share the above characteristics. </a:t>
            </a:r>
          </a:p>
          <a:p>
            <a:r>
              <a:rPr lang="en-US" dirty="0">
                <a:effectLst/>
              </a:rPr>
              <a:t/>
            </a:r>
            <a:br>
              <a:rPr lang="en-US" dirty="0">
                <a:effectLst/>
              </a:rPr>
            </a:b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95</a:t>
            </a:fld>
            <a:endParaRPr lang="zh-CN" altLang="en-US"/>
          </a:p>
        </p:txBody>
      </p:sp>
    </p:spTree>
    <p:extLst>
      <p:ext uri="{BB962C8B-B14F-4D97-AF65-F5344CB8AC3E}">
        <p14:creationId xmlns:p14="http://schemas.microsoft.com/office/powerpoint/2010/main" val="191767141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effectLst/>
              </a:rPr>
              <a:t>Note</a:t>
            </a:r>
            <a:r>
              <a:rPr lang="en-US" baseline="0" dirty="0">
                <a:effectLst/>
              </a:rPr>
              <a:t> that </a:t>
            </a:r>
            <a:r>
              <a:rPr lang="en-US" dirty="0">
                <a:effectLst/>
              </a:rPr>
              <a:t>opportunistic bandits significantly differs from non-stationary bandits.</a:t>
            </a:r>
            <a:r>
              <a:rPr lang="en-US" baseline="0" dirty="0">
                <a:effectLst/>
              </a:rPr>
              <a:t> </a:t>
            </a:r>
            <a:r>
              <a:rPr lang="en-US" dirty="0">
                <a:effectLst/>
              </a:rPr>
              <a:t>In non-stationary bandits, the expected reward of each arm varies and the optimal arm may change over time, e.g., because of the shift of interests. In opportunistic bandits, the optimal arm does not change over time, but the regret of trying a suboptimal arm changes depending on the load. In other words, in non-stationary bandits, the dynamics of the optimal arm make finding the optimal arm more challenging. In contrast, in opportunistic bandits, the time-varying nature of the load provides opportunities to reduce the regret of finding the fixed optimal arm. Because of such fundamental differences,</a:t>
            </a:r>
          </a:p>
          <a:p>
            <a:r>
              <a:rPr lang="en-US" dirty="0">
                <a:effectLst/>
              </a:rPr>
              <a:t>in non-stationary bandits, one can show much worse</a:t>
            </a:r>
            <a:r>
              <a:rPr lang="en-US" baseline="0" dirty="0">
                <a:effectLst/>
              </a:rPr>
              <a:t> regret compared to standard MAB </a:t>
            </a:r>
            <a:r>
              <a:rPr lang="en-US" dirty="0">
                <a:effectLst/>
              </a:rPr>
              <a:t>polynomial regret (e.g., $\Omega(T^{2/3})$ \cite{Besbes2014NIPS}) because one has to keep track of the optimal arm. In opportunistic bandits, we can show $O(\log T)$ (or even $O(1)$ in certain special cases) regret because we can push more exploration to slots when the regret is lower.</a:t>
            </a:r>
          </a:p>
          <a:p>
            <a:endParaRPr lang="en-US" dirty="0">
              <a:effectLst/>
            </a:endParaRPr>
          </a:p>
          <a:p>
            <a:r>
              <a:rPr lang="en-US" dirty="0">
                <a:effectLst/>
              </a:rPr>
              <a:t>We also note the connection and difference between opportunistic bandits and contextual bandits \cite{Zhou2015CMAB:Survey,Wu2015NIPS:CCB}. Broadly speaking, opportunistic bandits can be considered as a special case of contextual bandits where we can consider the load as the context. However, applying existing general contextual bandits algorithms will not generate optimal regrets because they do not take advantages of the unique properties of opportunistic bandits, in particular, the optimal bandit remains the same, and regrets differ under different contexts (i.e., load).</a:t>
            </a:r>
          </a:p>
          <a:p>
            <a:endParaRPr lang="en-US" dirty="0">
              <a:effectLst/>
            </a:endParaRPr>
          </a:p>
          <a:p>
            <a:r>
              <a:rPr lang="en-US" b="1" dirty="0">
                <a:effectLst/>
              </a:rPr>
              <a:t>To the best of our knowledge, this is the first work proposing and studying opportunistic bandits that aims </a:t>
            </a:r>
            <a:r>
              <a:rPr lang="en-US" dirty="0">
                <a:effectLst/>
              </a:rPr>
              <a:t>to adaptively balance the exploration-exploitation tradeoff considering load-dependent regrets.</a:t>
            </a:r>
          </a:p>
          <a:p>
            <a:endParaRPr lang="en-US" dirty="0">
              <a:effectLst/>
            </a:endParaRPr>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96</a:t>
            </a:fld>
            <a:endParaRPr lang="zh-CN" altLang="en-US"/>
          </a:p>
        </p:txBody>
      </p:sp>
    </p:spTree>
    <p:extLst>
      <p:ext uri="{BB962C8B-B14F-4D97-AF65-F5344CB8AC3E}">
        <p14:creationId xmlns:p14="http://schemas.microsoft.com/office/powerpoint/2010/main" val="78410008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97</a:t>
            </a:fld>
            <a:endParaRPr lang="zh-CN" altLang="en-US"/>
          </a:p>
        </p:txBody>
      </p:sp>
    </p:spTree>
    <p:extLst>
      <p:ext uri="{BB962C8B-B14F-4D97-AF65-F5344CB8AC3E}">
        <p14:creationId xmlns:p14="http://schemas.microsoft.com/office/powerpoint/2010/main" val="36700096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This model captures the essence of opportunistic bandits.</a:t>
            </a:r>
            <a:r>
              <a:rPr lang="en-US" baseline="0" dirty="0">
                <a:effectLst/>
              </a:rPr>
              <a:t> The assumptions here are: </a:t>
            </a:r>
            <a:r>
              <a:rPr lang="en-US" dirty="0">
                <a:effectLst/>
              </a:rPr>
              <a:t>its assumptions are reasonable.</a:t>
            </a:r>
          </a:p>
          <a:p>
            <a:r>
              <a:rPr lang="en-US" dirty="0">
                <a:effectLst/>
              </a:rPr>
              <a:t>% The two assumptions ($X_{</a:t>
            </a:r>
            <a:r>
              <a:rPr lang="en-US" dirty="0" err="1">
                <a:effectLst/>
              </a:rPr>
              <a:t>k,t</a:t>
            </a:r>
            <a:r>
              <a:rPr lang="en-US" dirty="0">
                <a:effectLst/>
              </a:rPr>
              <a:t>}$ is independent of $</a:t>
            </a:r>
            <a:r>
              <a:rPr lang="en-US" dirty="0" err="1">
                <a:effectLst/>
              </a:rPr>
              <a:t>L_t</a:t>
            </a:r>
            <a:r>
              <a:rPr lang="en-US" dirty="0">
                <a:effectLst/>
              </a:rPr>
              <a:t>$ and the value of $X_{</a:t>
            </a:r>
            <a:r>
              <a:rPr lang="en-US" dirty="0" err="1">
                <a:effectLst/>
              </a:rPr>
              <a:t>k,t</a:t>
            </a:r>
            <a:r>
              <a:rPr lang="en-US" dirty="0">
                <a:effectLst/>
              </a:rPr>
              <a:t>}$ is observable) are reasonable. </a:t>
            </a:r>
          </a:p>
          <a:p>
            <a:r>
              <a:rPr lang="en-US" dirty="0">
                <a:effectLst/>
              </a:rPr>
              <a:t>For example, </a:t>
            </a:r>
          </a:p>
          <a:p>
            <a:r>
              <a:rPr lang="en-US" dirty="0">
                <a:effectLst/>
              </a:rPr>
              <a:t>in the agriculture scenario, $X_{</a:t>
            </a:r>
            <a:r>
              <a:rPr lang="en-US" dirty="0" err="1">
                <a:effectLst/>
              </a:rPr>
              <a:t>a_t</a:t>
            </a:r>
            <a:r>
              <a:rPr lang="en-US" dirty="0">
                <a:effectLst/>
              </a:rPr>
              <a:t>, t}$ captures the effectiveness of a treatment, e.g., the survival rate or the yield of an antibiotic treatment. The value of $X_{</a:t>
            </a:r>
            <a:r>
              <a:rPr lang="en-US" dirty="0" err="1">
                <a:effectLst/>
              </a:rPr>
              <a:t>a_t</a:t>
            </a:r>
            <a:r>
              <a:rPr lang="en-US" dirty="0">
                <a:effectLst/>
              </a:rPr>
              <a:t>, t}$ can always be observed by the agent after applying treatment $</a:t>
            </a:r>
            <a:r>
              <a:rPr lang="en-US" dirty="0" err="1">
                <a:effectLst/>
              </a:rPr>
              <a:t>a_t</a:t>
            </a:r>
            <a:r>
              <a:rPr lang="en-US" dirty="0">
                <a:effectLst/>
              </a:rPr>
              <a:t>$ at time $t$. Conditioned on $</a:t>
            </a:r>
            <a:r>
              <a:rPr lang="en-US" dirty="0" err="1">
                <a:effectLst/>
              </a:rPr>
              <a:t>a_t</a:t>
            </a:r>
            <a:r>
              <a:rPr lang="en-US" dirty="0">
                <a:effectLst/>
              </a:rPr>
              <a:t>$, $X_{</a:t>
            </a:r>
            <a:r>
              <a:rPr lang="en-US" dirty="0" err="1">
                <a:effectLst/>
              </a:rPr>
              <a:t>a_t</a:t>
            </a:r>
            <a:r>
              <a:rPr lang="en-US" dirty="0">
                <a:effectLst/>
              </a:rPr>
              <a:t>, t}$ is also independent of $</a:t>
            </a:r>
            <a:r>
              <a:rPr lang="en-US" dirty="0" err="1">
                <a:effectLst/>
              </a:rPr>
              <a:t>L_t</a:t>
            </a:r>
            <a:r>
              <a:rPr lang="en-US" dirty="0">
                <a:effectLst/>
              </a:rPr>
              <a:t>$, the price of the commodity. Meanwhile, the actual reward, i.e., the monetary reward, is modulated by $</a:t>
            </a:r>
            <a:r>
              <a:rPr lang="en-US" dirty="0" err="1">
                <a:effectLst/>
              </a:rPr>
              <a:t>L_t</a:t>
            </a:r>
            <a:r>
              <a:rPr lang="en-US" dirty="0">
                <a:effectLst/>
              </a:rPr>
              <a:t>$ (the price) as $</a:t>
            </a:r>
            <a:r>
              <a:rPr lang="en-US" dirty="0" err="1">
                <a:effectLst/>
              </a:rPr>
              <a:t>L_t</a:t>
            </a:r>
            <a:r>
              <a:rPr lang="en-US" dirty="0">
                <a:effectLst/>
              </a:rPr>
              <a:t> X_{</a:t>
            </a:r>
            <a:r>
              <a:rPr lang="en-US" dirty="0" err="1">
                <a:effectLst/>
              </a:rPr>
              <a:t>a_t</a:t>
            </a:r>
            <a:r>
              <a:rPr lang="en-US" dirty="0">
                <a:effectLst/>
              </a:rPr>
              <a:t>, t}$. </a:t>
            </a:r>
          </a:p>
          <a:p>
            <a:r>
              <a:rPr lang="en-US" dirty="0">
                <a:effectLst/>
              </a:rPr>
              <a:t>In the network configuration example, $X_{</a:t>
            </a:r>
            <a:r>
              <a:rPr lang="en-US" dirty="0" err="1">
                <a:effectLst/>
              </a:rPr>
              <a:t>a_t</a:t>
            </a:r>
            <a:r>
              <a:rPr lang="en-US" dirty="0">
                <a:effectLst/>
              </a:rPr>
              <a:t>, t}$ captures the impact of a configuration at the peak load, e.g., success rate, throughput, or service quality score. Because the total load (the real load plus the dummy load) resembles the peak load, $X_{</a:t>
            </a:r>
            <a:r>
              <a:rPr lang="en-US" dirty="0" err="1">
                <a:effectLst/>
              </a:rPr>
              <a:t>a_t,t</a:t>
            </a:r>
            <a:r>
              <a:rPr lang="en-US" dirty="0">
                <a:effectLst/>
              </a:rPr>
              <a:t>}$ is independent of the real load $</a:t>
            </a:r>
            <a:r>
              <a:rPr lang="en-US" dirty="0" err="1">
                <a:effectLst/>
              </a:rPr>
              <a:t>L_t</a:t>
            </a:r>
            <a:r>
              <a:rPr lang="en-US" dirty="0">
                <a:effectLst/>
              </a:rPr>
              <a:t>$ conditioned on $</a:t>
            </a:r>
            <a:r>
              <a:rPr lang="en-US" dirty="0" err="1">
                <a:effectLst/>
              </a:rPr>
              <a:t>a_t</a:t>
            </a:r>
            <a:r>
              <a:rPr lang="en-US" dirty="0">
                <a:effectLst/>
              </a:rPr>
              <a:t>$, and can always be observed. Further, because the real load is a portion of the total load and the network can identify real traffic from dummy traffic, the actual reward is thus a portion of the total reward, modulated by the real load as $</a:t>
            </a:r>
            <a:r>
              <a:rPr lang="en-US" dirty="0" err="1">
                <a:effectLst/>
              </a:rPr>
              <a:t>L_t</a:t>
            </a:r>
            <a:r>
              <a:rPr lang="en-US" dirty="0">
                <a:effectLst/>
              </a:rPr>
              <a:t> X_{</a:t>
            </a:r>
            <a:r>
              <a:rPr lang="en-US" dirty="0" err="1">
                <a:effectLst/>
              </a:rPr>
              <a:t>a_t</a:t>
            </a:r>
            <a:r>
              <a:rPr lang="en-US" dirty="0">
                <a:effectLst/>
              </a:rPr>
              <a:t>, t}$. </a:t>
            </a:r>
          </a:p>
          <a:p>
            <a:r>
              <a:rPr lang="en-US" dirty="0">
                <a:effectLst/>
              </a:rPr>
              <a:t/>
            </a:r>
            <a:br>
              <a:rPr lang="en-US" dirty="0">
                <a:effectLst/>
              </a:rPr>
            </a:b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98</a:t>
            </a:fld>
            <a:endParaRPr lang="zh-CN" altLang="en-US"/>
          </a:p>
        </p:txBody>
      </p:sp>
    </p:spTree>
    <p:extLst>
      <p:ext uri="{BB962C8B-B14F-4D97-AF65-F5344CB8AC3E}">
        <p14:creationId xmlns:p14="http://schemas.microsoft.com/office/powerpoint/2010/main" val="20445598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This model captures the essence of opportunistic bandits.</a:t>
            </a:r>
            <a:r>
              <a:rPr lang="en-US" baseline="0" dirty="0">
                <a:effectLst/>
              </a:rPr>
              <a:t> The assumptions </a:t>
            </a:r>
            <a:r>
              <a:rPr lang="en-US" baseline="0">
                <a:effectLst/>
              </a:rPr>
              <a:t>here are: </a:t>
            </a:r>
            <a:r>
              <a:rPr lang="en-US">
                <a:effectLst/>
              </a:rPr>
              <a:t>its </a:t>
            </a:r>
            <a:r>
              <a:rPr lang="en-US" dirty="0">
                <a:effectLst/>
              </a:rPr>
              <a:t>assumptions are reasonable.</a:t>
            </a:r>
          </a:p>
          <a:p>
            <a:r>
              <a:rPr lang="en-US" dirty="0">
                <a:effectLst/>
              </a:rPr>
              <a:t>% The two assumptions ($X_{</a:t>
            </a:r>
            <a:r>
              <a:rPr lang="en-US" dirty="0" err="1">
                <a:effectLst/>
              </a:rPr>
              <a:t>k,t</a:t>
            </a:r>
            <a:r>
              <a:rPr lang="en-US" dirty="0">
                <a:effectLst/>
              </a:rPr>
              <a:t>}$ is independent of $</a:t>
            </a:r>
            <a:r>
              <a:rPr lang="en-US" dirty="0" err="1">
                <a:effectLst/>
              </a:rPr>
              <a:t>L_t</a:t>
            </a:r>
            <a:r>
              <a:rPr lang="en-US" dirty="0">
                <a:effectLst/>
              </a:rPr>
              <a:t>$ and the value of $X_{</a:t>
            </a:r>
            <a:r>
              <a:rPr lang="en-US" dirty="0" err="1">
                <a:effectLst/>
              </a:rPr>
              <a:t>k,t</a:t>
            </a:r>
            <a:r>
              <a:rPr lang="en-US" dirty="0">
                <a:effectLst/>
              </a:rPr>
              <a:t>}$ is observable) are reasonable. </a:t>
            </a:r>
          </a:p>
          <a:p>
            <a:r>
              <a:rPr lang="en-US" dirty="0">
                <a:effectLst/>
              </a:rPr>
              <a:t>For example, </a:t>
            </a:r>
          </a:p>
          <a:p>
            <a:r>
              <a:rPr lang="en-US" dirty="0">
                <a:effectLst/>
              </a:rPr>
              <a:t>in the agriculture scenario, $X_{</a:t>
            </a:r>
            <a:r>
              <a:rPr lang="en-US" dirty="0" err="1">
                <a:effectLst/>
              </a:rPr>
              <a:t>a_t</a:t>
            </a:r>
            <a:r>
              <a:rPr lang="en-US" dirty="0">
                <a:effectLst/>
              </a:rPr>
              <a:t>, t}$ captures the effectiveness of a treatment, e.g., the survival rate or the yield of an antibiotic treatment. The value of $X_{</a:t>
            </a:r>
            <a:r>
              <a:rPr lang="en-US" dirty="0" err="1">
                <a:effectLst/>
              </a:rPr>
              <a:t>a_t</a:t>
            </a:r>
            <a:r>
              <a:rPr lang="en-US" dirty="0">
                <a:effectLst/>
              </a:rPr>
              <a:t>, t}$ can always be observed by the agent after applying treatment $</a:t>
            </a:r>
            <a:r>
              <a:rPr lang="en-US" dirty="0" err="1">
                <a:effectLst/>
              </a:rPr>
              <a:t>a_t</a:t>
            </a:r>
            <a:r>
              <a:rPr lang="en-US" dirty="0">
                <a:effectLst/>
              </a:rPr>
              <a:t>$ at time $t$. Conditioned on $</a:t>
            </a:r>
            <a:r>
              <a:rPr lang="en-US" dirty="0" err="1">
                <a:effectLst/>
              </a:rPr>
              <a:t>a_t</a:t>
            </a:r>
            <a:r>
              <a:rPr lang="en-US" dirty="0">
                <a:effectLst/>
              </a:rPr>
              <a:t>$, $X_{</a:t>
            </a:r>
            <a:r>
              <a:rPr lang="en-US" dirty="0" err="1">
                <a:effectLst/>
              </a:rPr>
              <a:t>a_t</a:t>
            </a:r>
            <a:r>
              <a:rPr lang="en-US" dirty="0">
                <a:effectLst/>
              </a:rPr>
              <a:t>, t}$ is also independent of $</a:t>
            </a:r>
            <a:r>
              <a:rPr lang="en-US" dirty="0" err="1">
                <a:effectLst/>
              </a:rPr>
              <a:t>L_t</a:t>
            </a:r>
            <a:r>
              <a:rPr lang="en-US" dirty="0">
                <a:effectLst/>
              </a:rPr>
              <a:t>$, the price of the commodity. Meanwhile, the actual reward, i.e., the monetary reward, is modulated by $</a:t>
            </a:r>
            <a:r>
              <a:rPr lang="en-US" dirty="0" err="1">
                <a:effectLst/>
              </a:rPr>
              <a:t>L_t</a:t>
            </a:r>
            <a:r>
              <a:rPr lang="en-US" dirty="0">
                <a:effectLst/>
              </a:rPr>
              <a:t>$ (the price) as $</a:t>
            </a:r>
            <a:r>
              <a:rPr lang="en-US" dirty="0" err="1">
                <a:effectLst/>
              </a:rPr>
              <a:t>L_t</a:t>
            </a:r>
            <a:r>
              <a:rPr lang="en-US" dirty="0">
                <a:effectLst/>
              </a:rPr>
              <a:t> X_{</a:t>
            </a:r>
            <a:r>
              <a:rPr lang="en-US" dirty="0" err="1">
                <a:effectLst/>
              </a:rPr>
              <a:t>a_t</a:t>
            </a:r>
            <a:r>
              <a:rPr lang="en-US" dirty="0">
                <a:effectLst/>
              </a:rPr>
              <a:t>, t}$. </a:t>
            </a:r>
          </a:p>
          <a:p>
            <a:r>
              <a:rPr lang="en-US" dirty="0">
                <a:effectLst/>
              </a:rPr>
              <a:t>In the network configuration example, $X_{</a:t>
            </a:r>
            <a:r>
              <a:rPr lang="en-US" dirty="0" err="1">
                <a:effectLst/>
              </a:rPr>
              <a:t>a_t</a:t>
            </a:r>
            <a:r>
              <a:rPr lang="en-US" dirty="0">
                <a:effectLst/>
              </a:rPr>
              <a:t>, t}$ captures the impact of a configuration at the peak load, e.g., success rate, throughput, or service quality score. Because the total load (the real load plus the dummy load) resembles the peak load, $X_{</a:t>
            </a:r>
            <a:r>
              <a:rPr lang="en-US" dirty="0" err="1">
                <a:effectLst/>
              </a:rPr>
              <a:t>a_t,t</a:t>
            </a:r>
            <a:r>
              <a:rPr lang="en-US" dirty="0">
                <a:effectLst/>
              </a:rPr>
              <a:t>}$ is independent of the real load $</a:t>
            </a:r>
            <a:r>
              <a:rPr lang="en-US" dirty="0" err="1">
                <a:effectLst/>
              </a:rPr>
              <a:t>L_t</a:t>
            </a:r>
            <a:r>
              <a:rPr lang="en-US" dirty="0">
                <a:effectLst/>
              </a:rPr>
              <a:t>$ conditioned on $</a:t>
            </a:r>
            <a:r>
              <a:rPr lang="en-US" dirty="0" err="1">
                <a:effectLst/>
              </a:rPr>
              <a:t>a_t</a:t>
            </a:r>
            <a:r>
              <a:rPr lang="en-US" dirty="0">
                <a:effectLst/>
              </a:rPr>
              <a:t>$, and can always be observed. Further, because the real load is a portion of the total load and the network can identify real traffic from dummy traffic, the actual reward is thus a portion of the total reward, modulated by the real load as $</a:t>
            </a:r>
            <a:r>
              <a:rPr lang="en-US" dirty="0" err="1">
                <a:effectLst/>
              </a:rPr>
              <a:t>L_t</a:t>
            </a:r>
            <a:r>
              <a:rPr lang="en-US" dirty="0">
                <a:effectLst/>
              </a:rPr>
              <a:t> X_{</a:t>
            </a:r>
            <a:r>
              <a:rPr lang="en-US" dirty="0" err="1">
                <a:effectLst/>
              </a:rPr>
              <a:t>a_t</a:t>
            </a:r>
            <a:r>
              <a:rPr lang="en-US" dirty="0">
                <a:effectLst/>
              </a:rPr>
              <a:t>, t}$. </a:t>
            </a:r>
          </a:p>
          <a:p>
            <a:r>
              <a:rPr lang="en-US" dirty="0">
                <a:effectLst/>
              </a:rPr>
              <a:t/>
            </a:r>
            <a:br>
              <a:rPr lang="en-US" dirty="0">
                <a:effectLst/>
              </a:rPr>
            </a:b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99</a:t>
            </a:fld>
            <a:endParaRPr lang="zh-CN" altLang="en-US"/>
          </a:p>
        </p:txBody>
      </p:sp>
    </p:spTree>
    <p:extLst>
      <p:ext uri="{BB962C8B-B14F-4D97-AF65-F5344CB8AC3E}">
        <p14:creationId xmlns:p14="http://schemas.microsoft.com/office/powerpoint/2010/main" val="38609750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design challenge is to balance … under load</a:t>
            </a:r>
            <a:r>
              <a:rPr lang="en-US" baseline="0" dirty="0"/>
              <a:t> variation. </a:t>
            </a:r>
          </a:p>
          <a:p>
            <a:r>
              <a:rPr lang="en-US" baseline="0" dirty="0"/>
              <a:t>The analytical challenge is to analyze the performance of the proposed algorithm.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100</a:t>
            </a:fld>
            <a:endParaRPr lang="zh-CN" altLang="en-US"/>
          </a:p>
        </p:txBody>
      </p:sp>
    </p:spTree>
    <p:extLst>
      <p:ext uri="{BB962C8B-B14F-4D97-AF65-F5344CB8AC3E}">
        <p14:creationId xmlns:p14="http://schemas.microsoft.com/office/powerpoint/2010/main" val="14955159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NEA Partner Greg Papadopoulos</a:t>
            </a:r>
            <a:r>
              <a:rPr lang="en-US" sz="1200" b="0" i="0" kern="1200" dirty="0">
                <a:solidFill>
                  <a:schemeClr val="tx1"/>
                </a:solidFill>
                <a:effectLst/>
                <a:latin typeface="+mn-lt"/>
                <a:ea typeface="+mn-ea"/>
                <a:cs typeface="+mn-cs"/>
              </a:rPr>
              <a:t>—NEA Partner Greg Papadopoulos</a:t>
            </a:r>
          </a:p>
          <a:p>
            <a:r>
              <a:rPr lang="en-US" sz="1200" b="0" i="0" kern="12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12</a:t>
            </a:fld>
            <a:endParaRPr lang="zh-CN" altLang="en-US"/>
          </a:p>
        </p:txBody>
      </p:sp>
    </p:spTree>
    <p:extLst>
      <p:ext uri="{BB962C8B-B14F-4D97-AF65-F5344CB8AC3E}">
        <p14:creationId xmlns:p14="http://schemas.microsoft.com/office/powerpoint/2010/main" val="2707497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discuss the opportunistic bandit algorithm, let me quickly review the classic UCB</a:t>
            </a:r>
            <a:r>
              <a:rPr lang="en-US" baseline="0" dirty="0"/>
              <a:t> algorithm so that everyone is on the same page.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101</a:t>
            </a:fld>
            <a:endParaRPr lang="zh-CN" altLang="en-US"/>
          </a:p>
        </p:txBody>
      </p:sp>
    </p:spTree>
    <p:extLst>
      <p:ext uri="{BB962C8B-B14F-4D97-AF65-F5344CB8AC3E}">
        <p14:creationId xmlns:p14="http://schemas.microsoft.com/office/powerpoint/2010/main" val="293368892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here</a:t>
            </a:r>
            <a:r>
              <a:rPr lang="en-US" baseline="0" dirty="0"/>
              <a:t> </a:t>
            </a:r>
            <a:r>
              <a:rPr lang="en-US" baseline="0" dirty="0" err="1"/>
              <a:t>L_t</a:t>
            </a:r>
            <a:r>
              <a:rPr lang="en-US" baseline="0" dirty="0"/>
              <a:t> </a:t>
            </a:r>
            <a:r>
              <a:rPr lang="en-US" baseline="0" dirty="0" err="1"/>
              <a:t>tulta</a:t>
            </a:r>
            <a:r>
              <a:rPr lang="en-US" baseline="0" dirty="0"/>
              <a:t> is the normalized load. It varies from 0 to 1. If you look at it, the intuition is clear, we explore more when the load is low. For example, when the load is zero, it is basically the classic UCB. When the load is 1, it becomes pure exploitation. </a:t>
            </a:r>
          </a:p>
          <a:p>
            <a:endParaRPr lang="en-US" baseline="0" dirty="0"/>
          </a:p>
          <a:p>
            <a:r>
              <a:rPr lang="en-US" baseline="0" dirty="0"/>
              <a:t>Note that we have tried many different format of load-awareness. This performs well in a wide range of  experiments, as well as allows theoretical analysis. We we adopt it here.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102</a:t>
            </a:fld>
            <a:endParaRPr lang="zh-CN" altLang="en-US"/>
          </a:p>
        </p:txBody>
      </p:sp>
    </p:spTree>
    <p:extLst>
      <p:ext uri="{BB962C8B-B14F-4D97-AF65-F5344CB8AC3E}">
        <p14:creationId xmlns:p14="http://schemas.microsoft.com/office/powerpoint/2010/main" val="13055762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baseline="0" dirty="0"/>
              <a:t>While the </a:t>
            </a:r>
            <a:r>
              <a:rPr lang="en-US" baseline="0" dirty="0" err="1"/>
              <a:t>AdaUCB</a:t>
            </a:r>
            <a:r>
              <a:rPr lang="en-US" baseline="0" dirty="0"/>
              <a:t> algorithm </a:t>
            </a:r>
            <a:r>
              <a:rPr lang="en-US" baseline="0" dirty="0" err="1"/>
              <a:t>itsslef</a:t>
            </a:r>
            <a:r>
              <a:rPr lang="en-US" baseline="0" dirty="0"/>
              <a:t> is simple, the analysis is highly involved. </a:t>
            </a:r>
            <a:r>
              <a:rPr lang="en-US" sz="1200" b="0" i="0" u="none" strike="noStrike" kern="1200" baseline="0" dirty="0">
                <a:solidFill>
                  <a:schemeClr val="tx1"/>
                </a:solidFill>
                <a:latin typeface="+mn-lt"/>
                <a:ea typeface="+mn-ea"/>
                <a:cs typeface="+mn-cs"/>
              </a:rPr>
              <a:t>The design challenge is to quantify the right amount of exploration and exploitation depending on the load. The analysis challenge is due to the inherent coupling over time and thus over bandits under different load conditions, this is in particularly difficult under continuous load. In particular, due to the randomness nature of bandits, the empirical estimates of the expected rewards could deviate from the true values, which could lead to suboptimal actions when the load is high. We address these challenges by studying the lower bounds on the number of pulls of the suboptimal arms under low load. Because the exploration factor is smaller under high load than that under low load, it requires less information accuracy to make the optimal decision under high load. Thus, with an appropriate lower bound on the number of pulls of the suboptimal arms under low load, we can show that the information obtained from the exploration under the low load is sufficient for accurate decisions under the high load. As a result, the exploration under high load</a:t>
            </a:r>
          </a:p>
          <a:p>
            <a:r>
              <a:rPr lang="en-US" sz="1200" b="0" i="0" u="none" strike="noStrike" kern="1200" baseline="0" dirty="0">
                <a:solidFill>
                  <a:schemeClr val="tx1"/>
                </a:solidFill>
                <a:latin typeface="+mn-lt"/>
                <a:ea typeface="+mn-ea"/>
                <a:cs typeface="+mn-cs"/>
              </a:rPr>
              <a:t>is reduced and thus so does the overall regret.</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this bound, \epsilon_0 is the value of low load and alpha is a constant used in the </a:t>
            </a:r>
            <a:r>
              <a:rPr lang="en-US" sz="1200" b="0" i="0" u="none" strike="noStrike" kern="1200" baseline="0" dirty="0" err="1">
                <a:solidFill>
                  <a:schemeClr val="tx1"/>
                </a:solidFill>
                <a:latin typeface="+mn-lt"/>
                <a:ea typeface="+mn-ea"/>
                <a:cs typeface="+mn-cs"/>
              </a:rPr>
              <a:t>algrithm</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addition, we can show that when the low load is small enough, we can prove that the regret of </a:t>
            </a:r>
            <a:r>
              <a:rPr lang="en-US" sz="1200" b="0" i="0" u="none" strike="noStrike" kern="1200" baseline="0" dirty="0" err="1">
                <a:solidFill>
                  <a:schemeClr val="tx1"/>
                </a:solidFill>
                <a:latin typeface="+mn-lt"/>
                <a:ea typeface="+mn-ea"/>
                <a:cs typeface="+mn-cs"/>
              </a:rPr>
              <a:t>AdaUCB</a:t>
            </a:r>
            <a:r>
              <a:rPr lang="en-US" sz="1200" b="0" i="0" u="none" strike="noStrike" kern="1200" baseline="0" dirty="0">
                <a:solidFill>
                  <a:schemeClr val="tx1"/>
                </a:solidFill>
                <a:latin typeface="+mn-lt"/>
                <a:ea typeface="+mn-ea"/>
                <a:cs typeface="+mn-cs"/>
              </a:rPr>
              <a:t> is smaller than that of UCB. Most interestingly, when the low load is zero, we can prove O(1) regret, which is surprising. And to the best of our knowledge, the first such O(1) result. We also note that \epsilon_0=0 is not purely theoretical, it happens. For example, in the network </a:t>
            </a:r>
            <a:r>
              <a:rPr lang="en-US" sz="1200" b="0" i="0" u="none" strike="noStrike" kern="1200" baseline="0" dirty="0" err="1">
                <a:solidFill>
                  <a:schemeClr val="tx1"/>
                </a:solidFill>
                <a:latin typeface="+mn-lt"/>
                <a:ea typeface="+mn-ea"/>
                <a:cs typeface="+mn-cs"/>
              </a:rPr>
              <a:t>configuratino</a:t>
            </a:r>
            <a:r>
              <a:rPr lang="en-US" sz="1200" b="0" i="0" u="none" strike="noStrike" kern="1200" baseline="0" dirty="0">
                <a:solidFill>
                  <a:schemeClr val="tx1"/>
                </a:solidFill>
                <a:latin typeface="+mn-lt"/>
                <a:ea typeface="+mn-ea"/>
                <a:cs typeface="+mn-cs"/>
              </a:rPr>
              <a:t> case, because we put the injected “dummy” traffic as low priority, all real traffic might be well served by the suboptimal </a:t>
            </a:r>
            <a:r>
              <a:rPr lang="en-US" sz="1200" b="0" i="0" u="none" strike="noStrike" kern="1200" baseline="0" dirty="0" err="1">
                <a:solidFill>
                  <a:schemeClr val="tx1"/>
                </a:solidFill>
                <a:latin typeface="+mn-lt"/>
                <a:ea typeface="+mn-ea"/>
                <a:cs typeface="+mn-cs"/>
              </a:rPr>
              <a:t>config</a:t>
            </a:r>
            <a:r>
              <a:rPr lang="en-US" sz="1200" b="0" i="0" u="none" strike="noStrike" kern="1200" baseline="0" dirty="0">
                <a:solidFill>
                  <a:schemeClr val="tx1"/>
                </a:solidFill>
                <a:latin typeface="+mn-lt"/>
                <a:ea typeface="+mn-ea"/>
                <a:cs typeface="+mn-cs"/>
              </a:rPr>
              <a:t>. So there is no real cost, which is equivalent to load=0. So we basically get free exploration opportunities. </a:t>
            </a:r>
            <a:endParaRPr lang="en-US" dirty="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103</a:t>
            </a:fld>
            <a:endParaRPr lang="zh-CN" altLang="en-US"/>
          </a:p>
        </p:txBody>
      </p:sp>
    </p:spTree>
    <p:extLst>
      <p:ext uri="{BB962C8B-B14F-4D97-AF65-F5344CB8AC3E}">
        <p14:creationId xmlns:p14="http://schemas.microsoft.com/office/powerpoint/2010/main" val="244942910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further prove</a:t>
            </a:r>
            <a:r>
              <a:rPr lang="en-US" baseline="0" dirty="0"/>
              <a:t> the case for the continuous load case. Here in the bound, l(-) is a threshold that under which, we consider it low load. This result is for the special case when the load is less than l(-), we consider the normalized load 0, and when the load is larger than l(+), we consider the normalized load 1. Because in more general cases of l(-) and l(+), the analysis is extremely challenging as there are also explorations in between. </a:t>
            </a:r>
          </a:p>
          <a:p>
            <a:endParaRPr lang="en-US" baseline="0" dirty="0"/>
          </a:p>
          <a:p>
            <a:r>
              <a:rPr lang="en-US" baseline="0" dirty="0"/>
              <a:t>Again, we can see that when the load fluctuation is large, This expected term small enough, </a:t>
            </a:r>
            <a:r>
              <a:rPr lang="en-US" baseline="0" dirty="0" err="1"/>
              <a:t>AdaUCB</a:t>
            </a:r>
            <a:r>
              <a:rPr lang="en-US" baseline="0" dirty="0"/>
              <a:t> achieves lower regret than UCB. </a:t>
            </a:r>
          </a:p>
          <a:p>
            <a:endParaRPr lang="en-US" baseline="0" dirty="0"/>
          </a:p>
          <a:p>
            <a:r>
              <a:rPr lang="en-US" baseline="0" dirty="0"/>
              <a:t>Therefore, we prove theoretically that load-awareness is beneficial.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104</a:t>
            </a:fld>
            <a:endParaRPr lang="zh-CN" altLang="en-US"/>
          </a:p>
        </p:txBody>
      </p:sp>
    </p:spTree>
    <p:extLst>
      <p:ext uri="{BB962C8B-B14F-4D97-AF65-F5344CB8AC3E}">
        <p14:creationId xmlns:p14="http://schemas.microsoft.com/office/powerpoint/2010/main" val="23545286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0-1 load, 50% of zero</a:t>
            </a:r>
            <a:r>
              <a:rPr lang="en-US" baseline="0" dirty="0"/>
              <a:t> load. </a:t>
            </a:r>
          </a:p>
          <a:p>
            <a:r>
              <a:rPr lang="en-US" baseline="0" dirty="0"/>
              <a:t>Beta distribution load: l^- =0.05, l^+=0.05. E-</a:t>
            </a:r>
            <a:r>
              <a:rPr lang="en-US" baseline="0" dirty="0" err="1"/>
              <a:t>adaUCB</a:t>
            </a:r>
            <a:r>
              <a:rPr lang="en-US" baseline="0" dirty="0"/>
              <a:t> is the empirical </a:t>
            </a:r>
            <a:r>
              <a:rPr lang="en-US" baseline="0" dirty="0" err="1"/>
              <a:t>AdaUCB</a:t>
            </a:r>
            <a:r>
              <a:rPr lang="en-US" baseline="0" dirty="0"/>
              <a:t> algorithm where we do not know the distribution a priori and needs to learn it. It performs closely to that of </a:t>
            </a:r>
            <a:r>
              <a:rPr lang="en-US" baseline="0" dirty="0" err="1"/>
              <a:t>AdaUCB</a:t>
            </a:r>
            <a:r>
              <a:rPr lang="en-US" baseline="0" dirty="0"/>
              <a:t> where we assume the load distribution is known a priori. </a:t>
            </a:r>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105</a:t>
            </a:fld>
            <a:endParaRPr lang="zh-CN" altLang="en-US"/>
          </a:p>
        </p:txBody>
      </p:sp>
    </p:spTree>
    <p:extLst>
      <p:ext uri="{BB962C8B-B14F-4D97-AF65-F5344CB8AC3E}">
        <p14:creationId xmlns:p14="http://schemas.microsoft.com/office/powerpoint/2010/main" val="38196192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a:t>
            </a:r>
            <a:r>
              <a:rPr lang="en-US" baseline="0" dirty="0"/>
              <a:t> </a:t>
            </a:r>
            <a:r>
              <a:rPr lang="en-US" sz="1200" b="0" i="0" u="none" strike="noStrike" kern="1200" baseline="0" dirty="0">
                <a:solidFill>
                  <a:schemeClr val="tx1"/>
                </a:solidFill>
                <a:latin typeface="+mn-lt"/>
                <a:ea typeface="+mn-ea"/>
                <a:cs typeface="+mn-cs"/>
              </a:rPr>
              <a:t>we show the result of </a:t>
            </a:r>
            <a:r>
              <a:rPr lang="en-US" sz="1200" b="0" i="0" u="none" strike="noStrike" kern="1200" baseline="0" dirty="0" err="1">
                <a:solidFill>
                  <a:schemeClr val="tx1"/>
                </a:solidFill>
                <a:latin typeface="+mn-lt"/>
                <a:ea typeface="+mn-ea"/>
                <a:cs typeface="+mn-cs"/>
              </a:rPr>
              <a:t>AdaUCB</a:t>
            </a:r>
            <a:r>
              <a:rPr lang="en-US" sz="1200" b="0" i="0" u="none" strike="noStrike" kern="1200" baseline="0" dirty="0">
                <a:solidFill>
                  <a:schemeClr val="tx1"/>
                </a:solidFill>
                <a:latin typeface="+mn-lt"/>
                <a:ea typeface="+mn-ea"/>
                <a:cs typeface="+mn-cs"/>
              </a:rPr>
              <a:t> using real-world traces. In an MVNO (Mobile Virtual Network Operator) system,</a:t>
            </a:r>
          </a:p>
          <a:p>
            <a:r>
              <a:rPr lang="en-US" sz="1200" b="0" i="0" u="none" strike="noStrike" kern="1200" baseline="0" dirty="0">
                <a:solidFill>
                  <a:schemeClr val="tx1"/>
                </a:solidFill>
                <a:latin typeface="+mn-lt"/>
                <a:ea typeface="+mn-ea"/>
                <a:cs typeface="+mn-cs"/>
              </a:rPr>
              <a:t>a virtual operator, such as Google Fi (Project Fi, https://fi.google.com), provides services to users by leasing</a:t>
            </a:r>
          </a:p>
          <a:p>
            <a:r>
              <a:rPr lang="en-US" sz="1200" b="0" i="0" u="none" strike="noStrike" kern="1200" baseline="0" dirty="0">
                <a:solidFill>
                  <a:schemeClr val="tx1"/>
                </a:solidFill>
                <a:latin typeface="+mn-lt"/>
                <a:ea typeface="+mn-ea"/>
                <a:cs typeface="+mn-cs"/>
              </a:rPr>
              <a:t>network resources from real mobile operators. In such a system, the virtual operator would like to provide its users high</a:t>
            </a:r>
          </a:p>
          <a:p>
            <a:r>
              <a:rPr lang="en-US" sz="1200" b="0" i="0" u="none" strike="noStrike" kern="1200" baseline="0" dirty="0">
                <a:solidFill>
                  <a:schemeClr val="tx1"/>
                </a:solidFill>
                <a:latin typeface="+mn-lt"/>
                <a:ea typeface="+mn-ea"/>
                <a:cs typeface="+mn-cs"/>
              </a:rPr>
              <a:t>quality service by accessing the network resources of the real operator with the best network performance. Therefore,</a:t>
            </a:r>
          </a:p>
          <a:p>
            <a:r>
              <a:rPr lang="en-US" sz="1200" b="0" i="0" u="none" strike="noStrike" kern="1200" baseline="0" dirty="0">
                <a:solidFill>
                  <a:schemeClr val="tx1"/>
                </a:solidFill>
                <a:latin typeface="+mn-lt"/>
                <a:ea typeface="+mn-ea"/>
                <a:cs typeface="+mn-cs"/>
              </a:rPr>
              <a:t>we view each real mobile operator as an arm, and the quality of user experienced on that operator network as the reward.</a:t>
            </a:r>
          </a:p>
          <a:p>
            <a:r>
              <a:rPr lang="en-US" sz="1200" b="0" i="0" u="none" strike="noStrike" kern="1200" baseline="0" dirty="0">
                <a:solidFill>
                  <a:schemeClr val="tx1"/>
                </a:solidFill>
                <a:latin typeface="+mn-lt"/>
                <a:ea typeface="+mn-ea"/>
                <a:cs typeface="+mn-cs"/>
              </a:rPr>
              <a:t>We use experiment data from Speedometer (Speedometer, https://storage.cloud.google.com/speedometer) and another</a:t>
            </a:r>
          </a:p>
          <a:p>
            <a:r>
              <a:rPr lang="en-US" sz="1200" b="0" i="0" u="none" strike="noStrike" kern="1200" baseline="0" dirty="0">
                <a:solidFill>
                  <a:schemeClr val="tx1"/>
                </a:solidFill>
                <a:latin typeface="+mn-lt"/>
                <a:ea typeface="+mn-ea"/>
                <a:cs typeface="+mn-cs"/>
              </a:rPr>
              <a:t>anonymous operator to conduct the evaluation. The most important aspect of the real trace </a:t>
            </a:r>
            <a:r>
              <a:rPr lang="en-US" sz="1200" b="0" i="0" u="none" strike="noStrike" kern="1200" baseline="0" dirty="0" err="1">
                <a:solidFill>
                  <a:schemeClr val="tx1"/>
                </a:solidFill>
                <a:latin typeface="+mn-lt"/>
                <a:ea typeface="+mn-ea"/>
                <a:cs typeface="+mn-cs"/>
              </a:rPr>
              <a:t>evalution</a:t>
            </a:r>
            <a:r>
              <a:rPr lang="en-US" sz="1200" b="0" i="0" u="none" strike="noStrike" kern="1200" baseline="0" dirty="0">
                <a:solidFill>
                  <a:schemeClr val="tx1"/>
                </a:solidFill>
                <a:latin typeface="+mn-lt"/>
                <a:ea typeface="+mn-ea"/>
                <a:cs typeface="+mn-cs"/>
              </a:rPr>
              <a:t> is that the data is non-stationary and non </a:t>
            </a:r>
            <a:r>
              <a:rPr lang="en-US" sz="1200" b="0" i="0" u="none" strike="noStrike" kern="1200" baseline="0" dirty="0" err="1">
                <a:solidFill>
                  <a:schemeClr val="tx1"/>
                </a:solidFill>
                <a:latin typeface="+mn-lt"/>
                <a:ea typeface="+mn-ea"/>
                <a:cs typeface="+mn-cs"/>
              </a:rPr>
              <a:t>i.i.d</a:t>
            </a:r>
            <a:r>
              <a:rPr lang="en-US" sz="1200" b="0" i="0" u="none" strike="noStrike" kern="1200" baseline="0" dirty="0">
                <a:solidFill>
                  <a:schemeClr val="tx1"/>
                </a:solidFill>
                <a:latin typeface="+mn-lt"/>
                <a:ea typeface="+mn-ea"/>
                <a:cs typeface="+mn-cs"/>
              </a:rPr>
              <a:t>. which violates all assumptions we have made in the analysis. The results still show superior performance in realistic situations.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106</a:t>
            </a:fld>
            <a:endParaRPr lang="zh-CN" altLang="en-US"/>
          </a:p>
        </p:txBody>
      </p:sp>
    </p:spTree>
    <p:extLst>
      <p:ext uri="{BB962C8B-B14F-4D97-AF65-F5344CB8AC3E}">
        <p14:creationId xmlns:p14="http://schemas.microsoft.com/office/powerpoint/2010/main" val="17441817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the best of our knowledge, this is the first</a:t>
            </a:r>
            <a:r>
              <a:rPr lang="en-US" baseline="0" dirty="0"/>
              <a:t> work that identifies and studying opportunistic bandit. We propose the </a:t>
            </a:r>
            <a:r>
              <a:rPr lang="en-US" baseline="0" dirty="0" err="1"/>
              <a:t>AdaUCB</a:t>
            </a:r>
            <a:r>
              <a:rPr lang="en-US" baseline="0" dirty="0"/>
              <a:t> algorithm that opportunistically balance the exploration-exploitation tradeoff. We show strong theoretical results. To the best of our knowledge, this is the first work with O(1) regret. </a:t>
            </a:r>
          </a:p>
          <a:p>
            <a:endParaRPr lang="en-US" baseline="0" dirty="0"/>
          </a:p>
          <a:p>
            <a:r>
              <a:rPr lang="en-US" baseline="0" dirty="0"/>
              <a:t>The idea is applicable other scenarios with exploration-exploitation tradeoffs.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107</a:t>
            </a:fld>
            <a:endParaRPr lang="zh-CN" altLang="en-US"/>
          </a:p>
        </p:txBody>
      </p:sp>
    </p:spTree>
    <p:extLst>
      <p:ext uri="{BB962C8B-B14F-4D97-AF65-F5344CB8AC3E}">
        <p14:creationId xmlns:p14="http://schemas.microsoft.com/office/powerpoint/2010/main" val="27733361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Good afternoon/morning,</a:t>
            </a:r>
            <a:r>
              <a:rPr lang="en-US" altLang="zh-CN" baseline="0" dirty="0"/>
              <a:t> …</a:t>
            </a:r>
          </a:p>
          <a:p>
            <a:r>
              <a:rPr lang="en-US" altLang="zh-CN" baseline="0" dirty="0"/>
              <a:t>Today I would like to present our work on “</a:t>
            </a:r>
            <a:r>
              <a:rPr lang="en-US" altLang="zh-CN" dirty="0"/>
              <a:t>Contextual</a:t>
            </a:r>
            <a:r>
              <a:rPr lang="en-US" altLang="zh-CN" baseline="0" dirty="0"/>
              <a:t> bandits with budget and time constraints”</a:t>
            </a:r>
          </a:p>
          <a:p>
            <a:r>
              <a:rPr lang="en-US" altLang="zh-CN" baseline="0" dirty="0"/>
              <a:t>This is a joint work with …</a:t>
            </a:r>
          </a:p>
          <a:p>
            <a:r>
              <a:rPr lang="en-US" altLang="zh-CN" baseline="0" dirty="0"/>
              <a:t>This paper has been accepted by NIPS’15, the full version of this paper can be downloaded from </a:t>
            </a:r>
            <a:r>
              <a:rPr lang="en-US" altLang="zh-CN" baseline="0" dirty="0" err="1"/>
              <a:t>arxiv</a:t>
            </a:r>
            <a:endParaRPr lang="zh-CN" altLang="en-US" dirty="0"/>
          </a:p>
        </p:txBody>
      </p:sp>
      <p:sp>
        <p:nvSpPr>
          <p:cNvPr id="4" name="灯片编号占位符 3"/>
          <p:cNvSpPr>
            <a:spLocks noGrp="1"/>
          </p:cNvSpPr>
          <p:nvPr>
            <p:ph type="sldNum" sz="quarter" idx="10"/>
          </p:nvPr>
        </p:nvSpPr>
        <p:spPr/>
        <p:txBody>
          <a:bodyPr/>
          <a:lstStyle/>
          <a:p>
            <a:fld id="{CAEA30D4-ECF6-4A33-ACD4-C0B84D9F93CD}" type="slidenum">
              <a:rPr lang="zh-CN" altLang="en-US" smtClean="0"/>
              <a:pPr/>
              <a:t>108</a:t>
            </a:fld>
            <a:endParaRPr lang="zh-CN" altLang="en-US"/>
          </a:p>
        </p:txBody>
      </p:sp>
    </p:spTree>
    <p:extLst>
      <p:ext uri="{BB962C8B-B14F-4D97-AF65-F5344CB8AC3E}">
        <p14:creationId xmlns:p14="http://schemas.microsoft.com/office/powerpoint/2010/main" val="130639642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In practice,</a:t>
            </a:r>
            <a:r>
              <a:rPr lang="en-US" altLang="zh-CN" baseline="0" dirty="0"/>
              <a:t> much side information can be utilized to help decision. </a:t>
            </a:r>
            <a:endParaRPr lang="en-US" altLang="zh-CN" dirty="0"/>
          </a:p>
          <a:p>
            <a:r>
              <a:rPr lang="en-US" altLang="zh-CN" dirty="0"/>
              <a:t>For</a:t>
            </a:r>
            <a:r>
              <a:rPr lang="en-US" altLang="zh-CN" baseline="0" dirty="0"/>
              <a:t> example, Google has maintained the profile of users, such as gender, age, occupation. </a:t>
            </a:r>
          </a:p>
          <a:p>
            <a:r>
              <a:rPr lang="en-US" altLang="zh-CN" baseline="0" dirty="0"/>
              <a:t>For example, I am just a postdoc working on some staff, but this lady is so fashion and probably can afford much more than me. </a:t>
            </a:r>
          </a:p>
          <a:p>
            <a:r>
              <a:rPr lang="en-US" altLang="zh-CN" baseline="0" dirty="0"/>
              <a:t>With this side information, the system can execute targeting ads.</a:t>
            </a:r>
          </a:p>
        </p:txBody>
      </p:sp>
      <p:sp>
        <p:nvSpPr>
          <p:cNvPr id="4" name="灯片编号占位符 3"/>
          <p:cNvSpPr>
            <a:spLocks noGrp="1"/>
          </p:cNvSpPr>
          <p:nvPr>
            <p:ph type="sldNum" sz="quarter" idx="10"/>
          </p:nvPr>
        </p:nvSpPr>
        <p:spPr/>
        <p:txBody>
          <a:bodyPr/>
          <a:lstStyle/>
          <a:p>
            <a:fld id="{CAEA30D4-ECF6-4A33-ACD4-C0B84D9F93CD}" type="slidenum">
              <a:rPr lang="zh-CN" altLang="en-US" smtClean="0"/>
              <a:pPr/>
              <a:t>109</a:t>
            </a:fld>
            <a:endParaRPr lang="zh-CN" altLang="en-US"/>
          </a:p>
        </p:txBody>
      </p:sp>
    </p:spTree>
    <p:extLst>
      <p:ext uri="{BB962C8B-B14F-4D97-AF65-F5344CB8AC3E}">
        <p14:creationId xmlns:p14="http://schemas.microsoft.com/office/powerpoint/2010/main" val="35888623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However, there not such thing</a:t>
            </a:r>
            <a:r>
              <a:rPr lang="en-US" altLang="zh-CN" baseline="0" dirty="0"/>
              <a:t> as free lunch. Taking an action under a context consume some resource. For example, you need to pay for an ad or a worker. </a:t>
            </a:r>
          </a:p>
          <a:p>
            <a:r>
              <a:rPr lang="en-US" altLang="zh-CN" baseline="0" dirty="0"/>
              <a:t>But the resource is limited, therefore, we are interested in the contextual bandits with budget and time constraints. </a:t>
            </a:r>
            <a:endParaRPr lang="en-US" altLang="zh-CN" dirty="0"/>
          </a:p>
        </p:txBody>
      </p:sp>
      <p:sp>
        <p:nvSpPr>
          <p:cNvPr id="4" name="灯片编号占位符 3"/>
          <p:cNvSpPr>
            <a:spLocks noGrp="1"/>
          </p:cNvSpPr>
          <p:nvPr>
            <p:ph type="sldNum" sz="quarter" idx="10"/>
          </p:nvPr>
        </p:nvSpPr>
        <p:spPr/>
        <p:txBody>
          <a:bodyPr/>
          <a:lstStyle/>
          <a:p>
            <a:fld id="{CAEA30D4-ECF6-4A33-ACD4-C0B84D9F93CD}" type="slidenum">
              <a:rPr lang="zh-CN" altLang="en-US" smtClean="0"/>
              <a:pPr/>
              <a:t>110</a:t>
            </a:fld>
            <a:endParaRPr lang="zh-CN" altLang="en-US"/>
          </a:p>
        </p:txBody>
      </p:sp>
    </p:spTree>
    <p:extLst>
      <p:ext uri="{BB962C8B-B14F-4D97-AF65-F5344CB8AC3E}">
        <p14:creationId xmlns:p14="http://schemas.microsoft.com/office/powerpoint/2010/main" val="3112544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200" kern="1200" dirty="0">
                <a:solidFill>
                  <a:schemeClr val="tx1"/>
                </a:solidFill>
                <a:effectLst/>
                <a:latin typeface="+mn-lt"/>
                <a:ea typeface="+mn-ea"/>
                <a:cs typeface="+mn-cs"/>
              </a:rPr>
              <a:t>today’s networks are highly complex, include multiple layers and various players operating at different time scales. A network consists of physical layer, media access layer, network layer, transport layer, and application layer. The network architecture is often shown as a thin-waist hourglass</a:t>
            </a:r>
            <a:r>
              <a:rPr lang="en-US" sz="1200" kern="1200" baseline="0" dirty="0">
                <a:solidFill>
                  <a:schemeClr val="tx1"/>
                </a:solidFill>
                <a:effectLst/>
                <a:latin typeface="+mn-lt"/>
                <a:ea typeface="+mn-ea"/>
                <a:cs typeface="+mn-cs"/>
              </a:rPr>
              <a:t> protocol stack. </a:t>
            </a:r>
          </a:p>
          <a:p>
            <a:r>
              <a:rPr lang="en-US" sz="1200" kern="1200" baseline="0" dirty="0">
                <a:solidFill>
                  <a:schemeClr val="tx1"/>
                </a:solidFill>
                <a:effectLst/>
                <a:latin typeface="+mn-lt"/>
                <a:ea typeface="+mn-ea"/>
                <a:cs typeface="+mn-cs"/>
              </a:rPr>
              <a:t>Roughly speaking, the thin-waist is the Internet protocol that controls the routes for packet flows.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Above the thin waist is the visible upper (application software) and below lower (hardware) layers. </a:t>
            </a:r>
            <a:r>
              <a:rPr lang="en-US" sz="1200" b="0" i="0" kern="1200" baseline="0" dirty="0">
                <a:solidFill>
                  <a:schemeClr val="tx1"/>
                </a:solidFill>
                <a:effectLst/>
                <a:latin typeface="+mn-lt"/>
                <a:ea typeface="+mn-ea"/>
                <a:cs typeface="+mn-cs"/>
              </a:rPr>
              <a:t>Just to bring everyone to the same page, let me use an example in a highly simplified manner to illustrate the idea here. </a:t>
            </a:r>
            <a:r>
              <a:rPr lang="en-US" sz="1200" kern="1200" dirty="0">
                <a:solidFill>
                  <a:schemeClr val="tx1"/>
                </a:solidFill>
                <a:effectLst/>
                <a:latin typeface="+mn-lt"/>
                <a:ea typeface="+mn-ea"/>
                <a:cs typeface="+mn-cs"/>
              </a:rPr>
              <a:t>Consider</a:t>
            </a:r>
            <a:r>
              <a:rPr lang="en-US" sz="1200" kern="1200" baseline="0" dirty="0">
                <a:solidFill>
                  <a:schemeClr val="tx1"/>
                </a:solidFill>
                <a:effectLst/>
                <a:latin typeface="+mn-lt"/>
                <a:ea typeface="+mn-ea"/>
                <a:cs typeface="+mn-cs"/>
              </a:rPr>
              <a:t> this simple example. Say, you are bored with this talk. So you open the </a:t>
            </a:r>
            <a:r>
              <a:rPr lang="en-US" sz="1200" kern="1200" baseline="0" dirty="0" err="1">
                <a:solidFill>
                  <a:schemeClr val="tx1"/>
                </a:solidFill>
                <a:effectLst/>
                <a:latin typeface="+mn-lt"/>
                <a:ea typeface="+mn-ea"/>
                <a:cs typeface="+mn-cs"/>
              </a:rPr>
              <a:t>facebook</a:t>
            </a:r>
            <a:r>
              <a:rPr lang="en-US" sz="1200" kern="1200" baseline="0" dirty="0">
                <a:solidFill>
                  <a:schemeClr val="tx1"/>
                </a:solidFill>
                <a:effectLst/>
                <a:latin typeface="+mn-lt"/>
                <a:ea typeface="+mn-ea"/>
                <a:cs typeface="+mn-cs"/>
              </a:rPr>
              <a:t> app on your phone, a friend just shared a graduation video, you clicked on the video, started watching the video.  This involves all the layers shown here. Your application software, in this case, a video player with potentially its own protocols, such as video codec it uses, pause, fast-forward, retransmission, etc. It needs to talk to the FB server using the same protocol. The FB server contains the video file,  literally binary bits. They can  use, say HTTP protocol, to communicate with the user. The HTTP files are then passed to TCP protocols, which does rate control, reordering and error correction. TCP segments are then passed to IP, including IP header. IP, the Internet protocol, handles routing, one of the key </a:t>
            </a:r>
            <a:r>
              <a:rPr lang="en-US" sz="1200" kern="1200" baseline="0" dirty="0" err="1">
                <a:solidFill>
                  <a:schemeClr val="tx1"/>
                </a:solidFill>
                <a:effectLst/>
                <a:latin typeface="+mn-lt"/>
                <a:ea typeface="+mn-ea"/>
                <a:cs typeface="+mn-cs"/>
              </a:rPr>
              <a:t>funcationalities</a:t>
            </a:r>
            <a:r>
              <a:rPr lang="en-US" sz="1200" kern="1200" baseline="0" dirty="0">
                <a:solidFill>
                  <a:schemeClr val="tx1"/>
                </a:solidFill>
                <a:effectLst/>
                <a:latin typeface="+mn-lt"/>
                <a:ea typeface="+mn-ea"/>
                <a:cs typeface="+mn-cs"/>
              </a:rPr>
              <a:t> of the Internet. All nodes can be connected to the Internet if they speak IP. At each node, the IP packets are further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passed in the link layer protocol, which decides who sends at what time (because there are many people sharing the wireless media). and then onto the physical layer media that decides the appropriate coding modulation schemes and transmission power, rate.  You can imagine that all layers have its own control and resource allocation mechanisms.  In this architecture, IP is the only protocol that is shared by all nodes in the network. All other layers, there are different protocols. Almost in all these layers and protocols, there are opportunities to use learning-based schemes to improve performance. That is huge opportunities.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Given </a:t>
            </a:r>
            <a:r>
              <a:rPr lang="en-US" sz="1200" b="0" i="0" kern="1200" baseline="0" dirty="0">
                <a:solidFill>
                  <a:schemeClr val="tx1"/>
                </a:solidFill>
                <a:effectLst/>
                <a:latin typeface="+mn-lt"/>
                <a:ea typeface="+mn-ea"/>
                <a:cs typeface="+mn-cs"/>
              </a:rPr>
              <a:t>the wide range of physical networks, the huge diversity of applications, and the vast number of Internet users, it is not unreasonable to call Internet a highly complex system. In all stacks, some kind of control, resource management mechanisms are implemented, aware or unaware of the control mechanisms in other layers.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Application software generate</a:t>
            </a:r>
            <a:r>
              <a:rPr lang="en-US" sz="1200" b="0" i="0" kern="1200" baseline="0" dirty="0">
                <a:solidFill>
                  <a:schemeClr val="tx1"/>
                </a:solidFill>
                <a:effectLst/>
                <a:latin typeface="+mn-lt"/>
                <a:ea typeface="+mn-ea"/>
                <a:cs typeface="+mn-cs"/>
              </a:rPr>
              <a:t> application specific protocols, e.g., videos, </a:t>
            </a:r>
            <a:r>
              <a:rPr lang="en-US" sz="1200" b="0" i="0" kern="1200" baseline="0" dirty="0" err="1">
                <a:solidFill>
                  <a:schemeClr val="tx1"/>
                </a:solidFill>
                <a:effectLst/>
                <a:latin typeface="+mn-lt"/>
                <a:ea typeface="+mn-ea"/>
                <a:cs typeface="+mn-cs"/>
              </a:rPr>
              <a:t>facebook</a:t>
            </a:r>
            <a:r>
              <a:rPr lang="en-US" sz="1200" b="0" i="0" kern="1200" baseline="0" dirty="0">
                <a:solidFill>
                  <a:schemeClr val="tx1"/>
                </a:solidFill>
                <a:effectLst/>
                <a:latin typeface="+mn-lt"/>
                <a:ea typeface="+mn-ea"/>
                <a:cs typeface="+mn-cs"/>
              </a:rPr>
              <a:t> application, games. They select appropriate application-layer protocols for broad interpretations. For example, video files are often transmitted using HTTP protocol, which can be interpreted by all web browsers.</a:t>
            </a:r>
            <a:r>
              <a:rPr lang="en-US" sz="1200" b="0" i="0" kern="1200" dirty="0">
                <a:solidFill>
                  <a:schemeClr val="tx1"/>
                </a:solidFill>
                <a:effectLst/>
                <a:latin typeface="+mn-lt"/>
                <a:ea typeface="+mn-ea"/>
                <a:cs typeface="+mn-cs"/>
              </a:rPr>
              <a:t> Then TCP controls their rates and guarantees delivery. This allows “plug-and-play” between modules that obey shared protocols; any set of applications that “talks” TCP can run transparently and robustly on any set of hardware that “talks” IP.</a:t>
            </a:r>
            <a:r>
              <a:rPr lang="en-US" sz="1200" b="0" i="0" kern="1200" baseline="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baseline="0" dirty="0">
                <a:solidFill>
                  <a:schemeClr val="tx1"/>
                </a:solidFill>
                <a:effectLst/>
                <a:latin typeface="+mn-lt"/>
                <a:ea typeface="+mn-ea"/>
                <a:cs typeface="+mn-cs"/>
              </a:rPr>
              <a:t>Furthermore, there are different types of players in the network, all of them significantly affect the network performance and user experience. Roughly speaking, the key players are </a:t>
            </a:r>
            <a:r>
              <a:rPr lang="en-US" sz="1200" kern="1200" dirty="0">
                <a:solidFill>
                  <a:schemeClr val="tx1"/>
                </a:solidFill>
                <a:effectLst/>
                <a:latin typeface="+mn-lt"/>
                <a:ea typeface="+mn-ea"/>
                <a:cs typeface="+mn-cs"/>
              </a:rPr>
              <a:t>including network operator, content provider, application software, and human user. Consider</a:t>
            </a:r>
            <a:r>
              <a:rPr lang="en-US" sz="1200" kern="1200" baseline="0" dirty="0">
                <a:solidFill>
                  <a:schemeClr val="tx1"/>
                </a:solidFill>
                <a:effectLst/>
                <a:latin typeface="+mn-lt"/>
                <a:ea typeface="+mn-ea"/>
                <a:cs typeface="+mn-cs"/>
              </a:rPr>
              <a:t> this simple example of watching a video online. the video stopped. What happened? All The key players will affect your experience. The network operator is the entity that provide the physical connections between your phone and the </a:t>
            </a:r>
            <a:r>
              <a:rPr lang="en-US" sz="1200" kern="1200" baseline="0" dirty="0" err="1">
                <a:solidFill>
                  <a:schemeClr val="tx1"/>
                </a:solidFill>
                <a:effectLst/>
                <a:latin typeface="+mn-lt"/>
                <a:ea typeface="+mn-ea"/>
                <a:cs typeface="+mn-cs"/>
              </a:rPr>
              <a:t>facebook</a:t>
            </a:r>
            <a:r>
              <a:rPr lang="en-US" sz="1200" kern="1200" baseline="0" dirty="0">
                <a:solidFill>
                  <a:schemeClr val="tx1"/>
                </a:solidFill>
                <a:effectLst/>
                <a:latin typeface="+mn-lt"/>
                <a:ea typeface="+mn-ea"/>
                <a:cs typeface="+mn-cs"/>
              </a:rPr>
              <a:t> server. Note that multiple operators can exist here. If any of the links do not have enough bandwidth for your video. Your video can halt. Furthermore, the halt could do do the insufficient capability of the Facebook server, in this case, serving as content provider. In addition, it is also possible due to bugs or configurations of the application software. Last, it could also be that you click on the pause sign intentionally or unintentionally. All these players implement control mechanisms for the purpose of improving user experience and controlling cost. These mechanisms may or may not be aware of each other.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I kind of gloss over many details, such as content delivery network operators.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As I said, likely different resource management and control mechanisms are implemented in all layers, by all players. We need to note that they are also implemented at very different time scales. </a:t>
            </a:r>
            <a:r>
              <a:rPr lang="en-US" sz="1200" kern="1200" dirty="0">
                <a:solidFill>
                  <a:schemeClr val="tx1"/>
                </a:solidFill>
                <a:effectLst/>
                <a:latin typeface="+mn-lt"/>
                <a:ea typeface="+mn-ea"/>
                <a:cs typeface="+mn-cs"/>
              </a:rPr>
              <a:t>For example, physical layer resource allocation and scheduling, coding, modulation, rate adaptation typically happens</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small scale, millisecond</a:t>
            </a:r>
            <a:r>
              <a:rPr lang="en-US" sz="1200" kern="1200" baseline="0" dirty="0">
                <a:solidFill>
                  <a:schemeClr val="tx1"/>
                </a:solidFill>
                <a:effectLst/>
                <a:latin typeface="+mn-lt"/>
                <a:ea typeface="+mn-ea"/>
                <a:cs typeface="+mn-cs"/>
              </a:rPr>
              <a:t> or </a:t>
            </a:r>
            <a:r>
              <a:rPr lang="en-US" sz="1200" kern="1200" baseline="0" dirty="0" err="1">
                <a:solidFill>
                  <a:schemeClr val="tx1"/>
                </a:solidFill>
                <a:effectLst/>
                <a:latin typeface="+mn-lt"/>
                <a:ea typeface="+mn-ea"/>
                <a:cs typeface="+mn-cs"/>
              </a:rPr>
              <a:t>submillisecond</a:t>
            </a:r>
            <a:r>
              <a:rPr lang="en-US" sz="1200" kern="1200" baseline="0" dirty="0">
                <a:solidFill>
                  <a:schemeClr val="tx1"/>
                </a:solidFill>
                <a:effectLst/>
                <a:latin typeface="+mn-lt"/>
                <a:ea typeface="+mn-ea"/>
                <a:cs typeface="+mn-cs"/>
              </a:rPr>
              <a:t>, depending on the physical media and speed of the link. </a:t>
            </a:r>
            <a:r>
              <a:rPr lang="en-US" sz="1200" kern="1200" dirty="0">
                <a:solidFill>
                  <a:schemeClr val="tx1"/>
                </a:solidFill>
                <a:effectLst/>
                <a:latin typeface="+mn-lt"/>
                <a:ea typeface="+mn-ea"/>
                <a:cs typeface="+mn-cs"/>
              </a:rPr>
              <a:t>User arrival and departure happen in </a:t>
            </a:r>
            <a:r>
              <a:rPr lang="en-US" sz="1200" kern="1200" dirty="0" err="1">
                <a:solidFill>
                  <a:schemeClr val="tx1"/>
                </a:solidFill>
                <a:effectLst/>
                <a:latin typeface="+mn-lt"/>
                <a:ea typeface="+mn-ea"/>
                <a:cs typeface="+mn-cs"/>
              </a:rPr>
              <a:t>subsecond</a:t>
            </a:r>
            <a:r>
              <a:rPr lang="en-US" sz="1200" kern="1200" dirty="0">
                <a:solidFill>
                  <a:schemeClr val="tx1"/>
                </a:solidFill>
                <a:effectLst/>
                <a:latin typeface="+mn-lt"/>
                <a:ea typeface="+mn-ea"/>
                <a:cs typeface="+mn-cs"/>
              </a:rPr>
              <a:t>, seconds or minutes.</a:t>
            </a:r>
            <a:r>
              <a:rPr lang="en-US" sz="1200" kern="1200" baseline="0" dirty="0">
                <a:solidFill>
                  <a:schemeClr val="tx1"/>
                </a:solidFill>
                <a:effectLst/>
                <a:latin typeface="+mn-lt"/>
                <a:ea typeface="+mn-ea"/>
                <a:cs typeface="+mn-cs"/>
              </a:rPr>
              <a:t> We note that users here are anything that generate traffic, they are not only human users, but also machines, as well as the Internet of Things. </a:t>
            </a:r>
            <a:r>
              <a:rPr lang="en-US" sz="1200" kern="1200" dirty="0">
                <a:solidFill>
                  <a:schemeClr val="tx1"/>
                </a:solidFill>
                <a:effectLst/>
                <a:latin typeface="+mn-lt"/>
                <a:ea typeface="+mn-ea"/>
                <a:cs typeface="+mn-cs"/>
              </a:rPr>
              <a:t> Network configuration</a:t>
            </a:r>
            <a:r>
              <a:rPr lang="en-US" sz="1200" kern="1200" baseline="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in hours or days, to network planning in months or years.  </a:t>
            </a: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Last, it might already be obvious to some, the system is highly distributed. Billions of Internet users, millions of autonomous networks, being connected together, millions of applications, hundreds of thousands of content providers, thousands of network operators, they belong to different entities, locate overall the world. This is a highly distributed system.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Because of these</a:t>
            </a:r>
            <a:r>
              <a:rPr lang="en-US" sz="1200" kern="1200" baseline="0" dirty="0">
                <a:solidFill>
                  <a:schemeClr val="tx1"/>
                </a:solidFill>
                <a:effectLst/>
                <a:latin typeface="+mn-lt"/>
                <a:ea typeface="+mn-ea"/>
                <a:cs typeface="+mn-cs"/>
              </a:rPr>
              <a:t> factors, </a:t>
            </a:r>
            <a:r>
              <a:rPr lang="en-US" sz="1200" kern="1200" dirty="0">
                <a:solidFill>
                  <a:schemeClr val="tx1"/>
                </a:solidFill>
                <a:effectLst/>
                <a:latin typeface="+mn-lt"/>
                <a:ea typeface="+mn-ea"/>
                <a:cs typeface="+mn-cs"/>
              </a:rPr>
              <a:t>Such a network, or even one specific task, such as improving video viewing experience,</a:t>
            </a:r>
            <a:r>
              <a:rPr lang="en-US" sz="1200" kern="1200" baseline="0" dirty="0">
                <a:solidFill>
                  <a:schemeClr val="tx1"/>
                </a:solidFill>
                <a:effectLst/>
                <a:latin typeface="+mn-lt"/>
                <a:ea typeface="+mn-ea"/>
                <a:cs typeface="+mn-cs"/>
              </a:rPr>
              <a:t> can be</a:t>
            </a:r>
            <a:r>
              <a:rPr lang="en-US" sz="1200" kern="1200" dirty="0">
                <a:solidFill>
                  <a:schemeClr val="tx1"/>
                </a:solidFill>
                <a:effectLst/>
                <a:latin typeface="+mn-lt"/>
                <a:ea typeface="+mn-ea"/>
                <a:cs typeface="+mn-cs"/>
              </a:rPr>
              <a:t> highly complex and typically beyond the capability of white-box modeling.  Therefore, learning-based approaches are advantageous and the wide scope of network applications provides ample opportunities for performance improvement. There has been a lot of work as briefly</a:t>
            </a:r>
            <a:r>
              <a:rPr lang="en-US" sz="1200" kern="1200" baseline="0" dirty="0">
                <a:solidFill>
                  <a:schemeClr val="tx1"/>
                </a:solidFill>
                <a:effectLst/>
                <a:latin typeface="+mn-lt"/>
                <a:ea typeface="+mn-ea"/>
                <a:cs typeface="+mn-cs"/>
              </a:rPr>
              <a:t> mentioned in the earlier slide.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worth mentioning that the network community, including</a:t>
            </a:r>
            <a:r>
              <a:rPr lang="en-US" sz="1200" kern="1200" baseline="0" dirty="0">
                <a:solidFill>
                  <a:schemeClr val="tx1"/>
                </a:solidFill>
                <a:effectLst/>
                <a:latin typeface="+mn-lt"/>
                <a:ea typeface="+mn-ea"/>
                <a:cs typeface="+mn-cs"/>
              </a:rPr>
              <a:t> network science community,</a:t>
            </a:r>
            <a:r>
              <a:rPr lang="en-US" sz="1200" kern="1200" dirty="0">
                <a:solidFill>
                  <a:schemeClr val="tx1"/>
                </a:solidFill>
                <a:effectLst/>
                <a:latin typeface="+mn-lt"/>
                <a:ea typeface="+mn-ea"/>
                <a:cs typeface="+mn-cs"/>
              </a:rPr>
              <a:t> have</a:t>
            </a:r>
            <a:r>
              <a:rPr lang="en-US" sz="1200" kern="1200" baseline="0" dirty="0">
                <a:solidFill>
                  <a:schemeClr val="tx1"/>
                </a:solidFill>
                <a:effectLst/>
                <a:latin typeface="+mn-lt"/>
                <a:ea typeface="+mn-ea"/>
                <a:cs typeface="+mn-cs"/>
              </a:rPr>
              <a:t> made significant progress in the theoretical modeling and analysis of networks. For example, TCP congestion control has been well studied in both theoretical and empirical network research community. Various utility functions are proposed and analyzed and performance compared with experiments. New TCP congestion control mechanism are also proposed based on theoretical analysis. I think such analysis provides strong guidelines and domain knowledge on how to best control network resource. Their limitation is often that the more idealized assumptions may or may not hold in reality. Furthermore, their interactions with other layers, players, are much more difficult to analyze, again, coming back to the theme that networks are highly complex and beyond the capability of white box modeling. However, such insights obtained from the theoretical understanding can significantly speed up the learning and should be incorporated in learning-based approaches.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n-lt"/>
                <a:ea typeface="+mn-ea"/>
                <a:cs typeface="+mn-cs"/>
              </a:rPr>
              <a:t>Overall,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13</a:t>
            </a:fld>
            <a:endParaRPr lang="zh-CN" altLang="en-US"/>
          </a:p>
        </p:txBody>
      </p:sp>
    </p:spTree>
    <p:extLst>
      <p:ext uri="{BB962C8B-B14F-4D97-AF65-F5344CB8AC3E}">
        <p14:creationId xmlns:p14="http://schemas.microsoft.com/office/powerpoint/2010/main" val="421867786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An example of such a constrained contextual bandits could be a crowd-sourcing. One has a set of jobs to be allocated to workers, such as house-cleaning cooking, pet-walking. Workers are typically paid at #20/hour. The quality of the work of a worker depends on the context. one has a limited set of budget to allocate a sequence of jobs. The goal is to maximize  </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 limited</a:t>
            </a:r>
            <a:r>
              <a:rPr lang="en-US" baseline="0" dirty="0"/>
              <a:t> budget to allocate a sequence of jobs, some jobs may not be allocated …, </a:t>
            </a:r>
            <a:r>
              <a:rPr lang="en-US" dirty="0"/>
              <a:t>That</a:t>
            </a:r>
            <a:r>
              <a:rPr lang="en-US" baseline="0" dirty="0"/>
              <a:t> introduced coupling among time and across contexts. </a:t>
            </a:r>
            <a:endParaRPr lang="en-US" dirty="0"/>
          </a:p>
          <a:p>
            <a:r>
              <a:rPr lang="en-US" dirty="0"/>
              <a:t>We are running an </a:t>
            </a:r>
            <a:r>
              <a:rPr lang="en-US" dirty="0" err="1"/>
              <a:t>experiemnt</a:t>
            </a:r>
            <a:r>
              <a:rPr lang="en-US" dirty="0"/>
              <a:t> on AMT on this right now. </a:t>
            </a:r>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111</a:t>
            </a:fld>
            <a:endParaRPr lang="zh-CN" altLang="en-US"/>
          </a:p>
        </p:txBody>
      </p:sp>
    </p:spTree>
    <p:extLst>
      <p:ext uri="{BB962C8B-B14F-4D97-AF65-F5344CB8AC3E}">
        <p14:creationId xmlns:p14="http://schemas.microsoft.com/office/powerpoint/2010/main" val="194061206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Key message:</a:t>
            </a:r>
            <a:r>
              <a:rPr lang="en-US" altLang="zh-CN" baseline="0" dirty="0"/>
              <a:t> easily-implementable policies, achieve </a:t>
            </a:r>
            <a:r>
              <a:rPr lang="en-US" altLang="zh-CN" baseline="0" dirty="0" err="1"/>
              <a:t>sublinear</a:t>
            </a:r>
            <a:r>
              <a:rPr lang="en-US" altLang="zh-CN" baseline="0" dirty="0"/>
              <a:t> regret.</a:t>
            </a:r>
          </a:p>
          <a:p>
            <a:r>
              <a:rPr lang="en-US" altLang="zh-CN" baseline="0" dirty="0"/>
              <a:t>The results can be extended to </a:t>
            </a:r>
            <a:r>
              <a:rPr lang="en-US" altLang="zh-CN" baseline="0" dirty="0" err="1"/>
              <a:t>heterogenous</a:t>
            </a:r>
            <a:r>
              <a:rPr lang="en-US" altLang="zh-CN" baseline="0" dirty="0"/>
              <a:t>-cost systems.</a:t>
            </a:r>
            <a:endParaRPr lang="zh-CN" altLang="en-US" dirty="0"/>
          </a:p>
        </p:txBody>
      </p:sp>
      <p:sp>
        <p:nvSpPr>
          <p:cNvPr id="4" name="灯片编号占位符 3"/>
          <p:cNvSpPr>
            <a:spLocks noGrp="1"/>
          </p:cNvSpPr>
          <p:nvPr>
            <p:ph type="sldNum" sz="quarter" idx="10"/>
          </p:nvPr>
        </p:nvSpPr>
        <p:spPr/>
        <p:txBody>
          <a:bodyPr/>
          <a:lstStyle/>
          <a:p>
            <a:fld id="{CAEA30D4-ECF6-4A33-ACD4-C0B84D9F93CD}" type="slidenum">
              <a:rPr lang="zh-CN" altLang="en-US" smtClean="0"/>
              <a:pPr/>
              <a:t>112</a:t>
            </a:fld>
            <a:endParaRPr lang="zh-CN" altLang="en-US"/>
          </a:p>
        </p:txBody>
      </p:sp>
    </p:spTree>
    <p:extLst>
      <p:ext uri="{BB962C8B-B14F-4D97-AF65-F5344CB8AC3E}">
        <p14:creationId xmlns:p14="http://schemas.microsoft.com/office/powerpoint/2010/main" val="209653210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Dueling bandit is a variation of the multi-armed bandit problem (A/B testing) that I discussed earlier. The difference</a:t>
            </a:r>
            <a:r>
              <a:rPr lang="en-US" baseline="0" dirty="0"/>
              <a:t> is that the feedback comes in the form of comparisons. For example, if I ask an audience to rate his/her likeness of orange, that might be hard. However, if I ask someone which one he likes better, orange or apple, it might be easier. Using the A/B testing example again. The question is, say I have N webpage designs, I can ask my audience to compare a pair, and tell me which one he likes better. Of course, the feedback is noisy. I need to figure out the best webpage design as soon as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Nonmetric multi-dimensional scaling </a:t>
            </a:r>
            <a:endParaRPr lang="en-US" dirty="0"/>
          </a:p>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114</a:t>
            </a:fld>
            <a:endParaRPr lang="zh-CN" altLang="en-US"/>
          </a:p>
        </p:txBody>
      </p:sp>
    </p:spTree>
    <p:extLst>
      <p:ext uri="{BB962C8B-B14F-4D97-AF65-F5344CB8AC3E}">
        <p14:creationId xmlns:p14="http://schemas.microsoft.com/office/powerpoint/2010/main" val="147040677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basic idea of Thompson Sampling (1933) is very simple: assuming certain prior distribution for the system parameters, the algorithm maintains the posterior distribution for these parameters and takes the best action according to samples drawn from the posterior distribution; the feedback of the system under the taken action is then used to update the posterior distribution. Empirical studies [11] show that this simple framework achieves performance similar to or better than other types of algorithms in practice.</a:t>
            </a:r>
          </a:p>
          <a:p>
            <a:endParaRPr lang="en-US" dirty="0"/>
          </a:p>
          <a:p>
            <a:r>
              <a:rPr lang="en-US" sz="1200" b="0" i="0" kern="1200" dirty="0">
                <a:solidFill>
                  <a:schemeClr val="tx1"/>
                </a:solidFill>
                <a:effectLst/>
                <a:latin typeface="+mn-lt"/>
                <a:ea typeface="+mn-ea"/>
                <a:cs typeface="+mn-cs"/>
              </a:rPr>
              <a:t>As indicated by its name, D-TS selects both the first and the second candidates in the comparison</a:t>
            </a:r>
            <a:r>
              <a:rPr lang="en-US" sz="1200" b="0" i="0" kern="1200" baseline="0" dirty="0">
                <a:solidFill>
                  <a:schemeClr val="tx1"/>
                </a:solidFill>
                <a:effectLst/>
                <a:latin typeface="+mn-lt"/>
                <a:ea typeface="+mn-ea"/>
                <a:cs typeface="+mn-cs"/>
              </a:rPr>
              <a:t> pair </a:t>
            </a:r>
            <a:r>
              <a:rPr lang="en-US" sz="1200" b="0" i="0" kern="1200" dirty="0">
                <a:solidFill>
                  <a:schemeClr val="tx1"/>
                </a:solidFill>
                <a:effectLst/>
                <a:latin typeface="+mn-lt"/>
                <a:ea typeface="+mn-ea"/>
                <a:cs typeface="+mn-cs"/>
              </a:rPr>
              <a:t> according to Thompson Sampling. Specifically, D-TS maintains a posterior distribution for the preference matrix, and chooses the pair of arms for comparison by sampling twice from the posterior distribution.  </a:t>
            </a:r>
            <a:r>
              <a:rPr lang="en-US" dirty="0"/>
              <a:t>proven performance guarantees. </a:t>
            </a:r>
            <a:r>
              <a:rPr lang="en-US" sz="1200" b="0" i="0" kern="1200" dirty="0">
                <a:solidFill>
                  <a:schemeClr val="tx1"/>
                </a:solidFill>
                <a:effectLst/>
                <a:latin typeface="+mn-lt"/>
                <a:ea typeface="+mn-ea"/>
                <a:cs typeface="+mn-cs"/>
              </a:rPr>
              <a:t>Simulation results based on both synthetic and real-world data demonstrate the efficiency of the proposed D-TS algorithm.</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115</a:t>
            </a:fld>
            <a:endParaRPr lang="zh-CN" altLang="en-US"/>
          </a:p>
        </p:txBody>
      </p:sp>
    </p:spTree>
    <p:extLst>
      <p:ext uri="{BB962C8B-B14F-4D97-AF65-F5344CB8AC3E}">
        <p14:creationId xmlns:p14="http://schemas.microsoft.com/office/powerpoint/2010/main" val="40460932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117</a:t>
            </a:fld>
            <a:endParaRPr lang="zh-CN" altLang="en-US"/>
          </a:p>
        </p:txBody>
      </p:sp>
    </p:spTree>
    <p:extLst>
      <p:ext uri="{BB962C8B-B14F-4D97-AF65-F5344CB8AC3E}">
        <p14:creationId xmlns:p14="http://schemas.microsoft.com/office/powerpoint/2010/main" val="35076445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Problem abstraction</a:t>
            </a:r>
            <a:r>
              <a:rPr lang="en-US" baseline="0" dirty="0" smtClean="0"/>
              <a:t> and formulation can be important. In networks, the number of states can be extremely large is not carefully managed. This is a place where domain knowledge can be important. What are the important features, what are independent, what is the time granularity? </a:t>
            </a:r>
          </a:p>
          <a:p>
            <a:r>
              <a:rPr lang="en-US" baseline="0" dirty="0" smtClean="0"/>
              <a:t>Consider the cellular </a:t>
            </a:r>
            <a:r>
              <a:rPr lang="en-US" baseline="0" dirty="0" err="1" smtClean="0"/>
              <a:t>QoE</a:t>
            </a:r>
            <a:r>
              <a:rPr lang="en-US" baseline="0" dirty="0" smtClean="0"/>
              <a:t> example (call complain). There are many different ways we could potentially formulate the problem: prediction-model + optimization, bandit algorithms, RL, deep RL. Data availability is a key factor. Learning complexity is another. </a:t>
            </a:r>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119</a:t>
            </a:fld>
            <a:endParaRPr lang="zh-CN" altLang="en-US"/>
          </a:p>
        </p:txBody>
      </p:sp>
    </p:spTree>
    <p:extLst>
      <p:ext uri="{BB962C8B-B14F-4D97-AF65-F5344CB8AC3E}">
        <p14:creationId xmlns:p14="http://schemas.microsoft.com/office/powerpoint/2010/main" val="3747379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a:t>
            </a:r>
            <a:r>
              <a:rPr lang="en-US" baseline="0" dirty="0"/>
              <a:t> For example, you click on a video link that your friend just shared with you. It is slow, why? Is it the device, the application software, the network, or the content provider? </a:t>
            </a:r>
            <a:endParaRPr lang="en-US" dirty="0"/>
          </a:p>
          <a:p>
            <a:r>
              <a:rPr lang="en-US" dirty="0"/>
              <a:t>video?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the same time, it also raises significant challenges on how control mechanisms in a complex system at different layers, users, and time scales, interact with each other. Consider again the example of watching video</a:t>
            </a:r>
            <a:r>
              <a:rPr lang="en-US" sz="1200" kern="1200" baseline="0" dirty="0">
                <a:solidFill>
                  <a:schemeClr val="tx1"/>
                </a:solidFill>
                <a:effectLst/>
                <a:latin typeface="+mn-lt"/>
                <a:ea typeface="+mn-ea"/>
                <a:cs typeface="+mn-cs"/>
              </a:rPr>
              <a:t> again. A popular video can be transcoded into different resolutions a priori and stored on the server. Which one will be transmitted depends on the bandwidth available and the viewing device, the bandwidth depends on the TCP congestion control, routing, the control and resource allocation on the link layer and physical media. A bit error at the physical layer can result in retransmission in the physical layer, coding/modulation change. It could result in packet loss and thus trigger retransmission at the TCP layer, and thus rate changes. It could result in routing changes. All these can result in the server sending a different resolution stream.  Furthermore, the transmission of one user interferes with that of another user. </a:t>
            </a:r>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14</a:t>
            </a:fld>
            <a:endParaRPr lang="zh-CN" altLang="en-US"/>
          </a:p>
        </p:txBody>
      </p:sp>
    </p:spTree>
    <p:extLst>
      <p:ext uri="{BB962C8B-B14F-4D97-AF65-F5344CB8AC3E}">
        <p14:creationId xmlns:p14="http://schemas.microsoft.com/office/powerpoint/2010/main" val="41894879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EA30D4-ECF6-4A33-ACD4-C0B84D9F93CD}" type="slidenum">
              <a:rPr lang="zh-CN" altLang="en-US" smtClean="0"/>
              <a:pPr/>
              <a:t>15</a:t>
            </a:fld>
            <a:endParaRPr lang="zh-CN" altLang="en-US"/>
          </a:p>
        </p:txBody>
      </p:sp>
    </p:spTree>
    <p:extLst>
      <p:ext uri="{BB962C8B-B14F-4D97-AF65-F5344CB8AC3E}">
        <p14:creationId xmlns:p14="http://schemas.microsoft.com/office/powerpoint/2010/main" val="5455781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lgn="ctr">
              <a:defRPr/>
            </a:lvl1pPr>
          </a:lstStyle>
          <a:p>
            <a:r>
              <a:rPr lang="zh-CN" altLang="en-US" dirty="0"/>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0CA5E04-DF3F-4E30-BBC6-3037D1348472}" type="datetime1">
              <a:rPr lang="zh-CN" altLang="en-US" smtClean="0"/>
              <a:t>6/12/18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24A1346-BF2D-4A90-9C45-EBBA14BC9B9E}" type="datetime1">
              <a:rPr lang="zh-CN" altLang="en-US" smtClean="0"/>
              <a:t>6/12/18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7C77AE4-66BB-4590-BECF-0815B661423E}" type="datetime1">
              <a:rPr lang="zh-CN" altLang="en-US" smtClean="0"/>
              <a:t>6/12/18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EACF08E-ADAE-4A4B-9051-FF0A9A51B956}" type="datetime1">
              <a:rPr lang="zh-CN" altLang="en-US" smtClean="0"/>
              <a:t>6/12/18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17F0EE3E-EEDA-449E-AE24-FFD5A9DFEDFF}" type="datetime1">
              <a:rPr lang="zh-CN" altLang="en-US" smtClean="0"/>
              <a:t>6/12/18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BC8A333-104B-4D24-886E-95C695A500BE}" type="datetime1">
              <a:rPr lang="zh-CN" altLang="en-US" smtClean="0"/>
              <a:t>6/12/18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FE4B884-4BAF-4CD5-A561-72DBF07972DA}" type="datetime1">
              <a:rPr lang="zh-CN" altLang="en-US" smtClean="0"/>
              <a:t>6/12/18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CA2B1CB-BB41-4361-8C78-602A17475EE6}" type="datetime1">
              <a:rPr lang="zh-CN" altLang="en-US" smtClean="0"/>
              <a:t>6/12/18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206B231-A026-46F3-B738-6BD10A76F12E}" type="datetime1">
              <a:rPr lang="zh-CN" altLang="en-US" smtClean="0"/>
              <a:t>6/12/18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FDB367F6-6A1B-4385-890E-89016295387D}" type="datetime1">
              <a:rPr lang="zh-CN" altLang="en-US" smtClean="0"/>
              <a:t>6/12/18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A671FE-88CE-46B7-9D67-5F7E1C69E004}" type="datetime1">
              <a:rPr lang="zh-CN" altLang="en-US" smtClean="0"/>
              <a:t>6/12/18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51520" y="116632"/>
            <a:ext cx="8435280" cy="980728"/>
          </a:xfrm>
          <a:prstGeom prst="rect">
            <a:avLst/>
          </a:prstGeom>
        </p:spPr>
        <p:txBody>
          <a:bodyPr vert="horz" lIns="91440" tIns="45720" rIns="91440" bIns="45720" rtlCol="0" anchor="ctr">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313184" y="1091877"/>
            <a:ext cx="8435280" cy="5145435"/>
          </a:xfrm>
          <a:prstGeom prst="rect">
            <a:avLst/>
          </a:prstGeom>
        </p:spPr>
        <p:txBody>
          <a:bodyPr vert="horz" lIns="91440" tIns="45720" rIns="91440" bIns="45720" rtlCol="0">
            <a:normAutofit/>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10E609B-7513-47B3-A128-71AFBA4E6ED7}" type="datetime1">
              <a:rPr lang="zh-CN" altLang="en-US" smtClean="0"/>
              <a:t>6/12/18</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a:p>
        </p:txBody>
      </p:sp>
      <p:pic>
        <p:nvPicPr>
          <p:cNvPr id="7" name="Picture 16" descr="橫-DOWN"/>
          <p:cNvPicPr>
            <a:picLocks noChangeArrowheads="1"/>
          </p:cNvPicPr>
          <p:nvPr userDrawn="1"/>
        </p:nvPicPr>
        <p:blipFill>
          <a:blip r:embed="rId13" cstate="print"/>
          <a:srcRect/>
          <a:stretch>
            <a:fillRect/>
          </a:stretch>
        </p:blipFill>
        <p:spPr bwMode="auto">
          <a:xfrm>
            <a:off x="322263" y="981075"/>
            <a:ext cx="8713787" cy="3968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spcBef>
          <a:spcPct val="0"/>
        </a:spcBef>
        <a:buNone/>
        <a:defRPr kumimoji="1" lang="zh-CN" altLang="en-US" sz="3600" b="1" kern="1200" dirty="0">
          <a:solidFill>
            <a:schemeClr val="tx2"/>
          </a:solidFill>
          <a:latin typeface="Times New Roman" pitchFamily="18" charset="0"/>
          <a:ea typeface="+mj-ea"/>
          <a:cs typeface="Times New Roman" pitchFamily="18" charset="0"/>
        </a:defRPr>
      </a:lvl1pPr>
    </p:titleStyle>
    <p:bodyStyle>
      <a:lvl1pPr marL="342900" indent="-342900" algn="l" defTabSz="914400" rtl="0" eaLnBrk="1" latinLnBrk="0" hangingPunct="1">
        <a:spcBef>
          <a:spcPct val="20000"/>
        </a:spcBef>
        <a:buClr>
          <a:srgbClr val="002060"/>
        </a:buClr>
        <a:buSzPct val="70000"/>
        <a:buFont typeface="Wingdings" pitchFamily="2" charset="2"/>
        <a:buChar char="n"/>
        <a:defRPr kumimoji="1" lang="zh-CN" altLang="en-US" sz="3200" b="1" kern="1200" dirty="0" smtClean="0">
          <a:solidFill>
            <a:schemeClr val="tx1"/>
          </a:solidFill>
          <a:latin typeface="Times New Roman" pitchFamily="18" charset="0"/>
          <a:ea typeface="+mn-ea"/>
          <a:cs typeface="Times New Roman" pitchFamily="18" charset="0"/>
        </a:defRPr>
      </a:lvl1pPr>
      <a:lvl2pPr marL="742950" indent="-285750" algn="l" defTabSz="914400" rtl="0" eaLnBrk="1" latinLnBrk="0" hangingPunct="1">
        <a:spcBef>
          <a:spcPct val="20000"/>
        </a:spcBef>
        <a:buClr>
          <a:srgbClr val="002060"/>
        </a:buClr>
        <a:buSzPct val="60000"/>
        <a:buFont typeface="Wingdings" pitchFamily="2" charset="2"/>
        <a:buChar char="Ø"/>
        <a:defRPr kumimoji="1" lang="zh-CN" altLang="en-US" sz="2800" b="1" kern="1200" dirty="0" smtClean="0">
          <a:solidFill>
            <a:schemeClr val="tx1"/>
          </a:solidFill>
          <a:latin typeface="Times New Roman" pitchFamily="18" charset="0"/>
          <a:ea typeface="+mn-ea"/>
          <a:cs typeface="Times New Roman" pitchFamily="18" charset="0"/>
        </a:defRPr>
      </a:lvl2pPr>
      <a:lvl3pPr marL="1143000" indent="-228600" algn="l" defTabSz="914400" rtl="0" eaLnBrk="1" latinLnBrk="0" hangingPunct="1">
        <a:spcBef>
          <a:spcPct val="20000"/>
        </a:spcBef>
        <a:buFont typeface="Arial" pitchFamily="34" charset="0"/>
        <a:buChar char="•"/>
        <a:defRPr kumimoji="1" lang="zh-CN" altLang="en-US" sz="2400" b="1" kern="1200" dirty="0" smtClean="0">
          <a:solidFill>
            <a:schemeClr val="tx1"/>
          </a:solidFill>
          <a:latin typeface="Times New Roman" pitchFamily="18" charset="0"/>
          <a:ea typeface="+mn-ea"/>
          <a:cs typeface="Times New Roman" pitchFamily="18" charset="0"/>
        </a:defRPr>
      </a:lvl3pPr>
      <a:lvl4pPr marL="1600200" indent="-228600" algn="l" defTabSz="914400" rtl="0" eaLnBrk="1" latinLnBrk="0" hangingPunct="1">
        <a:spcBef>
          <a:spcPct val="20000"/>
        </a:spcBef>
        <a:buFont typeface="Arial" pitchFamily="34" charset="0"/>
        <a:buChar char="–"/>
        <a:defRPr kumimoji="1" lang="zh-CN" altLang="en-US" sz="2000" b="1" kern="1200" dirty="0" smtClean="0">
          <a:solidFill>
            <a:schemeClr val="tx1"/>
          </a:solidFill>
          <a:latin typeface="Times New Roman" pitchFamily="18" charset="0"/>
          <a:ea typeface="+mn-ea"/>
          <a:cs typeface="Times New Roman" pitchFamily="18" charset="0"/>
        </a:defRPr>
      </a:lvl4pPr>
      <a:lvl5pPr marL="2057400" indent="-228600" algn="l" defTabSz="914400" rtl="0" eaLnBrk="1" latinLnBrk="0" hangingPunct="1">
        <a:spcBef>
          <a:spcPct val="20000"/>
        </a:spcBef>
        <a:buFont typeface="Arial" pitchFamily="34" charset="0"/>
        <a:buChar char="»"/>
        <a:defRPr kumimoji="1" lang="zh-CN" altLang="en-US" sz="2000" b="1" kern="1200" dirty="0">
          <a:solidFill>
            <a:schemeClr val="tx1"/>
          </a:solidFill>
          <a:latin typeface="Times New Roman" pitchFamily="18" charset="0"/>
          <a:ea typeface="+mn-ea"/>
          <a:cs typeface="Times New Roman" pitchFamily="18"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79.emf"/></Relationships>
</file>

<file path=ppt/slides/_rels/slide101.xml.rels><?xml version="1.0" encoding="UTF-8" standalone="yes"?>
<Relationships xmlns="http://schemas.openxmlformats.org/package/2006/relationships"><Relationship Id="rId3" Type="http://schemas.openxmlformats.org/officeDocument/2006/relationships/image" Target="../media/image80.emf"/><Relationship Id="rId4" Type="http://schemas.openxmlformats.org/officeDocument/2006/relationships/image" Target="../media/image81.emf"/><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102.xml.rels><?xml version="1.0" encoding="UTF-8" standalone="yes"?>
<Relationships xmlns="http://schemas.openxmlformats.org/package/2006/relationships"><Relationship Id="rId3" Type="http://schemas.openxmlformats.org/officeDocument/2006/relationships/image" Target="../media/image82.emf"/><Relationship Id="rId4" Type="http://schemas.openxmlformats.org/officeDocument/2006/relationships/image" Target="../media/image80.emf"/><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103.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8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86.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87.emf"/></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109.xml.rels><?xml version="1.0" encoding="UTF-8" standalone="yes"?>
<Relationships xmlns="http://schemas.openxmlformats.org/package/2006/relationships"><Relationship Id="rId3" Type="http://schemas.openxmlformats.org/officeDocument/2006/relationships/image" Target="../media/image88.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11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92.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jpe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5.jpeg"/></Relationships>
</file>

<file path=ppt/slides/_rels/slide22.xml.rels><?xml version="1.0" encoding="UTF-8" standalone="yes"?>
<Relationships xmlns="http://schemas.openxmlformats.org/package/2006/relationships"><Relationship Id="rId3" Type="http://schemas.openxmlformats.org/officeDocument/2006/relationships/image" Target="../media/image16.tiff"/><Relationship Id="rId4" Type="http://schemas.openxmlformats.org/officeDocument/2006/relationships/image" Target="../media/image17.tiff"/><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6.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32.emf"/><Relationship Id="rId4" Type="http://schemas.openxmlformats.org/officeDocument/2006/relationships/image" Target="../media/image33.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51.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58.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emf"/><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6.emf"/></Relationships>
</file>

<file path=ppt/slides/_rels/slide61.xml.rels><?xml version="1.0" encoding="UTF-8" standalone="yes"?>
<Relationships xmlns="http://schemas.openxmlformats.org/package/2006/relationships"><Relationship Id="rId11" Type="http://schemas.openxmlformats.org/officeDocument/2006/relationships/image" Target="../media/image50.emf"/><Relationship Id="rId12" Type="http://schemas.openxmlformats.org/officeDocument/2006/relationships/oleObject" Target="../embeddings/oleObject5.bin"/><Relationship Id="rId13" Type="http://schemas.openxmlformats.org/officeDocument/2006/relationships/image" Target="../media/image51.emf"/><Relationship Id="rId14" Type="http://schemas.openxmlformats.org/officeDocument/2006/relationships/oleObject" Target="../embeddings/oleObject6.bin"/><Relationship Id="rId15" Type="http://schemas.openxmlformats.org/officeDocument/2006/relationships/image" Target="../media/image52.emf"/><Relationship Id="rId16" Type="http://schemas.openxmlformats.org/officeDocument/2006/relationships/oleObject" Target="../embeddings/oleObject7.bin"/><Relationship Id="rId17" Type="http://schemas.openxmlformats.org/officeDocument/2006/relationships/image" Target="../media/image53.w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36.xml"/><Relationship Id="rId4" Type="http://schemas.openxmlformats.org/officeDocument/2006/relationships/oleObject" Target="../embeddings/oleObject1.bin"/><Relationship Id="rId5" Type="http://schemas.openxmlformats.org/officeDocument/2006/relationships/image" Target="../media/image47.emf"/><Relationship Id="rId6" Type="http://schemas.openxmlformats.org/officeDocument/2006/relationships/oleObject" Target="../embeddings/oleObject2.bin"/><Relationship Id="rId7" Type="http://schemas.openxmlformats.org/officeDocument/2006/relationships/image" Target="../media/image48.emf"/><Relationship Id="rId8" Type="http://schemas.openxmlformats.org/officeDocument/2006/relationships/oleObject" Target="../embeddings/oleObject3.bin"/><Relationship Id="rId9" Type="http://schemas.openxmlformats.org/officeDocument/2006/relationships/image" Target="../media/image49.wmf"/><Relationship Id="rId10" Type="http://schemas.openxmlformats.org/officeDocument/2006/relationships/oleObject" Target="../embeddings/oleObject4.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oleObject" Target="../embeddings/oleObject8.bin"/><Relationship Id="rId5" Type="http://schemas.openxmlformats.org/officeDocument/2006/relationships/image" Target="../media/image54.emf"/><Relationship Id="rId6" Type="http://schemas.openxmlformats.org/officeDocument/2006/relationships/oleObject" Target="../embeddings/oleObject9.bin"/><Relationship Id="rId7" Type="http://schemas.openxmlformats.org/officeDocument/2006/relationships/image" Target="../media/image55.emf"/><Relationship Id="rId8" Type="http://schemas.openxmlformats.org/officeDocument/2006/relationships/oleObject" Target="../embeddings/oleObject10.bin"/><Relationship Id="rId9" Type="http://schemas.openxmlformats.org/officeDocument/2006/relationships/image" Target="../media/image56.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emf"/><Relationship Id="rId4" Type="http://schemas.openxmlformats.org/officeDocument/2006/relationships/oleObject" Target="../embeddings/oleObject11.bin"/><Relationship Id="rId5" Type="http://schemas.openxmlformats.org/officeDocument/2006/relationships/image" Target="../media/image57.emf"/><Relationship Id="rId6" Type="http://schemas.openxmlformats.org/officeDocument/2006/relationships/oleObject" Target="../embeddings/oleObject12.bin"/><Relationship Id="rId7" Type="http://schemas.openxmlformats.org/officeDocument/2006/relationships/image" Target="../media/image51.emf"/><Relationship Id="rId8" Type="http://schemas.openxmlformats.org/officeDocument/2006/relationships/oleObject" Target="../embeddings/oleObject13.bin"/><Relationship Id="rId9" Type="http://schemas.openxmlformats.org/officeDocument/2006/relationships/image" Target="../media/image52.emf"/><Relationship Id="rId10" Type="http://schemas.openxmlformats.org/officeDocument/2006/relationships/oleObject" Target="../embeddings/oleObject14.bin"/><Relationship Id="rId11" Type="http://schemas.openxmlformats.org/officeDocument/2006/relationships/image" Target="../media/image58.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15.bin"/><Relationship Id="rId4" Type="http://schemas.openxmlformats.org/officeDocument/2006/relationships/image" Target="../media/image60.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 Id="rId3" Type="http://schemas.openxmlformats.org/officeDocument/2006/relationships/image" Target="../media/image62.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41.xml"/><Relationship Id="rId4" Type="http://schemas.openxmlformats.org/officeDocument/2006/relationships/image" Target="../media/image66.emf"/><Relationship Id="rId5" Type="http://schemas.openxmlformats.org/officeDocument/2006/relationships/image" Target="../media/image67.emf"/><Relationship Id="rId6" Type="http://schemas.openxmlformats.org/officeDocument/2006/relationships/oleObject" Target="../embeddings/oleObject16.bin"/><Relationship Id="rId7" Type="http://schemas.openxmlformats.org/officeDocument/2006/relationships/image" Target="../media/image64.wmf"/><Relationship Id="rId8" Type="http://schemas.openxmlformats.org/officeDocument/2006/relationships/oleObject" Target="../embeddings/oleObject17.bin"/><Relationship Id="rId9" Type="http://schemas.openxmlformats.org/officeDocument/2006/relationships/image" Target="../media/image65.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68.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9.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6.em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tif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73.png"/></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77.emf"/></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78.emf"/></Relationships>
</file>

<file path=ppt/slides/_rels/slide94.xml.rels><?xml version="1.0" encoding="UTF-8" standalone="yes"?>
<Relationships xmlns="http://schemas.openxmlformats.org/package/2006/relationships"><Relationship Id="rId3" Type="http://schemas.openxmlformats.org/officeDocument/2006/relationships/image" Target="../media/image74.png"/><Relationship Id="rId4" Type="http://schemas.openxmlformats.org/officeDocument/2006/relationships/image" Target="../media/image75.png"/><Relationship Id="rId5" Type="http://schemas.openxmlformats.org/officeDocument/2006/relationships/image" Target="../media/image76.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9.emf"/></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7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9512" y="1772816"/>
            <a:ext cx="8964488" cy="1470025"/>
          </a:xfrm>
        </p:spPr>
        <p:txBody>
          <a:bodyPr>
            <a:noAutofit/>
          </a:bodyPr>
          <a:lstStyle/>
          <a:p>
            <a:r>
              <a:rPr lang="en-US" altLang="en-US" dirty="0"/>
              <a:t>Learning Meets Networks: </a:t>
            </a:r>
            <a:br>
              <a:rPr lang="en-US" altLang="en-US" dirty="0"/>
            </a:br>
            <a:r>
              <a:rPr lang="en-US" altLang="en-US" dirty="0"/>
              <a:t>Challenges and Opportunities </a:t>
            </a:r>
            <a:endParaRPr lang="zh-CN" altLang="en-US" dirty="0">
              <a:solidFill>
                <a:schemeClr val="accent6">
                  <a:lumMod val="75000"/>
                </a:schemeClr>
              </a:solidFill>
            </a:endParaRPr>
          </a:p>
        </p:txBody>
      </p:sp>
      <p:sp>
        <p:nvSpPr>
          <p:cNvPr id="3" name="副标题 2"/>
          <p:cNvSpPr>
            <a:spLocks noGrp="1"/>
          </p:cNvSpPr>
          <p:nvPr>
            <p:ph type="subTitle" idx="1"/>
          </p:nvPr>
        </p:nvSpPr>
        <p:spPr>
          <a:xfrm>
            <a:off x="0" y="3933056"/>
            <a:ext cx="9144000" cy="2207096"/>
          </a:xfrm>
        </p:spPr>
        <p:txBody>
          <a:bodyPr>
            <a:normAutofit/>
          </a:bodyPr>
          <a:lstStyle/>
          <a:p>
            <a:r>
              <a:rPr lang="en-US" altLang="zh-CN" sz="2800" dirty="0">
                <a:solidFill>
                  <a:srgbClr val="FF6600"/>
                </a:solidFill>
                <a:latin typeface="Times New Roman" pitchFamily="18" charset="0"/>
                <a:cs typeface="Times New Roman" pitchFamily="18" charset="0"/>
              </a:rPr>
              <a:t>Xin Liu </a:t>
            </a:r>
            <a:r>
              <a:rPr lang="en-US" altLang="zh-CN" sz="2800" dirty="0">
                <a:solidFill>
                  <a:srgbClr val="002060"/>
                </a:solidFill>
                <a:latin typeface="Times New Roman" pitchFamily="18" charset="0"/>
                <a:cs typeface="Times New Roman" pitchFamily="18" charset="0"/>
              </a:rPr>
              <a:t> </a:t>
            </a:r>
          </a:p>
          <a:p>
            <a:r>
              <a:rPr lang="en-US" altLang="zh-CN" sz="2400" dirty="0">
                <a:solidFill>
                  <a:srgbClr val="002060"/>
                </a:solidFill>
              </a:rPr>
              <a:t>Computer Science Department</a:t>
            </a:r>
          </a:p>
          <a:p>
            <a:pPr>
              <a:spcBef>
                <a:spcPts val="1200"/>
              </a:spcBef>
            </a:pPr>
            <a:r>
              <a:rPr lang="en-US" altLang="zh-CN" sz="2400" dirty="0">
                <a:solidFill>
                  <a:srgbClr val="002060"/>
                </a:solidFill>
                <a:latin typeface="Times New Roman" pitchFamily="18" charset="0"/>
                <a:cs typeface="Times New Roman" pitchFamily="18" charset="0"/>
              </a:rPr>
              <a:t>University of California, Davis</a:t>
            </a:r>
          </a:p>
          <a:p>
            <a:endParaRPr lang="en-US" altLang="zh-CN" sz="2400" dirty="0">
              <a:solidFill>
                <a:srgbClr val="002060"/>
              </a:solidFill>
            </a:endParaRPr>
          </a:p>
        </p:txBody>
      </p:sp>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5805264"/>
            <a:ext cx="2250122" cy="69269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9331" name="Picture 3" descr="UCDavisLogo200p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5301208"/>
            <a:ext cx="1224136" cy="119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0C913308-F349-4B6D-A68A-DD1791B4A57B}" type="slidenum">
              <a:rPr lang="zh-CN" altLang="en-US" smtClean="0"/>
              <a:pPr/>
              <a:t>1</a:t>
            </a:fld>
            <a:endParaRPr lang="zh-CN" altLang="en-US"/>
          </a:p>
        </p:txBody>
      </p:sp>
    </p:spTree>
    <p:extLst>
      <p:ext uri="{BB962C8B-B14F-4D97-AF65-F5344CB8AC3E}">
        <p14:creationId xmlns:p14="http://schemas.microsoft.com/office/powerpoint/2010/main" val="1526448463"/>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Meets Networks</a:t>
            </a:r>
          </a:p>
        </p:txBody>
      </p:sp>
      <p:sp>
        <p:nvSpPr>
          <p:cNvPr id="3" name="Content Placeholder 2"/>
          <p:cNvSpPr>
            <a:spLocks noGrp="1"/>
          </p:cNvSpPr>
          <p:nvPr>
            <p:ph idx="1"/>
          </p:nvPr>
        </p:nvSpPr>
        <p:spPr/>
        <p:txBody>
          <a:bodyPr>
            <a:normAutofit fontScale="92500" lnSpcReduction="10000"/>
          </a:bodyPr>
          <a:lstStyle/>
          <a:p>
            <a:r>
              <a:rPr lang="en-US" b="0" dirty="0"/>
              <a:t>Anomaly and intrusion detection</a:t>
            </a:r>
          </a:p>
          <a:p>
            <a:r>
              <a:rPr lang="en-US" b="0" dirty="0" smtClean="0"/>
              <a:t>Flow </a:t>
            </a:r>
            <a:r>
              <a:rPr lang="en-US" b="0" dirty="0"/>
              <a:t>classification </a:t>
            </a:r>
          </a:p>
          <a:p>
            <a:r>
              <a:rPr lang="en-US" b="0" dirty="0"/>
              <a:t>Traffic prediction</a:t>
            </a:r>
          </a:p>
          <a:p>
            <a:r>
              <a:rPr lang="en-US" b="0" dirty="0"/>
              <a:t>Congestion control </a:t>
            </a:r>
          </a:p>
          <a:p>
            <a:r>
              <a:rPr lang="en-US" b="0" dirty="0"/>
              <a:t>User profiling</a:t>
            </a:r>
          </a:p>
          <a:p>
            <a:r>
              <a:rPr lang="en-US" b="0" dirty="0" smtClean="0"/>
              <a:t>Fault </a:t>
            </a:r>
            <a:r>
              <a:rPr lang="en-US" b="0" dirty="0"/>
              <a:t>diagnosis </a:t>
            </a:r>
          </a:p>
          <a:p>
            <a:r>
              <a:rPr lang="en-US" b="0" dirty="0" smtClean="0"/>
              <a:t>Routing</a:t>
            </a:r>
          </a:p>
          <a:p>
            <a:r>
              <a:rPr lang="en-US" b="0" dirty="0" smtClean="0"/>
              <a:t>Modulation classification</a:t>
            </a:r>
          </a:p>
          <a:p>
            <a:r>
              <a:rPr lang="en-US" b="0" dirty="0" smtClean="0"/>
              <a:t>User profiling </a:t>
            </a:r>
            <a:endParaRPr lang="en-US" b="0" dirty="0"/>
          </a:p>
          <a:p>
            <a:r>
              <a:rPr lang="en-US" b="0" dirty="0"/>
              <a:t>…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10</a:t>
            </a:fld>
            <a:endParaRPr lang="zh-CN" altLang="en-US"/>
          </a:p>
        </p:txBody>
      </p:sp>
    </p:spTree>
    <p:extLst>
      <p:ext uri="{BB962C8B-B14F-4D97-AF65-F5344CB8AC3E}">
        <p14:creationId xmlns:p14="http://schemas.microsoft.com/office/powerpoint/2010/main" val="3433910020"/>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p:txBody>
          <a:bodyPr/>
          <a:lstStyle/>
          <a:p>
            <a:r>
              <a:rPr lang="en-US" b="0" dirty="0"/>
              <a:t>Based on history data and current load, decide which arm to pull</a:t>
            </a:r>
          </a:p>
          <a:p>
            <a:r>
              <a:rPr lang="en-US" b="0" dirty="0"/>
              <a:t>Actual reward </a:t>
            </a:r>
            <a:r>
              <a:rPr lang="en-US" b="0" i="1" dirty="0" err="1"/>
              <a:t>L</a:t>
            </a:r>
            <a:r>
              <a:rPr lang="en-US" b="0" i="1" baseline="-25000" dirty="0" err="1"/>
              <a:t>t</a:t>
            </a:r>
            <a:r>
              <a:rPr lang="en-US" b="0" i="1" dirty="0" err="1"/>
              <a:t>X</a:t>
            </a:r>
            <a:r>
              <a:rPr lang="en-US" b="0" i="1" baseline="-25000" dirty="0" err="1"/>
              <a:t>k,t</a:t>
            </a:r>
            <a:endParaRPr lang="en-US" b="0" i="1" baseline="-25000" dirty="0"/>
          </a:p>
          <a:p>
            <a:r>
              <a:rPr lang="en-US" b="0" dirty="0"/>
              <a:t>Actual expected regret </a:t>
            </a:r>
            <a:r>
              <a:rPr lang="en-US" b="0" i="1" dirty="0"/>
              <a:t>L</a:t>
            </a:r>
            <a:r>
              <a:rPr lang="en-US" b="0" i="1" baseline="-25000" dirty="0"/>
              <a:t>t</a:t>
            </a:r>
            <a:r>
              <a:rPr lang="en-US" b="0" dirty="0"/>
              <a:t>[</a:t>
            </a:r>
            <a:r>
              <a:rPr lang="en-US" b="0" i="1" dirty="0"/>
              <a:t>u</a:t>
            </a:r>
            <a:r>
              <a:rPr lang="en-US" b="0" i="1" baseline="30000" dirty="0"/>
              <a:t>*</a:t>
            </a:r>
            <a:r>
              <a:rPr lang="en-US" b="0" i="1" dirty="0"/>
              <a:t>-</a:t>
            </a:r>
            <a:r>
              <a:rPr lang="en-US" b="0" dirty="0"/>
              <a:t>E(</a:t>
            </a:r>
            <a:r>
              <a:rPr lang="en-US" b="0" i="1" dirty="0" err="1"/>
              <a:t>X</a:t>
            </a:r>
            <a:r>
              <a:rPr lang="en-US" b="0" i="1" baseline="-25000" dirty="0" err="1"/>
              <a:t>k,t</a:t>
            </a:r>
            <a:r>
              <a:rPr lang="en-US" b="0" dirty="0"/>
              <a:t>)]</a:t>
            </a:r>
          </a:p>
          <a:p>
            <a:r>
              <a:rPr lang="en-US" b="0" dirty="0"/>
              <a:t>Minimizing the overall actual regret: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100</a:t>
            </a:fld>
            <a:endParaRPr lang="zh-CN" altLang="en-US"/>
          </a:p>
        </p:txBody>
      </p:sp>
      <p:pic>
        <p:nvPicPr>
          <p:cNvPr id="5" name="Picture 4"/>
          <p:cNvPicPr>
            <a:picLocks noChangeAspect="1"/>
          </p:cNvPicPr>
          <p:nvPr/>
        </p:nvPicPr>
        <p:blipFill>
          <a:blip r:embed="rId3"/>
          <a:stretch>
            <a:fillRect/>
          </a:stretch>
        </p:blipFill>
        <p:spPr>
          <a:xfrm>
            <a:off x="1331640" y="4077072"/>
            <a:ext cx="6477834" cy="1191364"/>
          </a:xfrm>
          <a:prstGeom prst="rect">
            <a:avLst/>
          </a:prstGeom>
        </p:spPr>
      </p:pic>
      <p:sp>
        <p:nvSpPr>
          <p:cNvPr id="8" name="TextBox 7"/>
          <p:cNvSpPr txBox="1"/>
          <p:nvPr/>
        </p:nvSpPr>
        <p:spPr>
          <a:xfrm>
            <a:off x="539552" y="5517232"/>
            <a:ext cx="7349512" cy="954107"/>
          </a:xfrm>
          <a:prstGeom prst="rect">
            <a:avLst/>
          </a:prstGeom>
          <a:noFill/>
        </p:spPr>
        <p:txBody>
          <a:bodyPr wrap="none" rtlCol="0">
            <a:spAutoFit/>
          </a:bodyPr>
          <a:lstStyle/>
          <a:p>
            <a:r>
              <a:rPr lang="en-US" sz="2800" b="1" dirty="0">
                <a:solidFill>
                  <a:schemeClr val="tx2"/>
                </a:solidFill>
              </a:rPr>
              <a:t>Challenges</a:t>
            </a:r>
            <a:r>
              <a:rPr lang="en-US" sz="2800" dirty="0"/>
              <a:t>: balance exploration-exploitation</a:t>
            </a:r>
          </a:p>
          <a:p>
            <a:r>
              <a:rPr lang="en-US" sz="2800" dirty="0"/>
              <a:t>	          Performance analysis and guarantees</a:t>
            </a:r>
          </a:p>
        </p:txBody>
      </p:sp>
    </p:spTree>
    <p:extLst>
      <p:ext uri="{BB962C8B-B14F-4D97-AF65-F5344CB8AC3E}">
        <p14:creationId xmlns:p14="http://schemas.microsoft.com/office/powerpoint/2010/main" val="261603707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Classic UCB</a:t>
            </a:r>
          </a:p>
        </p:txBody>
      </p:sp>
      <p:sp>
        <p:nvSpPr>
          <p:cNvPr id="3" name="Content Placeholder 2"/>
          <p:cNvSpPr>
            <a:spLocks noGrp="1"/>
          </p:cNvSpPr>
          <p:nvPr>
            <p:ph idx="1"/>
          </p:nvPr>
        </p:nvSpPr>
        <p:spPr/>
        <p:txBody>
          <a:bodyPr/>
          <a:lstStyle/>
          <a:p>
            <a:r>
              <a:rPr lang="en-US" altLang="zh-CN" b="0" kern="0" dirty="0">
                <a:solidFill>
                  <a:srgbClr val="000000"/>
                </a:solidFill>
              </a:rPr>
              <a:t>In each time slot t, </a:t>
            </a:r>
            <a:r>
              <a:rPr lang="en-US" altLang="zh-CN" b="0" kern="0" dirty="0">
                <a:solidFill>
                  <a:schemeClr val="tx2"/>
                </a:solidFill>
              </a:rPr>
              <a:t>calculate index </a:t>
            </a:r>
            <a:r>
              <a:rPr lang="en-US" altLang="zh-CN" b="0" kern="0" dirty="0">
                <a:solidFill>
                  <a:srgbClr val="000000"/>
                </a:solidFill>
              </a:rPr>
              <a:t>for each arm:</a:t>
            </a:r>
          </a:p>
          <a:p>
            <a:endParaRPr lang="en-US" altLang="zh-CN" b="0" kern="0" dirty="0">
              <a:solidFill>
                <a:srgbClr val="000000"/>
              </a:solidFill>
            </a:endParaRPr>
          </a:p>
          <a:p>
            <a:endParaRPr lang="en-US" altLang="zh-CN" b="0" kern="0" dirty="0">
              <a:solidFill>
                <a:srgbClr val="000000"/>
              </a:solidFill>
            </a:endParaRPr>
          </a:p>
          <a:p>
            <a:endParaRPr lang="en-US" altLang="zh-CN" b="0" kern="0" dirty="0">
              <a:solidFill>
                <a:srgbClr val="000000"/>
              </a:solidFill>
            </a:endParaRPr>
          </a:p>
          <a:p>
            <a:r>
              <a:rPr lang="en-US" altLang="zh-CN" b="0" kern="0" dirty="0">
                <a:solidFill>
                  <a:srgbClr val="000000"/>
                </a:solidFill>
              </a:rPr>
              <a:t>Pull </a:t>
            </a:r>
            <a:r>
              <a:rPr lang="en-US" altLang="zh-CN" b="0" kern="0" dirty="0">
                <a:solidFill>
                  <a:schemeClr val="tx2"/>
                </a:solidFill>
              </a:rPr>
              <a:t>the arm with the largest index</a:t>
            </a:r>
          </a:p>
          <a:p>
            <a:endParaRPr lang="en-US" altLang="zh-CN" b="0" kern="0" dirty="0">
              <a:solidFill>
                <a:srgbClr val="000000"/>
              </a:solidFill>
            </a:endParaRPr>
          </a:p>
          <a:p>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101</a:t>
            </a:fld>
            <a:endParaRPr lang="zh-CN" altLang="en-US"/>
          </a:p>
        </p:txBody>
      </p:sp>
      <p:pic>
        <p:nvPicPr>
          <p:cNvPr id="8" name="Picture 7"/>
          <p:cNvPicPr>
            <a:picLocks noChangeAspect="1"/>
          </p:cNvPicPr>
          <p:nvPr/>
        </p:nvPicPr>
        <p:blipFill>
          <a:blip r:embed="rId3"/>
          <a:stretch>
            <a:fillRect/>
          </a:stretch>
        </p:blipFill>
        <p:spPr>
          <a:xfrm>
            <a:off x="1979712" y="4653136"/>
            <a:ext cx="3456384" cy="971472"/>
          </a:xfrm>
          <a:prstGeom prst="rect">
            <a:avLst/>
          </a:prstGeom>
        </p:spPr>
      </p:pic>
      <p:pic>
        <p:nvPicPr>
          <p:cNvPr id="6" name="Picture 5"/>
          <p:cNvPicPr>
            <a:picLocks noChangeAspect="1"/>
          </p:cNvPicPr>
          <p:nvPr/>
        </p:nvPicPr>
        <p:blipFill>
          <a:blip r:embed="rId4"/>
          <a:stretch>
            <a:fillRect/>
          </a:stretch>
        </p:blipFill>
        <p:spPr>
          <a:xfrm>
            <a:off x="1043608" y="2276872"/>
            <a:ext cx="6940622" cy="1230376"/>
          </a:xfrm>
          <a:prstGeom prst="rect">
            <a:avLst/>
          </a:prstGeom>
        </p:spPr>
      </p:pic>
    </p:spTree>
    <p:extLst>
      <p:ext uri="{BB962C8B-B14F-4D97-AF65-F5344CB8AC3E}">
        <p14:creationId xmlns:p14="http://schemas.microsoft.com/office/powerpoint/2010/main" val="137668748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AdaUCB</a:t>
            </a:r>
            <a:endParaRPr lang="en-US" dirty="0"/>
          </a:p>
        </p:txBody>
      </p:sp>
      <p:sp>
        <p:nvSpPr>
          <p:cNvPr id="3" name="Content Placeholder 2"/>
          <p:cNvSpPr>
            <a:spLocks noGrp="1"/>
          </p:cNvSpPr>
          <p:nvPr>
            <p:ph idx="1"/>
          </p:nvPr>
        </p:nvSpPr>
        <p:spPr/>
        <p:txBody>
          <a:bodyPr/>
          <a:lstStyle/>
          <a:p>
            <a:r>
              <a:rPr lang="en-US" b="0" dirty="0" err="1">
                <a:solidFill>
                  <a:schemeClr val="tx2"/>
                </a:solidFill>
              </a:rPr>
              <a:t>AdaUCB</a:t>
            </a:r>
            <a:r>
              <a:rPr lang="en-US" b="0" dirty="0"/>
              <a:t>: </a:t>
            </a:r>
            <a:r>
              <a:rPr lang="en-US" b="0" dirty="0">
                <a:solidFill>
                  <a:schemeClr val="tx2"/>
                </a:solidFill>
              </a:rPr>
              <a:t>Ada</a:t>
            </a:r>
            <a:r>
              <a:rPr lang="en-US" b="0" dirty="0"/>
              <a:t>ptive </a:t>
            </a:r>
            <a:r>
              <a:rPr lang="en-US" b="0" dirty="0">
                <a:solidFill>
                  <a:schemeClr val="tx2"/>
                </a:solidFill>
              </a:rPr>
              <a:t>U</a:t>
            </a:r>
            <a:r>
              <a:rPr lang="en-US" b="0" dirty="0"/>
              <a:t>pper </a:t>
            </a:r>
            <a:r>
              <a:rPr lang="en-US" b="0" dirty="0">
                <a:solidFill>
                  <a:schemeClr val="tx2"/>
                </a:solidFill>
              </a:rPr>
              <a:t>C</a:t>
            </a:r>
            <a:r>
              <a:rPr lang="en-US" b="0" dirty="0"/>
              <a:t>onfidence </a:t>
            </a:r>
            <a:r>
              <a:rPr lang="en-US" b="0" dirty="0">
                <a:solidFill>
                  <a:schemeClr val="tx2"/>
                </a:solidFill>
              </a:rPr>
              <a:t>B</a:t>
            </a:r>
            <a:r>
              <a:rPr lang="en-US" b="0" dirty="0"/>
              <a:t>ound algorithm</a:t>
            </a:r>
          </a:p>
          <a:p>
            <a:r>
              <a:rPr lang="en-US" altLang="zh-CN" b="0" kern="0" dirty="0">
                <a:solidFill>
                  <a:srgbClr val="000000"/>
                </a:solidFill>
              </a:rPr>
              <a:t>In each time slot t, </a:t>
            </a:r>
            <a:r>
              <a:rPr lang="en-US" altLang="zh-CN" b="0" kern="0" dirty="0">
                <a:solidFill>
                  <a:schemeClr val="tx2"/>
                </a:solidFill>
              </a:rPr>
              <a:t>calculate index </a:t>
            </a:r>
            <a:r>
              <a:rPr lang="en-US" altLang="zh-CN" b="0" kern="0" dirty="0">
                <a:solidFill>
                  <a:srgbClr val="000000"/>
                </a:solidFill>
              </a:rPr>
              <a:t>for each arm based on load: </a:t>
            </a:r>
          </a:p>
          <a:p>
            <a:endParaRPr lang="en-US" altLang="zh-CN" b="0" kern="0" dirty="0">
              <a:solidFill>
                <a:srgbClr val="000000"/>
              </a:solidFill>
            </a:endParaRPr>
          </a:p>
          <a:p>
            <a:endParaRPr lang="en-US" altLang="zh-CN" b="0" kern="0" dirty="0">
              <a:solidFill>
                <a:srgbClr val="000000"/>
              </a:solidFill>
            </a:endParaRPr>
          </a:p>
          <a:p>
            <a:endParaRPr lang="en-US" altLang="zh-CN" b="0" kern="0" dirty="0">
              <a:solidFill>
                <a:srgbClr val="000000"/>
              </a:solidFill>
            </a:endParaRPr>
          </a:p>
          <a:p>
            <a:r>
              <a:rPr lang="en-US" altLang="zh-CN" b="0" kern="0" dirty="0">
                <a:solidFill>
                  <a:srgbClr val="000000"/>
                </a:solidFill>
              </a:rPr>
              <a:t>Pull </a:t>
            </a:r>
            <a:r>
              <a:rPr lang="en-US" altLang="zh-CN" b="0" kern="0" dirty="0">
                <a:solidFill>
                  <a:schemeClr val="tx2"/>
                </a:solidFill>
              </a:rPr>
              <a:t>the arm with the largest index</a:t>
            </a:r>
          </a:p>
          <a:p>
            <a:endParaRPr lang="en-US" altLang="zh-CN" b="0" kern="0" dirty="0">
              <a:solidFill>
                <a:srgbClr val="000000"/>
              </a:solidFill>
            </a:endParaRPr>
          </a:p>
          <a:p>
            <a:endParaRPr lang="en-US" altLang="zh-CN" b="0" kern="0" dirty="0">
              <a:solidFill>
                <a:srgbClr val="000000"/>
              </a:solidFill>
            </a:endParaRPr>
          </a:p>
          <a:p>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102</a:t>
            </a:fld>
            <a:endParaRPr lang="zh-CN" altLang="en-US"/>
          </a:p>
        </p:txBody>
      </p:sp>
      <p:pic>
        <p:nvPicPr>
          <p:cNvPr id="5" name="Picture 4"/>
          <p:cNvPicPr>
            <a:picLocks noChangeAspect="1"/>
          </p:cNvPicPr>
          <p:nvPr/>
        </p:nvPicPr>
        <p:blipFill>
          <a:blip r:embed="rId3"/>
          <a:stretch>
            <a:fillRect/>
          </a:stretch>
        </p:blipFill>
        <p:spPr>
          <a:xfrm>
            <a:off x="1746047" y="3284984"/>
            <a:ext cx="5569553" cy="1497154"/>
          </a:xfrm>
          <a:prstGeom prst="rect">
            <a:avLst/>
          </a:prstGeom>
        </p:spPr>
      </p:pic>
      <p:pic>
        <p:nvPicPr>
          <p:cNvPr id="6" name="Picture 5"/>
          <p:cNvPicPr>
            <a:picLocks noChangeAspect="1"/>
          </p:cNvPicPr>
          <p:nvPr/>
        </p:nvPicPr>
        <p:blipFill>
          <a:blip r:embed="rId4"/>
          <a:stretch>
            <a:fillRect/>
          </a:stretch>
        </p:blipFill>
        <p:spPr>
          <a:xfrm>
            <a:off x="2123728" y="5593708"/>
            <a:ext cx="3456384" cy="971472"/>
          </a:xfrm>
          <a:prstGeom prst="rect">
            <a:avLst/>
          </a:prstGeom>
        </p:spPr>
      </p:pic>
      <p:sp>
        <p:nvSpPr>
          <p:cNvPr id="7" name="Rectangle 6"/>
          <p:cNvSpPr/>
          <p:nvPr/>
        </p:nvSpPr>
        <p:spPr>
          <a:xfrm>
            <a:off x="5076056" y="3573016"/>
            <a:ext cx="1296144" cy="46054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95917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Theoretical Result</a:t>
            </a:r>
          </a:p>
        </p:txBody>
      </p:sp>
      <p:sp>
        <p:nvSpPr>
          <p:cNvPr id="3" name="Content Placeholder 2"/>
          <p:cNvSpPr>
            <a:spLocks noGrp="1"/>
          </p:cNvSpPr>
          <p:nvPr>
            <p:ph idx="1"/>
          </p:nvPr>
        </p:nvSpPr>
        <p:spPr>
          <a:ln>
            <a:solidFill>
              <a:srgbClr val="4F81BD"/>
            </a:solidFill>
          </a:ln>
        </p:spPr>
        <p:txBody>
          <a:bodyPr>
            <a:normAutofit/>
          </a:bodyPr>
          <a:lstStyle/>
          <a:p>
            <a:r>
              <a:rPr lang="en-US" altLang="en-US" b="0" dirty="0"/>
              <a:t> Theorem 1: Using </a:t>
            </a:r>
            <a:r>
              <a:rPr lang="en-US" altLang="en-US" b="0" dirty="0" err="1"/>
              <a:t>AdaUCB</a:t>
            </a:r>
            <a:r>
              <a:rPr lang="en-US" altLang="en-US" b="0" dirty="0"/>
              <a:t> in opportunistic bandits with random </a:t>
            </a:r>
            <a:r>
              <a:rPr lang="en-US" altLang="en-US" b="0" dirty="0">
                <a:solidFill>
                  <a:srgbClr val="00009A"/>
                </a:solidFill>
              </a:rPr>
              <a:t>binary-valued </a:t>
            </a:r>
            <a:r>
              <a:rPr lang="en-US" altLang="en-US" b="0" dirty="0"/>
              <a:t>load and random rewards, we have</a:t>
            </a:r>
          </a:p>
          <a:p>
            <a:endParaRPr lang="en-US" b="0" dirty="0"/>
          </a:p>
          <a:p>
            <a:endParaRPr lang="en-US" b="0" dirty="0"/>
          </a:p>
          <a:p>
            <a:endParaRPr lang="en-US" b="0" dirty="0"/>
          </a:p>
          <a:p>
            <a:r>
              <a:rPr lang="en-US" altLang="en-US" b="0" dirty="0" err="1"/>
              <a:t>AdaUCB</a:t>
            </a:r>
            <a:r>
              <a:rPr lang="en-US" altLang="en-US" b="0" dirty="0"/>
              <a:t> can achieve lower regret than  UCB when the load fluctuation is large.</a:t>
            </a:r>
          </a:p>
          <a:p>
            <a:r>
              <a:rPr lang="en-US" b="0" dirty="0"/>
              <a:t>When                     O(1) regret.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103</a:t>
            </a:fld>
            <a:endParaRPr lang="zh-CN" altLang="en-US"/>
          </a:p>
        </p:txBody>
      </p:sp>
      <p:pic>
        <p:nvPicPr>
          <p:cNvPr id="5" name="Picture 4"/>
          <p:cNvPicPr>
            <a:picLocks noChangeAspect="1"/>
          </p:cNvPicPr>
          <p:nvPr/>
        </p:nvPicPr>
        <p:blipFill>
          <a:blip r:embed="rId3"/>
          <a:stretch>
            <a:fillRect/>
          </a:stretch>
        </p:blipFill>
        <p:spPr>
          <a:xfrm>
            <a:off x="971600" y="2780928"/>
            <a:ext cx="7471420" cy="1471117"/>
          </a:xfrm>
          <a:prstGeom prst="rect">
            <a:avLst/>
          </a:prstGeom>
        </p:spPr>
      </p:pic>
      <p:pic>
        <p:nvPicPr>
          <p:cNvPr id="6" name="Picture 5"/>
          <p:cNvPicPr>
            <a:picLocks noChangeAspect="1"/>
          </p:cNvPicPr>
          <p:nvPr/>
        </p:nvPicPr>
        <p:blipFill>
          <a:blip r:embed="rId4"/>
          <a:stretch>
            <a:fillRect/>
          </a:stretch>
        </p:blipFill>
        <p:spPr>
          <a:xfrm>
            <a:off x="1907704" y="5509230"/>
            <a:ext cx="1841376" cy="545593"/>
          </a:xfrm>
          <a:prstGeom prst="rect">
            <a:avLst/>
          </a:prstGeom>
        </p:spPr>
      </p:pic>
    </p:spTree>
    <p:extLst>
      <p:ext uri="{BB962C8B-B14F-4D97-AF65-F5344CB8AC3E}">
        <p14:creationId xmlns:p14="http://schemas.microsoft.com/office/powerpoint/2010/main" val="305108836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Theoretical Result</a:t>
            </a:r>
          </a:p>
        </p:txBody>
      </p:sp>
      <p:sp>
        <p:nvSpPr>
          <p:cNvPr id="3" name="Content Placeholder 2"/>
          <p:cNvSpPr>
            <a:spLocks noGrp="1"/>
          </p:cNvSpPr>
          <p:nvPr>
            <p:ph idx="1"/>
          </p:nvPr>
        </p:nvSpPr>
        <p:spPr/>
        <p:txBody>
          <a:bodyPr/>
          <a:lstStyle/>
          <a:p>
            <a:r>
              <a:rPr lang="en-US" altLang="en-US" b="0" dirty="0"/>
              <a:t>Theorem 2: Using </a:t>
            </a:r>
            <a:r>
              <a:rPr lang="en-US" altLang="en-US" b="0" dirty="0" err="1"/>
              <a:t>AdaUCB</a:t>
            </a:r>
            <a:r>
              <a:rPr lang="en-US" altLang="en-US" b="0" dirty="0"/>
              <a:t> in opportunistic bandits with random </a:t>
            </a:r>
            <a:r>
              <a:rPr lang="en-US" altLang="en-US" b="0" dirty="0">
                <a:solidFill>
                  <a:srgbClr val="00009A"/>
                </a:solidFill>
              </a:rPr>
              <a:t>continuous </a:t>
            </a:r>
            <a:r>
              <a:rPr lang="en-US" altLang="en-US" b="0" dirty="0"/>
              <a:t>load and random rewards, we have</a:t>
            </a:r>
          </a:p>
          <a:p>
            <a:endParaRPr lang="en-US" b="0" dirty="0"/>
          </a:p>
          <a:p>
            <a:endParaRPr lang="en-US" b="0" dirty="0"/>
          </a:p>
          <a:p>
            <a:endParaRPr lang="en-US" b="0" dirty="0"/>
          </a:p>
          <a:p>
            <a:r>
              <a:rPr lang="en-US" altLang="en-US" b="0" dirty="0" err="1"/>
              <a:t>AdaUCB</a:t>
            </a:r>
            <a:r>
              <a:rPr lang="en-US" altLang="en-US" b="0" dirty="0"/>
              <a:t> can achieve lower regret than  UCB when the load fluctuation is large.</a:t>
            </a:r>
          </a:p>
          <a:p>
            <a:r>
              <a:rPr lang="en-US" b="0" dirty="0"/>
              <a:t>Load-awareness is proven beneficial.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104</a:t>
            </a:fld>
            <a:endParaRPr lang="zh-CN" altLang="en-US"/>
          </a:p>
        </p:txBody>
      </p:sp>
      <p:pic>
        <p:nvPicPr>
          <p:cNvPr id="5" name="Picture 4"/>
          <p:cNvPicPr>
            <a:picLocks noChangeAspect="1"/>
          </p:cNvPicPr>
          <p:nvPr/>
        </p:nvPicPr>
        <p:blipFill>
          <a:blip r:embed="rId3"/>
          <a:stretch>
            <a:fillRect/>
          </a:stretch>
        </p:blipFill>
        <p:spPr>
          <a:xfrm>
            <a:off x="467544" y="2852936"/>
            <a:ext cx="8244408" cy="1324834"/>
          </a:xfrm>
          <a:prstGeom prst="rect">
            <a:avLst/>
          </a:prstGeom>
        </p:spPr>
      </p:pic>
    </p:spTree>
    <p:extLst>
      <p:ext uri="{BB962C8B-B14F-4D97-AF65-F5344CB8AC3E}">
        <p14:creationId xmlns:p14="http://schemas.microsoft.com/office/powerpoint/2010/main" val="311095186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Simulation Results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105</a:t>
            </a:fld>
            <a:endParaRPr lang="zh-CN" altLang="en-US"/>
          </a:p>
        </p:txBody>
      </p:sp>
      <p:pic>
        <p:nvPicPr>
          <p:cNvPr id="5" name="Picture 4"/>
          <p:cNvPicPr>
            <a:picLocks noChangeAspect="1"/>
          </p:cNvPicPr>
          <p:nvPr/>
        </p:nvPicPr>
        <p:blipFill rotWithShape="1">
          <a:blip r:embed="rId3"/>
          <a:srcRect b="30288"/>
          <a:stretch/>
        </p:blipFill>
        <p:spPr>
          <a:xfrm>
            <a:off x="483322" y="1218067"/>
            <a:ext cx="7971676" cy="3240360"/>
          </a:xfrm>
          <a:prstGeom prst="rect">
            <a:avLst/>
          </a:prstGeom>
        </p:spPr>
      </p:pic>
      <p:sp>
        <p:nvSpPr>
          <p:cNvPr id="6" name="TextBox 5"/>
          <p:cNvSpPr txBox="1"/>
          <p:nvPr/>
        </p:nvSpPr>
        <p:spPr>
          <a:xfrm>
            <a:off x="1619672" y="4436923"/>
            <a:ext cx="2176365" cy="369332"/>
          </a:xfrm>
          <a:prstGeom prst="rect">
            <a:avLst/>
          </a:prstGeom>
          <a:noFill/>
        </p:spPr>
        <p:txBody>
          <a:bodyPr wrap="none" rtlCol="0">
            <a:spAutoFit/>
          </a:bodyPr>
          <a:lstStyle/>
          <a:p>
            <a:r>
              <a:rPr lang="en-US" dirty="0"/>
              <a:t>0-1 load (O(1) regret)</a:t>
            </a:r>
          </a:p>
        </p:txBody>
      </p:sp>
      <p:sp>
        <p:nvSpPr>
          <p:cNvPr id="7" name="TextBox 6"/>
          <p:cNvSpPr txBox="1"/>
          <p:nvPr/>
        </p:nvSpPr>
        <p:spPr>
          <a:xfrm>
            <a:off x="5521299" y="4436923"/>
            <a:ext cx="2148858" cy="369332"/>
          </a:xfrm>
          <a:prstGeom prst="rect">
            <a:avLst/>
          </a:prstGeom>
          <a:noFill/>
        </p:spPr>
        <p:txBody>
          <a:bodyPr wrap="none" rtlCol="0">
            <a:spAutoFit/>
          </a:bodyPr>
          <a:lstStyle/>
          <a:p>
            <a:r>
              <a:rPr lang="en-US" dirty="0"/>
              <a:t>Beta distributed load</a:t>
            </a:r>
          </a:p>
        </p:txBody>
      </p:sp>
      <p:sp>
        <p:nvSpPr>
          <p:cNvPr id="8" name="TextBox 7"/>
          <p:cNvSpPr txBox="1"/>
          <p:nvPr/>
        </p:nvSpPr>
        <p:spPr>
          <a:xfrm>
            <a:off x="860940" y="5239839"/>
            <a:ext cx="7825860" cy="461665"/>
          </a:xfrm>
          <a:prstGeom prst="rect">
            <a:avLst/>
          </a:prstGeom>
          <a:noFill/>
        </p:spPr>
        <p:txBody>
          <a:bodyPr wrap="none" rtlCol="0">
            <a:spAutoFit/>
          </a:bodyPr>
          <a:lstStyle/>
          <a:p>
            <a:r>
              <a:rPr lang="en-US" sz="2400" dirty="0"/>
              <a:t>Synthetic data simulation under discrete and continuous load</a:t>
            </a:r>
          </a:p>
        </p:txBody>
      </p:sp>
    </p:spTree>
    <p:extLst>
      <p:ext uri="{BB962C8B-B14F-4D97-AF65-F5344CB8AC3E}">
        <p14:creationId xmlns:p14="http://schemas.microsoft.com/office/powerpoint/2010/main" val="159188786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Trace Evaluation</a:t>
            </a:r>
          </a:p>
        </p:txBody>
      </p:sp>
      <p:pic>
        <p:nvPicPr>
          <p:cNvPr id="5" name="Content Placeholder 4"/>
          <p:cNvPicPr>
            <a:picLocks noGrp="1" noChangeAspect="1"/>
          </p:cNvPicPr>
          <p:nvPr>
            <p:ph idx="1"/>
          </p:nvPr>
        </p:nvPicPr>
        <p:blipFill>
          <a:blip r:embed="rId3"/>
          <a:stretch>
            <a:fillRect/>
          </a:stretch>
        </p:blipFill>
        <p:spPr>
          <a:xfrm>
            <a:off x="1547664" y="1196752"/>
            <a:ext cx="5760640" cy="4339966"/>
          </a:xfrm>
          <a:prstGeom prst="rect">
            <a:avLst/>
          </a:prstGeom>
        </p:spPr>
      </p:pic>
      <p:sp>
        <p:nvSpPr>
          <p:cNvPr id="4" name="Slide Number Placeholder 3"/>
          <p:cNvSpPr>
            <a:spLocks noGrp="1"/>
          </p:cNvSpPr>
          <p:nvPr>
            <p:ph type="sldNum" sz="quarter" idx="12"/>
          </p:nvPr>
        </p:nvSpPr>
        <p:spPr/>
        <p:txBody>
          <a:bodyPr/>
          <a:lstStyle/>
          <a:p>
            <a:fld id="{0C913308-F349-4B6D-A68A-DD1791B4A57B}" type="slidenum">
              <a:rPr lang="zh-CN" altLang="en-US" smtClean="0"/>
              <a:pPr/>
              <a:t>106</a:t>
            </a:fld>
            <a:endParaRPr lang="zh-CN" altLang="en-US"/>
          </a:p>
        </p:txBody>
      </p:sp>
      <p:sp>
        <p:nvSpPr>
          <p:cNvPr id="6" name="TextBox 5"/>
          <p:cNvSpPr txBox="1"/>
          <p:nvPr/>
        </p:nvSpPr>
        <p:spPr>
          <a:xfrm>
            <a:off x="2555776" y="5445224"/>
            <a:ext cx="3393890" cy="923330"/>
          </a:xfrm>
          <a:prstGeom prst="rect">
            <a:avLst/>
          </a:prstGeom>
          <a:noFill/>
        </p:spPr>
        <p:txBody>
          <a:bodyPr wrap="none" rtlCol="0">
            <a:spAutoFit/>
          </a:bodyPr>
          <a:lstStyle/>
          <a:p>
            <a:r>
              <a:rPr lang="en-US" dirty="0"/>
              <a:t>Virtual Mobile Network Operation</a:t>
            </a:r>
          </a:p>
          <a:p>
            <a:r>
              <a:rPr lang="en-US" dirty="0"/>
              <a:t>Non-stationary</a:t>
            </a:r>
          </a:p>
          <a:p>
            <a:r>
              <a:rPr lang="en-US" dirty="0"/>
              <a:t>Non </a:t>
            </a:r>
            <a:r>
              <a:rPr lang="en-US" dirty="0" err="1"/>
              <a:t>i.i.d</a:t>
            </a:r>
            <a:r>
              <a:rPr lang="en-US" dirty="0"/>
              <a:t>. </a:t>
            </a:r>
          </a:p>
        </p:txBody>
      </p:sp>
    </p:spTree>
    <p:extLst>
      <p:ext uri="{BB962C8B-B14F-4D97-AF65-F5344CB8AC3E}">
        <p14:creationId xmlns:p14="http://schemas.microsoft.com/office/powerpoint/2010/main" val="269438278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and Future Work</a:t>
            </a:r>
          </a:p>
        </p:txBody>
      </p:sp>
      <p:sp>
        <p:nvSpPr>
          <p:cNvPr id="3" name="Content Placeholder 2"/>
          <p:cNvSpPr>
            <a:spLocks noGrp="1"/>
          </p:cNvSpPr>
          <p:nvPr>
            <p:ph idx="1"/>
          </p:nvPr>
        </p:nvSpPr>
        <p:spPr/>
        <p:txBody>
          <a:bodyPr>
            <a:normAutofit fontScale="92500" lnSpcReduction="10000"/>
          </a:bodyPr>
          <a:lstStyle/>
          <a:p>
            <a:r>
              <a:rPr lang="en-US" b="0" dirty="0"/>
              <a:t>Identify and study opportunistic bandit</a:t>
            </a:r>
          </a:p>
          <a:p>
            <a:pPr lvl="1"/>
            <a:r>
              <a:rPr lang="en-US" b="0" dirty="0"/>
              <a:t>Regret depends on time-varying external conditions</a:t>
            </a:r>
          </a:p>
          <a:p>
            <a:r>
              <a:rPr lang="en-US" b="0" dirty="0" err="1"/>
              <a:t>AdaUCB</a:t>
            </a:r>
            <a:r>
              <a:rPr lang="en-US" b="0" dirty="0"/>
              <a:t>: balancing </a:t>
            </a:r>
            <a:r>
              <a:rPr lang="en-US" altLang="en-US" b="0" dirty="0"/>
              <a:t>exploration-exploitation tradeoff according to the load</a:t>
            </a:r>
          </a:p>
          <a:p>
            <a:r>
              <a:rPr lang="en-US" b="0" dirty="0"/>
              <a:t>Theoretically demonstrate the benefit of load-awareness</a:t>
            </a:r>
          </a:p>
          <a:p>
            <a:endParaRPr lang="en-US" b="0" dirty="0"/>
          </a:p>
          <a:p>
            <a:r>
              <a:rPr lang="en-US" b="0" dirty="0"/>
              <a:t>Inspired by network traffic dynamics</a:t>
            </a:r>
          </a:p>
          <a:p>
            <a:r>
              <a:rPr lang="en-US" b="0" dirty="0"/>
              <a:t>Applicable to other applications</a:t>
            </a:r>
          </a:p>
          <a:p>
            <a:r>
              <a:rPr lang="en-US" b="0" dirty="0"/>
              <a:t>More general exploration-exploitation scenarios</a:t>
            </a:r>
          </a:p>
          <a:p>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107</a:t>
            </a:fld>
            <a:endParaRPr lang="zh-CN" altLang="en-US"/>
          </a:p>
        </p:txBody>
      </p:sp>
    </p:spTree>
    <p:extLst>
      <p:ext uri="{BB962C8B-B14F-4D97-AF65-F5344CB8AC3E}">
        <p14:creationId xmlns:p14="http://schemas.microsoft.com/office/powerpoint/2010/main" val="162429456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772816"/>
            <a:ext cx="7772400" cy="1470025"/>
          </a:xfrm>
        </p:spPr>
        <p:txBody>
          <a:bodyPr>
            <a:normAutofit/>
          </a:bodyPr>
          <a:lstStyle/>
          <a:p>
            <a:r>
              <a:rPr lang="en-US" altLang="zh-CN" dirty="0">
                <a:solidFill>
                  <a:srgbClr val="FF6600"/>
                </a:solidFill>
                <a:latin typeface="Times New Roman" pitchFamily="18" charset="0"/>
                <a:cs typeface="Times New Roman" pitchFamily="18" charset="0"/>
              </a:rPr>
              <a:t>Contextual Bandits with </a:t>
            </a:r>
            <a:br>
              <a:rPr lang="en-US" altLang="zh-CN" dirty="0">
                <a:solidFill>
                  <a:srgbClr val="FF6600"/>
                </a:solidFill>
                <a:latin typeface="Times New Roman" pitchFamily="18" charset="0"/>
                <a:cs typeface="Times New Roman" pitchFamily="18" charset="0"/>
              </a:rPr>
            </a:br>
            <a:r>
              <a:rPr lang="en-US" altLang="zh-CN" dirty="0">
                <a:solidFill>
                  <a:srgbClr val="FF6600"/>
                </a:solidFill>
                <a:latin typeface="Times New Roman" pitchFamily="18" charset="0"/>
                <a:cs typeface="Times New Roman" pitchFamily="18" charset="0"/>
              </a:rPr>
              <a:t>Budget and Time Constraints</a:t>
            </a:r>
            <a:endParaRPr lang="zh-CN" altLang="en-US" dirty="0">
              <a:solidFill>
                <a:srgbClr val="FF6600"/>
              </a:solidFill>
              <a:latin typeface="Times New Roman" pitchFamily="18" charset="0"/>
              <a:cs typeface="Times New Roman" pitchFamily="18" charset="0"/>
            </a:endParaRPr>
          </a:p>
        </p:txBody>
      </p:sp>
      <p:sp>
        <p:nvSpPr>
          <p:cNvPr id="3" name="副标题 2"/>
          <p:cNvSpPr>
            <a:spLocks noGrp="1"/>
          </p:cNvSpPr>
          <p:nvPr>
            <p:ph type="subTitle" idx="1"/>
          </p:nvPr>
        </p:nvSpPr>
        <p:spPr>
          <a:xfrm>
            <a:off x="1115616" y="3429000"/>
            <a:ext cx="6912768" cy="2736304"/>
          </a:xfrm>
        </p:spPr>
        <p:txBody>
          <a:bodyPr>
            <a:normAutofit/>
          </a:bodyPr>
          <a:lstStyle/>
          <a:p>
            <a:endParaRPr lang="en-US" altLang="zh-CN" sz="2600" dirty="0">
              <a:solidFill>
                <a:srgbClr val="002060"/>
              </a:solidFill>
            </a:endParaRPr>
          </a:p>
          <a:p>
            <a:r>
              <a:rPr lang="en-US" altLang="zh-CN" sz="2600" dirty="0">
                <a:solidFill>
                  <a:srgbClr val="002060"/>
                </a:solidFill>
              </a:rPr>
              <a:t>Joint work with </a:t>
            </a:r>
          </a:p>
          <a:p>
            <a:r>
              <a:rPr lang="en-US" altLang="zh-CN" sz="2600" dirty="0" err="1">
                <a:solidFill>
                  <a:srgbClr val="002060"/>
                </a:solidFill>
              </a:rPr>
              <a:t>Huasen</a:t>
            </a:r>
            <a:r>
              <a:rPr lang="en-US" altLang="zh-CN" sz="2600" dirty="0">
                <a:solidFill>
                  <a:srgbClr val="002060"/>
                </a:solidFill>
              </a:rPr>
              <a:t> Wu, R. </a:t>
            </a:r>
            <a:r>
              <a:rPr lang="en-US" altLang="zh-CN" sz="2600" dirty="0" err="1">
                <a:solidFill>
                  <a:srgbClr val="002060"/>
                </a:solidFill>
              </a:rPr>
              <a:t>Srikant</a:t>
            </a:r>
            <a:r>
              <a:rPr lang="en-US" altLang="zh-CN" sz="2600" dirty="0">
                <a:solidFill>
                  <a:srgbClr val="002060"/>
                </a:solidFill>
              </a:rPr>
              <a:t>, and Chong Jiang</a:t>
            </a:r>
          </a:p>
          <a:p>
            <a:r>
              <a:rPr lang="en-US" altLang="zh-CN" sz="2600" dirty="0">
                <a:solidFill>
                  <a:srgbClr val="002060"/>
                </a:solidFill>
              </a:rPr>
              <a:t>NIPS 2015</a:t>
            </a:r>
          </a:p>
        </p:txBody>
      </p:sp>
      <p:sp>
        <p:nvSpPr>
          <p:cNvPr id="4" name="Rectangle 1"/>
          <p:cNvSpPr>
            <a:spLocks noChangeArrowheads="1"/>
          </p:cNvSpPr>
          <p:nvPr/>
        </p:nvSpPr>
        <p:spPr bwMode="auto">
          <a:xfrm>
            <a:off x="0" y="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14264"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FFFF"/>
                </a:solidFill>
                <a:effectLst/>
                <a:latin typeface="Arial" panose="020B0604020202020204" pitchFamily="34" charset="0"/>
                <a:ea typeface="Helvetica Neue"/>
              </a:rPr>
              <a:t>The Twenty-ninth Annual Conference on Neural Information Processing Systems (NIPS) </a:t>
            </a:r>
            <a:endParaRPr kumimoji="0" lang="en-US" altLang="en-US" sz="1800" b="0" i="0" u="none" strike="noStrike" cap="none" normalizeH="0" baseline="0">
              <a:ln>
                <a:noFill/>
              </a:ln>
              <a:solidFill>
                <a:srgbClr val="333333"/>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152400" y="15240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14264"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FFFF"/>
                </a:solidFill>
                <a:effectLst/>
                <a:latin typeface="Arial" panose="020B0604020202020204" pitchFamily="34" charset="0"/>
                <a:ea typeface="Helvetica Neue"/>
              </a:rPr>
              <a:t>The Twenty-ninth Annual Conference on Neural Information Processing Systems (NIPS) </a:t>
            </a:r>
            <a:endParaRPr kumimoji="0" lang="en-US" altLang="en-US" sz="1800" b="0" i="0" u="none" strike="noStrike" cap="none" normalizeH="0" baseline="0">
              <a:ln>
                <a:noFill/>
              </a:ln>
              <a:solidFill>
                <a:srgbClr val="333333"/>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6" name="Rectangle 3"/>
          <p:cNvSpPr>
            <a:spLocks noChangeArrowheads="1"/>
          </p:cNvSpPr>
          <p:nvPr/>
        </p:nvSpPr>
        <p:spPr bwMode="auto">
          <a:xfrm>
            <a:off x="304800" y="30480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14264"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a:ln>
                  <a:noFill/>
                </a:ln>
                <a:solidFill>
                  <a:srgbClr val="FFFFFF"/>
                </a:solidFill>
                <a:effectLst/>
                <a:latin typeface="Arial" panose="020B0604020202020204" pitchFamily="34" charset="0"/>
                <a:ea typeface="Helvetica Neue"/>
              </a:rPr>
              <a:t>The Twenty-ninth Annual Conference on Neural Information Processing Systems (NIPS)</a:t>
            </a:r>
            <a:endParaRPr kumimoji="0" lang="en-US" altLang="en-US" sz="1800" b="0" i="0" u="none" strike="noStrike" cap="none" normalizeH="0" baseline="0">
              <a:ln>
                <a:noFill/>
              </a:ln>
              <a:solidFill>
                <a:srgbClr val="333333"/>
              </a:solidFill>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539552" y="376127"/>
            <a:ext cx="223138" cy="61934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114264" rIns="91440" bIns="57132"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rial" panose="020B0604020202020204" pitchFamily="34" charset="0"/>
                <a:ea typeface="Helvetica Neue"/>
              </a:rPr>
              <a:t> </a:t>
            </a:r>
            <a:endParaRPr kumimoji="0" lang="en-US" altLang="en-US" sz="1800" b="0" i="0" u="none" strike="noStrike" cap="none" normalizeH="0" baseline="0" dirty="0">
              <a:ln>
                <a:noFill/>
              </a:ln>
              <a:effectLst/>
              <a:latin typeface="Arial" panose="020B0604020202020204" pitchFamily="34" charset="0"/>
              <a:ea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33124251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286356" y="1052736"/>
            <a:ext cx="8435280" cy="3744416"/>
          </a:xfrm>
        </p:spPr>
        <p:txBody>
          <a:bodyPr>
            <a:normAutofit/>
          </a:bodyPr>
          <a:lstStyle/>
          <a:p>
            <a:r>
              <a:rPr lang="en-US" b="0" dirty="0"/>
              <a:t>Context: side information </a:t>
            </a:r>
          </a:p>
          <a:p>
            <a:pPr lvl="1"/>
            <a:r>
              <a:rPr lang="en-US" b="0" dirty="0"/>
              <a:t>Gender, age, occupation, etc.</a:t>
            </a:r>
          </a:p>
          <a:p>
            <a:pPr lvl="1"/>
            <a:endParaRPr lang="en-US" b="0" dirty="0"/>
          </a:p>
          <a:p>
            <a:pPr lvl="1"/>
            <a:endParaRPr lang="en-US" b="0" dirty="0"/>
          </a:p>
          <a:p>
            <a:pPr lvl="1"/>
            <a:endParaRPr lang="en-US" b="0" dirty="0"/>
          </a:p>
          <a:p>
            <a:pPr lvl="1"/>
            <a:endParaRPr lang="en-US" b="0" dirty="0"/>
          </a:p>
          <a:p>
            <a:pPr lvl="1"/>
            <a:r>
              <a:rPr lang="en-US" b="0" dirty="0"/>
              <a:t>  </a:t>
            </a:r>
          </a:p>
        </p:txBody>
      </p:sp>
      <p:sp>
        <p:nvSpPr>
          <p:cNvPr id="2" name="标题 1"/>
          <p:cNvSpPr>
            <a:spLocks noGrp="1"/>
          </p:cNvSpPr>
          <p:nvPr>
            <p:ph type="title"/>
          </p:nvPr>
        </p:nvSpPr>
        <p:spPr/>
        <p:txBody>
          <a:bodyPr>
            <a:normAutofit/>
          </a:bodyPr>
          <a:lstStyle/>
          <a:p>
            <a:r>
              <a:rPr lang="en-US" altLang="zh-CN" sz="4000" dirty="0"/>
              <a:t>Contextual</a:t>
            </a:r>
            <a:r>
              <a:rPr lang="en-US" altLang="zh-CN" sz="4000" i="1" dirty="0"/>
              <a:t> </a:t>
            </a:r>
            <a:r>
              <a:rPr lang="en-US" altLang="zh-CN" sz="4000" dirty="0"/>
              <a:t>Bandits</a:t>
            </a:r>
            <a:endParaRPr lang="zh-CN" altLang="en-US" dirty="0"/>
          </a:p>
        </p:txBody>
      </p:sp>
      <p:pic>
        <p:nvPicPr>
          <p:cNvPr id="3" name="Picture 2"/>
          <p:cNvPicPr>
            <a:picLocks noChangeAspect="1"/>
          </p:cNvPicPr>
          <p:nvPr/>
        </p:nvPicPr>
        <p:blipFill rotWithShape="1">
          <a:blip r:embed="rId3" cstate="print"/>
          <a:srcRect l="26134" t="12911" r="28067" b="25832"/>
          <a:stretch/>
        </p:blipFill>
        <p:spPr>
          <a:xfrm>
            <a:off x="683568" y="2735073"/>
            <a:ext cx="3458440" cy="296701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1" name="Picture 28" descr="http://lh5.ggpht.com/_7ZYqYi4xigk/S_bKEoyMSzI/AAAAAAAAGIw/w3t2qXSgdNI/d/largeNewGoogleLogoFinalFlat-a.png"/>
          <p:cNvPicPr>
            <a:picLocks noChangeAspect="1" noChangeArrowheads="1"/>
          </p:cNvPicPr>
          <p:nvPr/>
        </p:nvPicPr>
        <p:blipFill>
          <a:blip r:embed="rId4" cstate="print"/>
          <a:srcRect/>
          <a:stretch>
            <a:fillRect/>
          </a:stretch>
        </p:blipFill>
        <p:spPr bwMode="auto">
          <a:xfrm>
            <a:off x="1475656" y="2132856"/>
            <a:ext cx="1674210" cy="662766"/>
          </a:xfrm>
          <a:prstGeom prst="rect">
            <a:avLst/>
          </a:prstGeom>
          <a:noFill/>
        </p:spPr>
      </p:pic>
      <p:pic>
        <p:nvPicPr>
          <p:cNvPr id="24" name="Picture 22" descr="http://cdn.parentsware.com/wp-content/uploads/2014/10/Facebook-logo.png"/>
          <p:cNvPicPr>
            <a:picLocks noChangeAspect="1" noChangeArrowheads="1"/>
          </p:cNvPicPr>
          <p:nvPr/>
        </p:nvPicPr>
        <p:blipFill>
          <a:blip r:embed="rId5" cstate="print"/>
          <a:srcRect/>
          <a:stretch>
            <a:fillRect/>
          </a:stretch>
        </p:blipFill>
        <p:spPr bwMode="auto">
          <a:xfrm>
            <a:off x="5868144" y="1988840"/>
            <a:ext cx="2181331" cy="840517"/>
          </a:xfrm>
          <a:prstGeom prst="rect">
            <a:avLst/>
          </a:prstGeom>
          <a:noFill/>
        </p:spPr>
      </p:pic>
      <p:pic>
        <p:nvPicPr>
          <p:cNvPr id="4" name="Picture 3"/>
          <p:cNvPicPr>
            <a:picLocks noChangeAspect="1"/>
          </p:cNvPicPr>
          <p:nvPr/>
        </p:nvPicPr>
        <p:blipFill rotWithShape="1">
          <a:blip r:embed="rId6" cstate="print"/>
          <a:srcRect l="17480" t="7345" r="36613" b="24211"/>
          <a:stretch/>
        </p:blipFill>
        <p:spPr>
          <a:xfrm>
            <a:off x="5220072" y="2780928"/>
            <a:ext cx="3328150" cy="28950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TextBox 9"/>
          <p:cNvSpPr txBox="1"/>
          <p:nvPr/>
        </p:nvSpPr>
        <p:spPr>
          <a:xfrm>
            <a:off x="179512" y="5962635"/>
            <a:ext cx="8604448" cy="769441"/>
          </a:xfrm>
          <a:prstGeom prst="rect">
            <a:avLst/>
          </a:prstGeom>
          <a:noFill/>
        </p:spPr>
        <p:txBody>
          <a:bodyPr wrap="square" rtlCol="0">
            <a:spAutoFit/>
          </a:bodyPr>
          <a:lstStyle/>
          <a:p>
            <a:pPr marL="342900" indent="-342900">
              <a:buFontTx/>
              <a:buChar char="•"/>
            </a:pPr>
            <a:r>
              <a:rPr lang="en-US" altLang="zh-CN" sz="2400" b="1" dirty="0">
                <a:solidFill>
                  <a:srgbClr val="C00000"/>
                </a:solidFill>
                <a:latin typeface="Times New Roman" pitchFamily="18" charset="0"/>
                <a:cs typeface="Times New Roman" pitchFamily="18" charset="0"/>
              </a:rPr>
              <a:t>Most systems have side information</a:t>
            </a:r>
          </a:p>
          <a:p>
            <a:pPr marL="180000">
              <a:buSzPct val="75000"/>
            </a:pPr>
            <a:endParaRPr lang="en-US" altLang="zh-CN" sz="2000" b="1" dirty="0">
              <a:solidFill>
                <a:srgbClr val="C00000"/>
              </a:solidFill>
              <a:latin typeface="Times New Roman" pitchFamily="18" charset="0"/>
              <a:cs typeface="Times New Roman" pitchFamily="18" charset="0"/>
            </a:endParaRPr>
          </a:p>
        </p:txBody>
      </p:sp>
    </p:spTree>
    <p:extLst>
      <p:ext uri="{BB962C8B-B14F-4D97-AF65-F5344CB8AC3E}">
        <p14:creationId xmlns:p14="http://schemas.microsoft.com/office/powerpoint/2010/main" val="3617216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Challenges and Opportunities</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11</a:t>
            </a:fld>
            <a:endParaRPr lang="zh-CN" altLang="en-US"/>
          </a:p>
        </p:txBody>
      </p:sp>
      <p:pic>
        <p:nvPicPr>
          <p:cNvPr id="8" name="Picture 7"/>
          <p:cNvPicPr>
            <a:picLocks noChangeAspect="1"/>
          </p:cNvPicPr>
          <p:nvPr/>
        </p:nvPicPr>
        <p:blipFill>
          <a:blip r:embed="rId3"/>
          <a:stretch>
            <a:fillRect/>
          </a:stretch>
        </p:blipFill>
        <p:spPr>
          <a:xfrm>
            <a:off x="827584" y="1124744"/>
            <a:ext cx="7279456" cy="5197549"/>
          </a:xfrm>
          <a:prstGeom prst="rect">
            <a:avLst/>
          </a:prstGeom>
        </p:spPr>
      </p:pic>
    </p:spTree>
    <p:extLst>
      <p:ext uri="{BB962C8B-B14F-4D97-AF65-F5344CB8AC3E}">
        <p14:creationId xmlns:p14="http://schemas.microsoft.com/office/powerpoint/2010/main" val="2901855661"/>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467544" y="1268760"/>
            <a:ext cx="8435280" cy="5112568"/>
          </a:xfrm>
        </p:spPr>
        <p:txBody>
          <a:bodyPr>
            <a:normAutofit lnSpcReduction="10000"/>
          </a:bodyPr>
          <a:lstStyle/>
          <a:p>
            <a:r>
              <a:rPr lang="en-US" b="0" dirty="0"/>
              <a:t>Action incurs cost</a:t>
            </a:r>
          </a:p>
          <a:p>
            <a:pPr lvl="1"/>
            <a:r>
              <a:rPr lang="en-US" altLang="zh-CN" b="0" dirty="0"/>
              <a:t>Depending on context and action </a:t>
            </a:r>
            <a:endParaRPr lang="en-US" altLang="zh-CN" b="0" i="1" baseline="-25000" dirty="0"/>
          </a:p>
          <a:p>
            <a:r>
              <a:rPr lang="en-US" b="0" dirty="0"/>
              <a:t>Contextual Bandits with</a:t>
            </a:r>
          </a:p>
          <a:p>
            <a:pPr lvl="1"/>
            <a:r>
              <a:rPr lang="en-US" b="0" dirty="0"/>
              <a:t>Horizon </a:t>
            </a:r>
            <a:r>
              <a:rPr lang="en-US" b="0" i="1" dirty="0"/>
              <a:t>T</a:t>
            </a:r>
          </a:p>
          <a:p>
            <a:pPr lvl="1"/>
            <a:r>
              <a:rPr lang="en-US" b="0" dirty="0"/>
              <a:t>Budget </a:t>
            </a:r>
            <a:r>
              <a:rPr lang="en-US" b="0" i="1" dirty="0"/>
              <a:t>B</a:t>
            </a:r>
          </a:p>
          <a:p>
            <a:r>
              <a:rPr lang="en-US" altLang="zh-CN" b="0" dirty="0"/>
              <a:t>Objective</a:t>
            </a:r>
          </a:p>
          <a:p>
            <a:pPr lvl="1"/>
            <a:r>
              <a:rPr lang="en-US" altLang="zh-CN" b="0" dirty="0"/>
              <a:t>Maximize total reward </a:t>
            </a:r>
            <a:r>
              <a:rPr lang="en-US" altLang="zh-CN" b="0" i="1" dirty="0"/>
              <a:t>U</a:t>
            </a:r>
            <a:r>
              <a:rPr lang="el-GR" altLang="zh-CN" b="0" i="1" baseline="-25000" dirty="0"/>
              <a:t>Γ</a:t>
            </a:r>
            <a:r>
              <a:rPr lang="en-US" altLang="zh-CN" b="0" dirty="0"/>
              <a:t>(</a:t>
            </a:r>
            <a:r>
              <a:rPr lang="en-US" altLang="zh-CN" b="0" i="1" dirty="0"/>
              <a:t>T</a:t>
            </a:r>
            <a:r>
              <a:rPr lang="en-US" altLang="zh-CN" b="0" dirty="0"/>
              <a:t>) = E[</a:t>
            </a:r>
            <a:r>
              <a:rPr lang="en-US" altLang="zh-CN" b="0" i="1" dirty="0"/>
              <a:t>Y</a:t>
            </a:r>
            <a:r>
              <a:rPr lang="en-US" altLang="zh-CN" b="0" baseline="-25000" dirty="0"/>
              <a:t>1</a:t>
            </a:r>
            <a:r>
              <a:rPr lang="en-US" altLang="zh-CN" b="0" i="1" dirty="0"/>
              <a:t>+Y</a:t>
            </a:r>
            <a:r>
              <a:rPr lang="en-US" altLang="zh-CN" b="0" baseline="-25000" dirty="0"/>
              <a:t>2</a:t>
            </a:r>
            <a:r>
              <a:rPr lang="en-US" altLang="zh-CN" b="0" i="1" dirty="0"/>
              <a:t>+ … +Y</a:t>
            </a:r>
            <a:r>
              <a:rPr lang="en-US" altLang="zh-CN" b="0" i="1" baseline="-25000" dirty="0"/>
              <a:t>T</a:t>
            </a:r>
            <a:r>
              <a:rPr lang="en-US" altLang="zh-CN" b="0" dirty="0"/>
              <a:t>]</a:t>
            </a:r>
          </a:p>
          <a:p>
            <a:pPr lvl="1"/>
            <a:r>
              <a:rPr lang="en-US" altLang="zh-CN" b="0" dirty="0">
                <a:solidFill>
                  <a:srgbClr val="C00000"/>
                </a:solidFill>
              </a:rPr>
              <a:t>Subject to budget constraint: </a:t>
            </a:r>
            <a:r>
              <a:rPr lang="en-US" altLang="zh-CN" b="0" i="1" dirty="0">
                <a:solidFill>
                  <a:srgbClr val="C00000"/>
                </a:solidFill>
              </a:rPr>
              <a:t>Z</a:t>
            </a:r>
            <a:r>
              <a:rPr lang="en-US" altLang="zh-CN" b="0" baseline="-25000" dirty="0">
                <a:solidFill>
                  <a:srgbClr val="C00000"/>
                </a:solidFill>
              </a:rPr>
              <a:t>1</a:t>
            </a:r>
            <a:r>
              <a:rPr lang="en-US" altLang="zh-CN" b="0" i="1" dirty="0">
                <a:solidFill>
                  <a:srgbClr val="C00000"/>
                </a:solidFill>
              </a:rPr>
              <a:t>+Z</a:t>
            </a:r>
            <a:r>
              <a:rPr lang="en-US" altLang="zh-CN" b="0" baseline="-25000" dirty="0">
                <a:solidFill>
                  <a:srgbClr val="C00000"/>
                </a:solidFill>
              </a:rPr>
              <a:t>2</a:t>
            </a:r>
            <a:r>
              <a:rPr lang="en-US" altLang="zh-CN" b="0" i="1" dirty="0">
                <a:solidFill>
                  <a:srgbClr val="C00000"/>
                </a:solidFill>
              </a:rPr>
              <a:t>+ … +Z</a:t>
            </a:r>
            <a:r>
              <a:rPr lang="en-US" altLang="zh-CN" b="0" i="1" baseline="-25000" dirty="0">
                <a:solidFill>
                  <a:srgbClr val="C00000"/>
                </a:solidFill>
              </a:rPr>
              <a:t>T  </a:t>
            </a:r>
            <a:r>
              <a:rPr lang="en-US" altLang="zh-CN" b="0" dirty="0">
                <a:solidFill>
                  <a:srgbClr val="C00000"/>
                </a:solidFill>
              </a:rPr>
              <a:t>≤ </a:t>
            </a:r>
            <a:r>
              <a:rPr lang="en-US" altLang="zh-CN" b="0" i="1" dirty="0">
                <a:solidFill>
                  <a:srgbClr val="C00000"/>
                </a:solidFill>
              </a:rPr>
              <a:t>B</a:t>
            </a:r>
          </a:p>
          <a:p>
            <a:pPr lvl="1"/>
            <a:r>
              <a:rPr lang="en-US" altLang="zh-CN" b="0" dirty="0"/>
              <a:t>Regret:</a:t>
            </a:r>
            <a:r>
              <a:rPr lang="en-US" altLang="zh-CN" b="0" i="1" dirty="0"/>
              <a:t> R</a:t>
            </a:r>
            <a:r>
              <a:rPr lang="el-GR" altLang="zh-CN" b="0" i="1" baseline="-25000" dirty="0">
                <a:ea typeface="宋体"/>
              </a:rPr>
              <a:t>Γ</a:t>
            </a:r>
            <a:r>
              <a:rPr lang="en-US" altLang="zh-CN" b="0" baseline="30000" dirty="0"/>
              <a:t> </a:t>
            </a:r>
            <a:r>
              <a:rPr lang="en-US" altLang="zh-CN" b="0" dirty="0"/>
              <a:t>(</a:t>
            </a:r>
            <a:r>
              <a:rPr lang="en-US" altLang="zh-CN" b="0" i="1" dirty="0"/>
              <a:t>T</a:t>
            </a:r>
            <a:r>
              <a:rPr lang="en-US" altLang="zh-CN" b="0" dirty="0"/>
              <a:t>) = </a:t>
            </a:r>
            <a:r>
              <a:rPr lang="en-US" altLang="zh-CN" b="0" i="1" dirty="0"/>
              <a:t>U</a:t>
            </a:r>
            <a:r>
              <a:rPr lang="en-US" altLang="zh-CN" b="0" baseline="30000" dirty="0"/>
              <a:t>*</a:t>
            </a:r>
            <a:r>
              <a:rPr lang="en-US" altLang="zh-CN" b="0" dirty="0"/>
              <a:t>(</a:t>
            </a:r>
            <a:r>
              <a:rPr lang="en-US" altLang="zh-CN" b="0" i="1" dirty="0"/>
              <a:t>T</a:t>
            </a:r>
            <a:r>
              <a:rPr lang="en-US" altLang="zh-CN" b="0" dirty="0"/>
              <a:t>) – </a:t>
            </a:r>
            <a:r>
              <a:rPr lang="en-US" altLang="zh-CN" b="0" i="1" dirty="0"/>
              <a:t>U</a:t>
            </a:r>
            <a:r>
              <a:rPr lang="el-GR" altLang="zh-CN" b="0" i="1" baseline="-25000" dirty="0"/>
              <a:t>Γ</a:t>
            </a:r>
            <a:r>
              <a:rPr lang="en-US" altLang="zh-CN" b="0" dirty="0"/>
              <a:t>(</a:t>
            </a:r>
            <a:r>
              <a:rPr lang="en-US" altLang="zh-CN" b="0" i="1" dirty="0"/>
              <a:t>T</a:t>
            </a:r>
            <a:r>
              <a:rPr lang="en-US" altLang="zh-CN" b="0" dirty="0"/>
              <a:t>)</a:t>
            </a:r>
          </a:p>
          <a:p>
            <a:pPr lvl="2"/>
            <a:r>
              <a:rPr lang="en-US" altLang="zh-CN" b="0" dirty="0"/>
              <a:t>Asymptotic regime: </a:t>
            </a:r>
            <a:r>
              <a:rPr lang="en-US" altLang="zh-CN" b="0" i="1" dirty="0">
                <a:solidFill>
                  <a:srgbClr val="C00000"/>
                </a:solidFill>
              </a:rPr>
              <a:t>T</a:t>
            </a:r>
            <a:r>
              <a:rPr lang="en-US" altLang="zh-CN" b="0" dirty="0">
                <a:solidFill>
                  <a:srgbClr val="C00000"/>
                </a:solidFill>
              </a:rPr>
              <a:t> </a:t>
            </a:r>
            <a:r>
              <a:rPr lang="en-US" altLang="zh-CN" b="0" dirty="0">
                <a:solidFill>
                  <a:srgbClr val="C00000"/>
                </a:solidFill>
                <a:sym typeface="Wingdings" panose="05000000000000000000" pitchFamily="2" charset="2"/>
              </a:rPr>
              <a:t> ∞, with </a:t>
            </a:r>
            <a:r>
              <a:rPr lang="en-US" altLang="zh-CN" b="0" i="1" dirty="0">
                <a:solidFill>
                  <a:srgbClr val="C00000"/>
                </a:solidFill>
                <a:sym typeface="Wingdings" panose="05000000000000000000" pitchFamily="2" charset="2"/>
              </a:rPr>
              <a:t>B</a:t>
            </a:r>
            <a:r>
              <a:rPr lang="en-US" altLang="zh-CN" b="0" dirty="0">
                <a:solidFill>
                  <a:srgbClr val="C00000"/>
                </a:solidFill>
                <a:sym typeface="Wingdings" panose="05000000000000000000" pitchFamily="2" charset="2"/>
              </a:rPr>
              <a:t>/</a:t>
            </a:r>
            <a:r>
              <a:rPr lang="en-US" altLang="zh-CN" b="0" i="1" dirty="0">
                <a:solidFill>
                  <a:srgbClr val="C00000"/>
                </a:solidFill>
                <a:sym typeface="Wingdings" panose="05000000000000000000" pitchFamily="2" charset="2"/>
              </a:rPr>
              <a:t>T</a:t>
            </a:r>
            <a:r>
              <a:rPr lang="en-US" altLang="zh-CN" b="0" dirty="0">
                <a:solidFill>
                  <a:srgbClr val="C00000"/>
                </a:solidFill>
                <a:sym typeface="Wingdings" panose="05000000000000000000" pitchFamily="2" charset="2"/>
              </a:rPr>
              <a:t> = </a:t>
            </a:r>
            <a:r>
              <a:rPr lang="el-GR" altLang="zh-CN" b="0" i="1" dirty="0">
                <a:solidFill>
                  <a:srgbClr val="C00000"/>
                </a:solidFill>
                <a:latin typeface="Times New Roman"/>
                <a:cs typeface="Times New Roman"/>
              </a:rPr>
              <a:t>ρ</a:t>
            </a:r>
            <a:r>
              <a:rPr lang="en-US" altLang="zh-CN" b="0" i="1" dirty="0">
                <a:solidFill>
                  <a:srgbClr val="C00000"/>
                </a:solidFill>
                <a:latin typeface="Times New Roman"/>
                <a:cs typeface="Times New Roman"/>
              </a:rPr>
              <a:t> </a:t>
            </a:r>
            <a:r>
              <a:rPr lang="en-US" altLang="zh-CN" b="0" dirty="0">
                <a:solidFill>
                  <a:srgbClr val="C00000"/>
                </a:solidFill>
                <a:latin typeface="Times New Roman"/>
                <a:cs typeface="Times New Roman"/>
              </a:rPr>
              <a:t>fixed</a:t>
            </a:r>
            <a:endParaRPr lang="en-US" altLang="zh-CN" b="0" dirty="0">
              <a:solidFill>
                <a:srgbClr val="C00000"/>
              </a:solidFill>
            </a:endParaRPr>
          </a:p>
          <a:p>
            <a:pPr lvl="1"/>
            <a:endParaRPr lang="en-US" b="0" dirty="0"/>
          </a:p>
          <a:p>
            <a:endParaRPr lang="en-US" b="0" dirty="0"/>
          </a:p>
          <a:p>
            <a:endParaRPr lang="en-US" b="0" dirty="0"/>
          </a:p>
        </p:txBody>
      </p:sp>
      <p:sp>
        <p:nvSpPr>
          <p:cNvPr id="2" name="标题 1"/>
          <p:cNvSpPr>
            <a:spLocks noGrp="1"/>
          </p:cNvSpPr>
          <p:nvPr>
            <p:ph type="title"/>
          </p:nvPr>
        </p:nvSpPr>
        <p:spPr/>
        <p:txBody>
          <a:bodyPr>
            <a:normAutofit/>
          </a:bodyPr>
          <a:lstStyle/>
          <a:p>
            <a:r>
              <a:rPr lang="en-US" altLang="zh-CN" sz="4000" dirty="0"/>
              <a:t>Constrained Contextual Bandits</a:t>
            </a:r>
            <a:endParaRPr lang="zh-CN" altLang="en-US" dirty="0"/>
          </a:p>
        </p:txBody>
      </p:sp>
    </p:spTree>
    <p:extLst>
      <p:ext uri="{BB962C8B-B14F-4D97-AF65-F5344CB8AC3E}">
        <p14:creationId xmlns:p14="http://schemas.microsoft.com/office/powerpoint/2010/main" val="194205311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a:t>
            </a:r>
          </a:p>
        </p:txBody>
      </p:sp>
      <p:sp>
        <p:nvSpPr>
          <p:cNvPr id="3" name="Content Placeholder 2"/>
          <p:cNvSpPr>
            <a:spLocks noGrp="1"/>
          </p:cNvSpPr>
          <p:nvPr>
            <p:ph idx="1"/>
          </p:nvPr>
        </p:nvSpPr>
        <p:spPr/>
        <p:txBody>
          <a:bodyPr>
            <a:normAutofit fontScale="92500" lnSpcReduction="20000"/>
          </a:bodyPr>
          <a:lstStyle/>
          <a:p>
            <a:r>
              <a:rPr lang="en-US" b="0" dirty="0"/>
              <a:t>A sequence of jobs to be allocated to crowd-workers of unknown quality </a:t>
            </a:r>
          </a:p>
          <a:p>
            <a:r>
              <a:rPr lang="en-US" b="0" dirty="0"/>
              <a:t>Context: </a:t>
            </a:r>
            <a:r>
              <a:rPr lang="en-US" b="0" dirty="0" err="1"/>
              <a:t>iOS</a:t>
            </a:r>
            <a:r>
              <a:rPr lang="en-US" b="0" dirty="0"/>
              <a:t>, Android, Cobol (</a:t>
            </a:r>
            <a:r>
              <a:rPr lang="en-US" b="0" dirty="0" err="1"/>
              <a:t>Odesk</a:t>
            </a:r>
            <a:r>
              <a:rPr lang="en-US" b="0" dirty="0"/>
              <a:t>)</a:t>
            </a:r>
          </a:p>
          <a:p>
            <a:r>
              <a:rPr lang="en-US" b="0" dirty="0"/>
              <a:t>Context: cleaning, cooking, gardening (</a:t>
            </a:r>
            <a:r>
              <a:rPr lang="en-US" b="0" dirty="0" err="1"/>
              <a:t>TaskRabbit</a:t>
            </a:r>
            <a:r>
              <a:rPr lang="en-US" b="0" dirty="0"/>
              <a:t>)</a:t>
            </a:r>
          </a:p>
          <a:p>
            <a:r>
              <a:rPr lang="en-US" b="0" dirty="0"/>
              <a:t>The quality of the job of a worker depends on the context</a:t>
            </a:r>
          </a:p>
          <a:p>
            <a:r>
              <a:rPr lang="en-US" b="0" dirty="0"/>
              <a:t>A limited budget to allocate a sequence of jobs.</a:t>
            </a:r>
          </a:p>
          <a:p>
            <a:pPr lvl="1"/>
            <a:r>
              <a:rPr lang="en-US" b="0" dirty="0"/>
              <a:t>Some jobs may not be allocated if its reward is not high enough </a:t>
            </a:r>
            <a:r>
              <a:rPr lang="en-US" b="0" dirty="0" err="1"/>
              <a:t>wrt</a:t>
            </a:r>
            <a:r>
              <a:rPr lang="en-US" b="0" dirty="0"/>
              <a:t> cost.</a:t>
            </a:r>
          </a:p>
          <a:p>
            <a:r>
              <a:rPr lang="en-US" b="0" dirty="0"/>
              <a:t>Maximize overall reward subject to budget</a:t>
            </a:r>
          </a:p>
          <a:p>
            <a:r>
              <a:rPr lang="en-US" b="0" dirty="0"/>
              <a:t>Learning under context and budget</a:t>
            </a:r>
          </a:p>
          <a:p>
            <a:r>
              <a:rPr lang="en-US" b="0" dirty="0"/>
              <a:t>An AMT experiment</a:t>
            </a:r>
          </a:p>
          <a:p>
            <a:endParaRPr lang="en-US" b="0" dirty="0"/>
          </a:p>
        </p:txBody>
      </p:sp>
    </p:spTree>
    <p:extLst>
      <p:ext uri="{BB962C8B-B14F-4D97-AF65-F5344CB8AC3E}">
        <p14:creationId xmlns:p14="http://schemas.microsoft.com/office/powerpoint/2010/main" val="115262762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Conclusion</a:t>
            </a:r>
            <a:endParaRPr lang="zh-CN" altLang="en-US" dirty="0"/>
          </a:p>
        </p:txBody>
      </p:sp>
      <p:sp>
        <p:nvSpPr>
          <p:cNvPr id="3" name="内容占位符 2"/>
          <p:cNvSpPr>
            <a:spLocks noGrp="1"/>
          </p:cNvSpPr>
          <p:nvPr>
            <p:ph idx="1"/>
          </p:nvPr>
        </p:nvSpPr>
        <p:spPr>
          <a:xfrm>
            <a:off x="107504" y="1091877"/>
            <a:ext cx="8830816" cy="5433467"/>
          </a:xfrm>
        </p:spPr>
        <p:txBody>
          <a:bodyPr>
            <a:normAutofit/>
          </a:bodyPr>
          <a:lstStyle/>
          <a:p>
            <a:r>
              <a:rPr lang="en-US" altLang="zh-CN" b="0" dirty="0"/>
              <a:t>Order-optimal Algorithm for constrained contextual bandits</a:t>
            </a:r>
          </a:p>
          <a:p>
            <a:pPr lvl="1"/>
            <a:r>
              <a:rPr lang="en-US" altLang="zh-CN" b="0" dirty="0"/>
              <a:t>Approximation of the oracle</a:t>
            </a:r>
          </a:p>
          <a:p>
            <a:pPr lvl="1"/>
            <a:r>
              <a:rPr lang="en-US" altLang="zh-CN" b="0" dirty="0"/>
              <a:t>Algorithms with logarithmic regret: UCB-ALP</a:t>
            </a:r>
          </a:p>
        </p:txBody>
      </p:sp>
      <p:graphicFrame>
        <p:nvGraphicFramePr>
          <p:cNvPr id="4" name="图示 4"/>
          <p:cNvGraphicFramePr/>
          <p:nvPr>
            <p:extLst/>
          </p:nvPr>
        </p:nvGraphicFramePr>
        <p:xfrm>
          <a:off x="1547664" y="3485232"/>
          <a:ext cx="5688632" cy="31121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3"/>
          <p:cNvSpPr/>
          <p:nvPr/>
        </p:nvSpPr>
        <p:spPr>
          <a:xfrm>
            <a:off x="1475656" y="3645024"/>
            <a:ext cx="5760640" cy="259242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zh-CN" altLang="en-US" sz="2800" b="1" i="1" dirty="0">
              <a:solidFill>
                <a:srgbClr val="FF0000"/>
              </a:solidFill>
            </a:endParaRPr>
          </a:p>
        </p:txBody>
      </p:sp>
      <p:sp>
        <p:nvSpPr>
          <p:cNvPr id="6" name="TextBox 5"/>
          <p:cNvSpPr txBox="1"/>
          <p:nvPr/>
        </p:nvSpPr>
        <p:spPr>
          <a:xfrm>
            <a:off x="2898686" y="3645024"/>
            <a:ext cx="2914580" cy="584775"/>
          </a:xfrm>
          <a:prstGeom prst="rect">
            <a:avLst/>
          </a:prstGeom>
          <a:noFill/>
        </p:spPr>
        <p:txBody>
          <a:bodyPr wrap="none" rtlCol="0">
            <a:spAutoFit/>
          </a:bodyPr>
          <a:lstStyle/>
          <a:p>
            <a:r>
              <a:rPr lang="en-US" sz="3200" b="1" dirty="0"/>
              <a:t>Context, Budget</a:t>
            </a:r>
          </a:p>
        </p:txBody>
      </p:sp>
    </p:spTree>
    <p:extLst>
      <p:ext uri="{BB962C8B-B14F-4D97-AF65-F5344CB8AC3E}">
        <p14:creationId xmlns:p14="http://schemas.microsoft.com/office/powerpoint/2010/main" val="244355589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a:solidFill>
                  <a:srgbClr val="FF6600"/>
                </a:solidFill>
              </a:rPr>
              <a:t>Double Thompson Sampling for Dueling Bandits</a:t>
            </a:r>
            <a:endParaRPr lang="en-US" dirty="0"/>
          </a:p>
        </p:txBody>
      </p:sp>
      <p:sp>
        <p:nvSpPr>
          <p:cNvPr id="5" name="Subtitle 4"/>
          <p:cNvSpPr>
            <a:spLocks noGrp="1"/>
          </p:cNvSpPr>
          <p:nvPr>
            <p:ph type="subTitle" idx="1"/>
          </p:nvPr>
        </p:nvSpPr>
        <p:spPr/>
        <p:txBody>
          <a:bodyPr>
            <a:normAutofit/>
          </a:bodyPr>
          <a:lstStyle/>
          <a:p>
            <a:endParaRPr lang="en-US" sz="2400" dirty="0"/>
          </a:p>
          <a:p>
            <a:r>
              <a:rPr lang="en-US" sz="2400" dirty="0">
                <a:solidFill>
                  <a:schemeClr val="tx2"/>
                </a:solidFill>
              </a:rPr>
              <a:t>Joint work with </a:t>
            </a:r>
            <a:r>
              <a:rPr lang="en-US" sz="2400" dirty="0" err="1">
                <a:solidFill>
                  <a:schemeClr val="tx2"/>
                </a:solidFill>
              </a:rPr>
              <a:t>Huasen</a:t>
            </a:r>
            <a:r>
              <a:rPr lang="en-US" sz="2400" dirty="0">
                <a:solidFill>
                  <a:schemeClr val="tx2"/>
                </a:solidFill>
              </a:rPr>
              <a:t> Wu</a:t>
            </a:r>
          </a:p>
          <a:p>
            <a:r>
              <a:rPr lang="en-US" sz="2400" dirty="0">
                <a:solidFill>
                  <a:schemeClr val="tx2"/>
                </a:solidFill>
              </a:rPr>
              <a:t>NIPS 2016</a:t>
            </a:r>
          </a:p>
        </p:txBody>
      </p:sp>
    </p:spTree>
    <p:extLst>
      <p:ext uri="{BB962C8B-B14F-4D97-AF65-F5344CB8AC3E}">
        <p14:creationId xmlns:p14="http://schemas.microsoft.com/office/powerpoint/2010/main" val="13328350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Dueling bandit</a:t>
            </a:r>
          </a:p>
        </p:txBody>
      </p:sp>
      <p:sp>
        <p:nvSpPr>
          <p:cNvPr id="3" name="Content Placeholder 2"/>
          <p:cNvSpPr>
            <a:spLocks noGrp="1"/>
          </p:cNvSpPr>
          <p:nvPr>
            <p:ph idx="1"/>
          </p:nvPr>
        </p:nvSpPr>
        <p:spPr/>
        <p:txBody>
          <a:bodyPr>
            <a:normAutofit/>
          </a:bodyPr>
          <a:lstStyle/>
          <a:p>
            <a:r>
              <a:rPr lang="en-US" b="0" dirty="0"/>
              <a:t>A variation of multi-armed bandit</a:t>
            </a:r>
          </a:p>
          <a:p>
            <a:r>
              <a:rPr lang="en-US" b="0" dirty="0"/>
              <a:t>Feedback in the form of comparison</a:t>
            </a:r>
          </a:p>
          <a:p>
            <a:r>
              <a:rPr lang="en-US" b="0" dirty="0"/>
              <a:t>Comparison might be easier, cheaper, and stable than absolute value evaluation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114</a:t>
            </a:fld>
            <a:endParaRPr lang="zh-CN" altLang="en-US"/>
          </a:p>
        </p:txBody>
      </p:sp>
      <p:sp>
        <p:nvSpPr>
          <p:cNvPr id="5" name="AutoShape 4" descr="data:image/png;base64,iVBORw0KGgoAAAANSUhEUgAAAewAAAKQCAYAAABdIklHAAAgAElEQVR4Xuy9h5sc93UleipX556ADCIxiFSwvJItW6ZtWbK1DnLSOsr2rte7+33P/rve2/dsP8tWZhYDQIIgQRBgAgEGgASRMcDE7q6837m/+vXUFHsCSYTBTA2/4cxguivcqqnzO/eee66RpVmG6qOKQBWB2x8BA+Bfn2EAVy6ex2uvvIR33ziBcGYKfhrDSyJM1GuoOw7Gux10xrqwGz5CZAiyFKmRwkSCNI5gpIBtOvAsF7Zpw3N8eJ6POI5hmCYs14Hl2nwREiODYZtwHRdZmCJLgUE8wCDsI0lCmAZgRAmyMAHCFFGQYBBmCAwHab2J+rbt2Lb/ADo7dwOwbn/cqj1WEdikETAqwN6kV7467TsfAWPxEGZvTOHE0SN485WXEM5eRy2NkS3MY3u3jU6thm6njVqjBsNzEZtAbBhIkRJ/gSQBUkKnCSsz4dkeWq0OWo0W+v0+UmSAbcHxXQHqKIsRpQmyLEPNqcnXMA0RhAMkaQiTr48SpEEsgJ7GBoIIGMBC1mwJUE/u3Yfm1u0VYN/5u6g6gk0UgQqwN9HFrk51nUWgwLDjoI+Tr72Koy88i4VrV+EnEaLZaWHYk502xjttuL4HOLaAdmICUUxAjYA4FYatP8muu+0uut0xAWO+DpYJp+bB9hxyckRcEGQZLMsCTCAhiCchkjQGKXcWRUgGEYKFEIZhI4gM9FIDdncck3v2YWLPXridbgXY6+yWqg5nY0egAuyNfX2rs1vnEUiZEs8yGGaGyx++jxef+znOv3caThTC6PfgI8XWbkdS4q7nwvI9GK6D+aCPuZk5DGYWYMSZMGwzM+TTtV006y00m024rockJf024PiesGzLtWDaNmzXQmpkMG0DhsVNJNwIDGRIwgjxIEJ/vg8YDvoh0M9M+BNbsPO+BzC2axcMv14B9jq/v6rD21gRqAB7Y13P6mzusgiwhp3EMWzHRDQ/g6OHD+L1l19EMHMDDQNw4ggT7SbG2m3UGzW49RpS08Clqau4eP4Swhs9mGEKA4aqW1suHNsR0HYcF2EYwbJtuL4rgE3gzkzA8fizA7/lwfZtOJ4NyzHhOBYsy0QWJ4jDBP3egIl39CIggI3Ojl3Yed/9aG7fDliOAuxKBXOX3XXV4d6tEagA+269ctVxb5gIpEkK0zKAaIAzp97ESwefwcUz76FuZHCTGJ16TVLiE+NjaI91kRjA+SsXcen8JcQ3+kCQSv26UW+iWW8KcBOwLcvG1NQUXM9DvVkX0VmYxBiEA6QGYDommuN1ODUbnu/B9R14BHLHRpamiKIEvYUAQZIhSC2Y9RbGd+3Btn374XTHAIMF9AqwN8yNWJ3Iuo9ABdjr/hJVB7iRI0CFtuAeRWBJgGB+Bq+9fAQnXnoRyfwsrDBAw7Ex3m5j+/atGJsYF4Z8dXoKM9dngLkQRqAYtu/W0Kg1UK810Ww04Xs1LPR6MFm/9hxRiwdxiH7QR8wd24BTt2F7FlzPge3YwvQNw0AcJwjCGL1BiEGcIaGQbWIbtuzdj/a2HYDHZL1BmVvFsDfyDVqd27qKQAXY6+pyVAez2SKQxCkstlrFEdI4kNT0hdNv4/mfP4Hr58/DDPpwkaHTqGPrlkm02k3ESDCzMI9goQc3ABAmSNNs2M7VbLYx1hlDu92B7ThI0gRxEiMzMsRZgkRWCYYwbMszYLqmpMH5kWUpkiTBIAjRC0IkhoV+nEm9emLXHmzfe0CEZ1xlJJkBi8XvKiW+2W7b6nzvUAQqwL5Dga92u4kjUAS4vLUrSWJYTIuTZc9M4+ypkzj4xGNI5ubgIEXTddBpN9HutmHYBub7PSzMzsJPDZgJY2nAMEy4toe6X0ej0ZQ+bNfzRQlusHaNTFrBqAo3TUNavJyaI/9umSZMKNl6GEXohxEGcYJBmiE2bbS3bMfWPfvQmtwGo9YUwA6jRHq5K8DexPdydeq3NQIVYN/WcFc7qyJAGluIQhGwbQJmAgR9XPnwLI48+wwuvPsOsmAgoN1pNTA+3pXWrIVBDwtzs+gQkAWsmRQ3wXy5aVI4Zsun53pwXKa7HViOJelxfmWd2nJsEaGZpgnbMCkQF3YdRbEC6yRDaJgw6nVM7tqDrbv3wmq2AdsDUZ/ic763Auzqrq4icHsiUAH27YlztZcqAosRGAHYaZJIexXYWpUlCKau4viLh/HWK68gnJ1B1JtHzbXR7bbRaNYltR1HAVwjg+fYik07HizLEabNTzZo8atNlTjFZK6tANuy8u8thHEMy7TgmhYMsukwRhBGCNJUwDoi6I+NY8c+OpvdA9hu3spFhzMuMKoLW0WgisDtikAF2Lcr0tV+qgjoCIwAbPEoNTNkaQzDyJDMTuPES0dw8tgrGMxMYzA7AyOJUPNd1Bo+6o06fN9B2J9HzXMkBU6VuO/XJQ1u2w5MyxZQJUCTVRNd09zhLOPawDAQxpHUvh36m0UJgn4ggB0ZBiLTQux68McmsPPe+9DZvgswberjYBqOslWlj2n1UUWgisBtiUAF2LclzNVOqggUIlAEbH5PvZfgXoYkDkSEFs1M4/iRF3Hs+UOwaKISDpAlIdIkklp3q9NCt9OCmcVwHRu+X0O91kBNPuvw/BpsxxXmbdmWbJ9gHYYBgiAQIRo/2dNtGgasBOJsFvZDqU3HponYdpD6PpxOF9v27sfEjl0wLBeppN0dgK4vFWBXt3YVgdsWgQqwb1uoqx1VEcgjUABs6cGmIXhOVNM0AsvC4cw0XnnheTz9yE/hZxkaNj3C2W4VIIlDMUJpNesYazcFsD3XF7Cu1xtoNFrwa3U4rgfP82DaltSaCdhBMJBPDgVJsgShpOAzZIMYSUA70hhJCqS2g8Rxkfg+7HYHk3v2YnL7TlhODcjI1pWqfNWPioCvGqLqBVUE1hqBCrDXGqnqdVUEblYECoCdpZkouIUBy+C8BKaRiVL8pYPP4Ykf/RAIBvCNDO26D8+lyIs5acC12Z/dQs110Wi20Wq10Wy2UG+0hGWTYVNYxhq2aVnIhGGHAthRFEp72CANEEUR0n4oDBsx09z0K/cFsEPXWWTY28mwPSAdpgRWj0gF2KvHqHpFFYE1RqAC7DUGqnpZFYGbFoGyUIvaLXZ0SX05gWMZ6F2/hpeeexbPPfooetenkPZ76DTrmBjvSq82e6oJ7L5lo1mrodMZQ6c7hlZLgbXr+gLSjUZDAJt1bCrAOZGLE7yYGucAkNjMEEQhooU+0iASxzS+1/I8pI6LHiA17F33PYDWtp0AHFkvGOYax2pWgH3TbptqQ1UEKsCu7oEqArc7AiXRGVPQ2n+E86hdC5i7fAnPP/E4jj13EIPr19GfnYGZpag3a2h0W/DbDfieCztN4dkUnTUwMTGBLVu2ot1uC0hrwZnJli3m2VkjZ9tWHAnTjuIEc0GAAWvaYQjPttGq1+ETrDlzO0mEaWdeDTv234fmPfsAw6WnKTKK0uJMFhfGWpXiFXjf7jut2t8Gi0AF2BvsglancxdEIAc4fjHIrHPhGVPiSTyA71i4euZ9HHrsUbz98lGE09MYzM0iSxLxA7frHuymL77fHb8G17JQr9cxNjaGyclJdLtd+L6vzFByQxR+5ThNYdmBEp4FcYzZXiCpeMe2UPc45YvtYQT7DFGSIrFspJaLLXsOoL3vAGD7yAwHqWXRggWWErev7aMC7LXFqXpVFYFlIlABdnVrVBG43RFYBrBjMtoskt7qM2+8hqd/8hOcP3UKyfw8ot4CEtaajRQZx2H6DlzXwVizBce0BKA7nY4ANoGbozU9lz3TLHcrY5U0TUVsRrAmww6TBAtBJIryVqOGuu/Bd21YpqHAPQNi00KYmejuuAdb9t8P1FtIMhOZw0ldCqwrwL7dN1C1v80agQqwN+uVr877zkVgBGDznzIkcEwgHSzg+AuH8NSPf4SZCxdgDAZAFCKNI8RZjChLYJBpOzbqdDIzLVGDE6TJrgncrGW7Lid2qVozAZsgrD8J3gkFb7aDeqMhLmqe48CgeWnCWnqGzDAFsIPURHPLDkmLG91JZJmB2KCQjbO8K8C+czdStefNFoEKsDfbFa/O985HoATYMTurwLQ01Wcx5q5ewuGnnhQv8XhmGlYYwpJpXjGiNEKYRshMQ+xGbcOCbVkCzgTtWq0m6XF+dRyOy/QErMXdzCErd4efFKW5Xk3mbNdqPhzTkCEkVI2LbN20EcFESCFaZwLb990Lb+tOKbiHqQHLNoRdVzXsO39LVUewOSJQAfbmuM7VWa6nCJQBm61URgqS4Szo4923XscLTz2Bt44dhRUEMKMQZhIJ+40J2GTbxFPLhmM7cCxHRGZaDc6vBGrbdQS8CcxMmfN7itPIxDWgE/Rdx4FDn3GuF2imEtMk3EBm2OInntouMq+B7vZdGN+9F3DriNJM3NMI1hVgr6ebqzqWjRyBCrA38tWtzm19RqBonCK58EzMUtiDPX3xPF4+9BxePXwI1y+ehx1HQBSILSlV4vyPk73YBsb51rbtwbYIuI6yIM3ZNgHZ9RXjdlz3Y2Ct0uXKZ5z8nnVrAjZdz7hxqsQ5PjOEgcz20M8seO0x7Nx3H9zOGLvFpcdb7Ekr0dn6vM+qo9pwEagAe8Nd0uqE1n0EioCdpsrdk6iXxrhw6m088/gjePPYUbEjNeIAWTgAOH4zH4vJmdX84FSuNGNq3JM0t055k0mztasmfuP+ELD57/yZIK1q2ik83xUHNNqMErRVzdsQNXlIps3xmW4Ns0EszHr3vQ/IiE0pYH/S0ZqVSnzd35rVAa7vCFSAvb6vT3V0d3kExHqUSEsem6q2KmG1Q/BKEczPwfM9oLeAZx97BC8883PMXb8GK42Qhn2YaQIjVQ5owootC7YovkyYtiM1ZbZtuZ4nKW+CNT+9mi+KcabECebCwjlW01Kvl8o5wT9L1XhOMn1+NWiVaiCl6Cw1JCUewkJsuWiNb8HE9p1wO11lTyoGKkrQpj/097KPCqTv8ju4Ovz1FIEKsNfT1aiOZeNFQJqt89Mqfq8gXERmZNYIQ5x98w0cevIJvP/2SWHVSdSHSVsxTvCCYuIOwZfjMi2qtG2YHHdpWrIIYN2aim8qxPlJwCarZuq8DNgEaDUQRAE2j4WHqVvAhL0TtAnUufAssRz47S7GtmxDY2wc8Ov5qM3cV7wIzhq/K8DeePd0dUZ3LAIVYN+x0Fc73iwRILMm69RMW7Ntg4M3oj7YyzW4eAk/f+RnePXwYcS9BbiWgSjoiRANtCjJUklZE6x910PN9fIRmmqMJgVmTHezZt1oNoVps4Yt6W+pddtDX3FJewuTliYuOTYjTcmTVaqdzJks2zRhWDaCJEXE3mvbgeF6qBO0J7fAHt8CGOzHzm1KS+AsPunVNK/NcptX53kbIlAB9m0IcrWLTR4BlqdZq85T4wn7uAhzJpltCPTmcPLoK3jm0cdw6ewZ+JYpLVZxNIDlmJSZqddbnNjlouHX5NNzXJgc8GGrdi3HU61dBG6fYjNP9WETsDmxi99rAJd0tWnI76TnmnXshOBN4Fb/0X7Udj0Mohjk+NxXbFjSuz02OYnW9t2A2xSrUllW8Bx1GjyDpP9ltGf1UUWgisBNiUAF2DcljNVGqgisPQLCPCUlHQPxAj564zheOngIZ0+eAgYDmAlbq0Jh1ganczHjLPhqwXdcNGsNtOsN1DwfDkVkjhKcaRYt4rO8rUvVyw0Ylqlq13n9WqxKDcCmb3iaIo0TpFSf56BN/3F+uJ6PQcS+bxOm6yFKMmnparTb6GzZAXdyFzeiAJum6DzUQs2+Ythrvy+qV1YRWC0CFWCvFqHq91UEPkMEVkwLZyFufHgKRw89g5PHjsMYhKgZBsKFHsKgL3Oy7ZqDjAM28pYt3/HQ8GroNpqo+XU0Wk04OWCTLROcyWrZysU0uWK80q8l32u2rRYMBmzPF8BOolhMUzKmxpkiJ8hzNpfrIeS/U+BGhp1lGIQRHM+D2x5He9e9cBrdYeq7KLL7DGGr3lpFoIrAiAhUgF3dFlUEbmEEioBdBLMojDA7dQknjx3EqVdfxtyVKbRoDTrgqMsFwdjUzOA2a4DNNDTZsQ0/T4l3603U6QHeagswk1XzTTJHhCn1PEXOU5PKNNPfBGGpS6uhIAThjOKyNBN2ncax1MopPGPpmcNDaKwSxjHoc86COn8b01yFXuNOHf72/WhNbEe9QQGaUsJXrPoW3lDVpjd1BCrA3tSXfzOf/Mck26sHo6j2Hr660FRNlB31oYzCEYWBACmp68y1KVz44F28euhxTH10Bj4sNBwXc9euIQ1DUXeHSYRauwHTsWGKMYoNx7LR8Oto1xqo04a0QYbtCLCKOxnZsWlKm5jsKwdsMVrJAZuArtg4wTcTT3EB7IR2KIBFlp4zcgFsDgqJY6Uj5z7A0ZoxBpkBq7MV4zt2oz1JARqN0GkurtLw/DbPrA+jMoxQWUW+3M+rX5XqFVUENk0EKsDeNJd6o55oabj0aqcp/cL8ZL2VKKZFUQW/UGm3Uq9juliASgDPVKAnwMxPvoaCMPVeDsXga+UzB2+CH0VmaRSJMExe1+/hjddew3tvnpCUuJuFAnR8TdDrI44i2LalfMEbDWHEui3LNlUftYB1rQG3VpdpW67nCuslYLNuzddrNq0HfiyipgLexfNQvyGj5qf8e3FQSJbHgV+ld5u/zpAYQD9J0Bwbx8TW7TDb44DFeraNjHam5mJ0SNAZMSnJS+iI5lqXrvb/seXOWhzUVniNLMmqtrLV/iKq399FEagA+y66WNWhjoqAEjqpx/3i05mMUv61+ECX73OwZu+x1HFVi5MCaI29RKR8u0Pzj8KTPwcsVe+NFYu0aPGpjoHMkoDN1DJoeiLbV61Zycw0Lp47h9Mn38L5999Bk5YkSaCcxcIQ/X5fhm9wNGbNr8nkLb5fzFLERpTdVqaAeY3CsxYNUurCsEU8xmPKh31I21bB0IQ/qzp2nhrX552fOn8nqvLCZC/uT29Xfx2apJhAmISwPBd+q4vW+FZY49sBuybKcRqlseOrSJ5leSThjSQVb9EtrfTxMRa+0o2/GqhXgF09NjZQBCrA3kAXc3OeigbsRfMO/QwvJr2HwC2/VEYhijYrNy7lib349CeXFGwpAd7i4oBvI0NMVHo5/2ANlyDJlLLgN9uluK80QXT1Mi6cPYPzH5zB1cuX0Ju5gbZnIY0CAWnOqR4MBiL8YmtWo6YsRjVg65nW/ErA9usNtCcm4NI33FUMm8AvC5UcdDn/WmcFCMgalAW4c/opafQ8c6D/XbPy4hxtblsyDvnrudBhPTti2Fhb74yju2UH7O6k2Jki1XXywp3J91L9LlNDlPy9jLmfDLBXQeyKYm/Ox8IGPesKsDfohd00pzVEYvWYL4J1MQbarnsRWQkYAm0KsEm4i7iSA3YR1DQQLnll/iYBfO5dp3uFRiZIF+aQDHqYm7qCy+c+wJXz57AwfQNGGoPTNNMkQhSEwq4J2ARu2oPS+KTVbMpkLS4MdKpaA7Iw7GYDTrMJt+ZL/7VeYOhjJriGQZArvlUKXNuSavDWFqX63NTPaqEiZi+mKYsAHhfBfwlgm6Z4mSfKhw0Zp4ZRud4ZR3t8C8xWZzimU40CU9PAVCWC+2GwlvZpfyJlgVQtdPlimTteA/ayTLui4JvmWbEBTrQC7A1wETftKcizNq8f53C7ImDrpPkoUlb6N02sh6IpMT9JFLvUbDqvgTO1S8MRGptYlgEkEcL+AuLBAgZz05i/flUmb/VuTCENejDTiFVe2crUjRkEUSzMmsAtZiOWpQC71UKn3RLQFOab0cE0lGMQVzOOyRzvwK55AtjsnZaFCdk10+NJKvXwYg2biwHLVF7ioiZ3FGBq1qwBuwjMPCaCNUF7KcNmdoK1clvKABSmkW07VK93xsQRzafnuOupQSFKCJBfMp4/C9o0XVkKmhq015TtlvrDCq9cCY+HWoRN+xdUnfhdFoEKsO+yC1YdbiEC+tlfYNb6t6PSrPrZPXIc5DKAnWujPqZ2hqSGNVNcPCYakCzMTmN66jJ6szcwffUSetPXEc3NwDVSNBxLhnoMFubRGwyQWi76YYxwEAwZLGvVMrc6B20CLGvYBFWy8CSOlaNZs47G5JgANlPiaoCHGpFJwI4jtmllYoai09mMAYGd2zMtA65HwFRselFQt1i35plpwOZXfi6WCdj2VaNBmvIk55ZERa5q+GTd3ckt8OoN1LtjMJotBdD5cBE1I1QND1kE7aVCtJVAW95FwF7uQ1+8jyXd9RvyBUT1R1VF4C6JQAXYd8mFqg5zRARywF6NifGdq4J1cSMFDVqxLSmOEvQW5jEzM4252Vn0ewMBLAU6KZI4xKC/gIXZGfTnpxH259HwHGHVThaj6TqoOxaSoI/+/Bz6gwDT/VBZf7JtKk9Bu3QzI2CTQdNilMM+HAXIUahYuAB2qw6r5sLy6Gzmqv5p9k4T3BMy7ERN7WRKO4wE6AWwOQzEotrchOu7kh3QIFxMp4uhSg7QGqz1z+r1BkyL4zm5LqAtKVPuBNxU1eSjSNi25dXgtzpojE0I63bqTcDxhjXsxauj0uTFLMly9e0hxGsJw8g/EKVErz6qCGyUCFSAvVGu5GY8jxGAXX48jxQwLUGB/Ikv/7bI9PRLkiQTMJ2fn8OVK1fwwZkzeOf0Kbz//nu4dm0Kjl2T/miy1TgOEQ4Gohx3bBO+Y4EZZyOJ4BoZPKa1kxhxMECWUF1uIYSBME7IcSVVzXYstmwxHU6Wze89Dtyo1UQlroFdWr5aFJ11YROw6WxGJTl7tW1bWDbZPnPVBGqm25kel6qxaYkKXUZ1umTuSwGbYCyK8CwT4JWfM7UAKCrFpTiQKfGa0tgRuWNZvBC8WaemlSmXCZz05dRbqLXH0OxOwG+2xWXN9f1C3BcBe02lDTFqWebGFy1Bhdeb8bGwkc+5AuyNfHU36rnlT3NmVKUvuNC+RX5GsNIf7G2mQ9iQaTGFmiupRS0uNWeOuMwA10cWxbh05Rpm5+Zx+epVzM7OYXp6Guc/Oo+Pzp3DxQvnce0a/31GBF3hIMpZobbzVAp0DWDylapxsmepf+uveYOZoXqbdTqazFf3UROACcwc8iE16nxQh+7D9nwfnYmuWJFqVTmZOYG+5vtwbUdAXEoAqYoLf3byYSGWbcLxmB0YnaMgULNmXmbXsrTJVeUqlQ7YZNdGBtvkwoO/l9y8mpdt2QLYYWbKp+U30Gh3UW+2MTk5KQse1sEljS4XU7m6ka2TvXO4mPix5MJ7Xt04jOR9FL1p99VhOaSwahtmxfNfap0af9TbWzZjvlH/fqrzumsjUAH2XXvpNvGBFwBb57qV/oye2GSRGUzpWaYgKY8TU8KDgdSA+bBXKV2yRj74lfNXZlh45/2zePmVV/Hh+Yu4cvUarlMUFoboLSyg16PH9wBRpECMaWdyQmmxZoNXLkqTr/mOdV1Zq9TVcSqfbr4rSgJkWV4XzuvIBGRRc7MWnaRqqEdew9YqcTcf9kHmq9PgZOcEd/6O31uGKUxdgDqvWwuLz7fHdL/rEShXLioURWtL278gBi+moUCaE8aYUeD3IjbPh44QsFPTQQRTxnTCIbNuwKvVpG2t2WqjXm8iTlIR4DVabezZuw+7du2G59HhTeU+kjgVFzZZDIis35RYLsoAFbDr9noV4aUfrLfLmkB5xyiN+lpqKpv4z6069fUTgQqw18+1qI5krRHQD9hhBjv/B7YM5QYlqt0nBRYWEA76mJ+dw8L8PIL+oCCcYrp7gFqdxiMuohQ48sqr+PFPH8W7Zz/EfC+Q8ZJi3Zn3Hw9ZGSGZ6CAqZSW6SrhgEJ9tppP5K87AXjRUUfVZlfY1xNklhWMzHZ2ISEy2J8wvNziRVLN2JFPTsHRaWurdBmTxUMRbea8M7sjfR3ZvmEOQ5veL7DgFTGlAXzbyMjs7Z9RDtfrw+Hje7PNWgG2bCqyZtJA4mUDAxRFbw2AhNSzEbP8ybGHdJsV0ji1+6LV6U17LwSKd7hjuf/BBHDhwL770hS9iYmIcY90WHKrwkaHmu1wpqGMeKr1zWi3taBqU80lnBXGiYvD5W5VOfaXTX+sdWb2uisBtiUAF2LclzNVObmoEhviiviFLZn+vzF5WKisk0zdE/HX9ymVEgwH6Cz0RbJGxLgIWmXCMerMBy/FBJ+2XXjmBf/vBj/HB+YuwvDpSWEiyTIZfCGhz21otnRBw1SxoxdiVaYqk6sXtjKBFiKE5iMi98u9z0GZKPg2k5q3cUFVqXMxNcmMTsmHZdn7OAvO5oxlB3ubrCn3TMnwjB1gdcwHxXJBWtBxl7ZoLjLLfd/FaaSMVHTMtSlPnzIUJSwKqDCCGKHnaX0vHOM6Tv2XqWvIRHDYC9m8vNuTJosCwRG3OgSQ0hBkbHxeXt31792JyYhy7dmxDu1mT3vWJsQ7277kHW7dukZIBZ31L25iUPnITG4mX2p8G6OE1yQFcXZGKYd/Uv81qY7c0AhVg39LwVhu/JREoALbYgxLNJDedAH2alFzF1KULmLtxHcHCfF6jTiSdKjXiPL2cEjpsNUKSYM207fE3TuFff/AjvHf2I/jNDqbnFsRik6BNMFakXgrTud34osuZUjnlHtnCWg0BegXYWlC1+L0CuEgdd6EuLICdM2GKvjQgC4jn6KMV3HRU079XKwdVX9bbY2p8mNLWJiNFQq1y9MPX6+ult1EGbL040UI0xk9R1Lw1TL5dVIK5LudtKwc2Ro+sWrNiAj4PNWHmgINEmOZ31XxvLnZ4bTmRjPHptGqoORayOMSe3TvwjV//dXz5S59HrcZZ4DY8z5cUu+fXRcwGvs9y8hy5WhCIdzkXDjptXnV13ZI/z2qjty4CFWDfuthWW75VESgybBn7qKzK4pkbuHjuA1w+fw69mevIogANjp40IKglVfkAACAASURBVOlUz1ZgLSRcUtiJPMdtz0UvTGA4Pk6f+Qj//P0f4vibp6RHmunbODNkDrRKQ+uUMoHKBIXYIiUTkOJrCEz6+3xwSD4QJE/A5mxbGZvSuITAXbZA1QsDxa4XEVYpsinG0il0NaFrkeUvBp2vVSl6ldJXii7V1iWf8nuVcdAfQ8Ge/rdctaVfL3Xp3PaUgUzocyaMVS0c1LYWFwyqQpGKYl0YLcVpkj1Qe0yolpe+bOoIbBn3qffB3zdqPoLePHzXgiuK+xAP3n8vvv2t38IXP/85uBb3zzq+Bct24fp11JotNJptGYxCZTqYBbFdxbZl4aTsaLU77a26TavtVhG42RGoAPtmR7Ta3q2PQBGwCSjhAHPT13Hh3Ae4dO4s5qevw8kSND0HbbqAsd+Yrl65W9gwLWxkiLNYvLjnByFMr4Fzl67hX/7jJzj8ynH0Y/p81BBnQJxQVLboLy5paRiw3Xo+oUvVorlwYF1XtTepyVmLcEhk04CmksapAHyeDi9ETpeVKSArfgwNTjSTFntQtZgYfhacyyh+078X1p0Dtk5xU8hVZOTymgJD1yI3zbS1E5qAtgEEUaD4uaSilQBMADg/a9vkgiQvlYtCPlXi8VylHUShGjjCVHlmIMoNaZhKZzlAyhvRAK2ah5pjollz8Ctf/UU8/Ku/gokux4zSAS7KJ6QxBW7D9mpwvBos10dnbAKOX4ffbMGqNRVwD48vL7Tf+ju22kMVgZsSgQqwb0oYq43c3Ajogm2hP6e4A8FNPVErweDKZZx57x189MEZ9Ganpee506ih6buSRhWwZs9xzkwp+BIAsgwEcQCvXsdsbwA4NVy4No3v//gRHDzyKhbCFCGBOlMK8mEdN68jixiNrFCAKh8oIopv0kqmuVNhk8I/FarlZ7HIQpVceTGtrirSix+S8i8wYA3YBEKeQ5z3S2uwLk7nkjbpfFPLs/DFISBFp7MyiJeBPL8Cav0hE8q02Mscjt8UAE8YA7Z8Mc2vhqEYTIXL3G4MGT4Zsio752xbMhkUsplI4xC+bcBGgh0Tbfz+t7+FX/vaV4FkAN+KlTJdg75BgZuql1PkRtbtNZrojE2i1R2H02gp0xZh8txX/lXKHCpYRU1jpSC/uX/Z1dY+WwQqwP5s8avefTMjIE9KDofIpbwyL1lNc9L9tIS2lJabSQyTue6FGXzw2nGcOvkmwqAvzmK+Y8MV4xIbjTqNTbSzlwVD6tdKwU0Qi+KBjHgMibdODZevz+EHjzyBR596DvODFKlBmCAg5annvGauwS0tjLBUoJlPs5L0+HLsdVH5XfTRLgKzDmv532S/RUAv/FRk2folGsCLKfci+JJBL23VWrpgWO2YhpakS46qkFMoHK8Woi2Zipa/dPhvQ9DMiwJst4sjNHwbnpnii/fvwx/+52/iwXv3oO5wEUZFuhLrsT1NzldGiJK189pxUUBsduDXm2h3x9EemwAI3PQ4J2Dz2hK8LUcJBnPQ1gn0oexc0LwQn8K662b+GVTbqiKwXAQqwK7ujfURAQFr/i8uADbBmiptRU7z6iML0DJgA9EAV946gY/eP42LFz4SBtduNuC77Ee24LoOfF8Zjti2Iy1WdN8iIyY7VuAag+nXMDVguHVcvjGP//jJY3jkyWcxN0gQZwVVM1lhmqd0hb1qRfhiDbnYs6zZ8Ch2uljrXQpu5YuxGmDq15cZ9HI/lxcCen62VqeP2t+oG0S/TgP2sg+YVaxBNZuVq6JmnOYZC0mkyzWLowC+DTRcE1/70ufwJ7//27h/7w7YoEpe9aur3fB6KEUZ0/JcnJFJ81qLV45hwXFraLW7aHfHAHqbE7iltq3azlIuEIZBhegfhhPBtPK8eLJFzeH6+EuqjmIDR6AC7A18ce+qU5OHIblNkWGzPmuJdaftWLkQnClW4nqEmfMf4sTBp7Bw/SqCQR/NRg3dVkv6dGkNSsD26LEtk6lsWKyJSs1X7Yn1ZlFqmyYC7tat4+r0Ar7/40fx08efxmw/RpwyxZq3IeVuZVKDzdkVZWVFFnuzAXslpl28vp8WsPViYlTbloRopUlYa/j9aguAtQB2FA7gGAm6DQ/f+vpX8d3vfBv3bBsTy1fbtIetcBqwZZ9i2qJq40qtnyEIY0RxCsfx0Gp3pK7d2LEL8OsylCTLTCRk2jkIc13oSkWjIPyj8cvwohSqHHfVH1t1sHdrBCrAvluv3IY87hyw5dyUIIgpcU6z8lwl3krDCLZtIu3N4/SJY3jz8HOwogFcx0a73UKn1YDnOvIaunARsAnIBGuDfboyTSp3x6IASoxBIYBN0dmVG/P41x/8VACbDDvJrHUB2EWWvtKlLwNseQFRZvvFWnWxhq33MYpBrwbixeP7rIBNwCXDthFjvFXDH3zzYQHs7WNNGClnh9OAJR8/mqfFhW2bqoWMiylamJJdRxxjGnCudyK/MxwPk7v3oD6+BeBAEhq7MNMixXaF00y55/17eXG7BNgb8u+wOqn1GoEKsNfrldmUxyUWGwUGQzhVAyRsi+YfBOwQ9MC+ceEjHHv+WVw+/RZajolGo452q4m6jJokYFvy6XDspAyisMSulOBNlq0y8LRFYf1zkWFfvDaDf/73Hwtg92OqltUxMK0qYFdIiXMFcbsY9lpBcBRgj2LKxT7rIssu33ZlwC5uv5jyX+52XQ2wdXZCrkieEtdqc2U0wza2bAjYf/jbvyEp8a2duniXm6ZyTON1VQp21ZOvSLZuL6OATWVJCNphECEMIxEUcl735I7dqG3bpfq2QTe2XI82NFZRfea5Kq48vntT/qVWJ31nIlAB9p2Je7XXkREoArZi2CppXahfcwxlNMD7p97C0eeeRjx1GeN1X9g1QZuM2vNdAW3TYipc+YQb9LymHaa4oRG0aQ+aSY1SAzZFZ+cuTeH//bcfiugsgoNBRP23AmwBqFx0xpS4+IWbSiGtQfFmp8Q1QI4Sn63lJhqKwkqp7SJgj2LWoxj2KKX5aoC82u9XA2yZycIZ4lmEsaaPP/3db+KPfvebmGh6olMAGbZFv3GCtlJ65xnxYVsd7VzJqmngwkuWxIl4yg/CGIMUGN+2E9t27wU645Iap1GOHtmtKh/FXnjFsLX2LC+dr+VSVK+pIvCZI1AB9mcOYbWBmxeBAmCrvKYAdq45gynkO0U0ewOvvfISThw+hFrYw5ZWHe1uW82OptCs5sP1PCVEyo2tKSyjkxa/qtomjUMAS1TSaihFank489Fl/N//8u944pnnAaeOfih+aEM/cQ3YPCqRR1mqD/pWA7ZmwavFugyQa0mJj2rhGgXOo7al+7JvJcNmOQTxQFLif/GH/xl//HvfQrdmw3NY4nAFsNnvzhGnSqxO4ZkCbseyZCQpR4vSi50sngAeDgKZQz6z0IffIsveg87Oe4BaU9zQqFHTrqaKp+vMjy6pqDOurE1XuyOr39/MCFSAfTOjWW3rM0ZgKWCzfh2lHCxhKmNPysWNFMGNqzj6/EG8efRFjJkptnZa6HQ7wqxpa+nVfEmFCwuyDFXDFsBWdWx6jmvAzoJAUqoE7MR08c4HF/D//Mu/46nnDsP0mgjYQcYHeD4AhICtxGoKsMnYbxdgrwW0bwZgr5RWLwP5rQZs1rDJsJNgARPtOv7mu9+RlHjbM+HyOloeDIvXnalxTa/VyE8Ct4gD844A9nelCWeDBwgGA6lnz/cDZJaL9uR2bN93H4zupMAwbzWxXR3qypYCNn9SS8pC4/ZnvPurt1cRWC0CFWCvFqHq97cnAvKALabEleBMAbaqXxtkSEgwf/EjPPPEI7j43mlMuiYm2w10ul349ZqMlaTVqGU7yGjYQRbG57ikx1UNm2lyaRMzADd35hrEGWLDwYm33sH/9/0f4dU3TmEhpPUmm4cWU+LSH1QAbPG8ziNUZKCacZfZ69KftSvY8iFern+6/I7i64r7KNegy4BeBNxRQF18/UqtYsul7EcdV/HYtctbsYbNjIdyTFMqb4rOGp4lDPu7v/ctfO/P/gjdui3zxaniN2w3Z9hs5VJGMARvgrblOgDLKHEs5QwOb4nDEINeT9LivX4gWRTDb2LngQfQ3HNAkJq1bttTiD2KYVeAfXseC9VelkagAuzqjrhzESiA3eJDUTMZBdiSmtRMJqKUO8GNs+/huScfw+Wz72B7w8NEu4GuADbHZDqwXBempEvJwJQCSdWzc2YtqVO6bwFWPm+Rfdhk2EdPvIX//f//AK+//R6C1Br2Yesa9p0E7JXqwWsB7FHvXwmwRy0KyqIz/ZqbDdjKPlQZoBCwm74tbV0E7L/58z8eAnYKZk0cxbDzLgARGfL6itiQdmpMk3CEaSLATYbNkauciz4YBFgIYqSOj2377kdn/wMiPos5e5vm5UPAzoVneYdBBdh37rGxmfdcAfZmvvp3+tzXANjDB6N4qsSUiePSOydx8MnHMHX+LPaMtzDeaqAz1oFfq8Mk26IyXNLf+WSoAmCTeYktKXGcac+MphopEjqamS4OHTkmNWwOAcnsGsJE2VzeacBeDRDXysQFgApmJqNS6KNui7UasZQBfC0MW45J7FyVcYoeBqIBO4lDYdjtmiOA/bd/8ScYb7py7SgSo4sZMykEbGZVtEKc11mEgkpppnzJw0AAO4lCJFGMKAww1xtgAAdb9hzA5L0PAhyrSuEZB3wvAWx1dvkW5fsqJX6nHyKba/8VYG+u672+znYkYC9aaSwRnMmkjAQIevjgzRN44ZknsXDtInaPNTHebqDVVYBNm1F+mhyaIb7Uik1rxbieFCXKaBlGAURUEJsOIth44tkX8L//9T9ELW75rSWiMwGf25wSH3XBlgPZlcBxFLvW6vDlatZ636uBdXkRUPx5rYBdbuuS6V15SpzzzuuuKU5nVIn/17/6LiZanmrJM9m2Z8v1ZrmDgK3eS+2CIWM9FVdPhV0TsGMCdhwJiNOnnMKzuTBDd+ce7Lr/80CzKyYqyvy82MW16DJe+Y2vr0fJZjmaCrA3y5Vej+f5McAWVM4baXIP8Xy8sjKwSIHeLN45fhRHnnsayfwNbOv6AtjtTlembnHYg0nQlhq29pRWD2+phefqcJm5ISMhM4RRIsKj+SDBTx77uRinTM32BbB7QXJHGXbxsq2WEh9laFIWha3UHjYKuEelwIsAPkph/kkAW82ozh3jl2HYWRoLYPtWhj/+9jfw99/7M2zp1ASwdVsXe+xZAlHD0FSvPbfNGr5gOBd7CRl2KKCdcaxnGiNLQszMz2O6n6CxZSd2P/AF2GNbAJCtq+gvmsfmMF30E1+Pf1fVMW3YCFSAvWEv7V1wYiMZtk47LgJ2EmdwZeZ1AszdwBsvH8bR5+lw1hPAHmuzrWsMrlcbgrXBGcgyY5l+0hqs81nM+WhHadAxDAFspsSvzSzaks4HqaTEqRK/kylxfRVXA9qy4E2/j+r48sdqwF98fbmPu8y2bwZgCyiukBJnUYJe4q6RCGD/97/5c2wbaxBSRefAti65zhb9wPO2K5m5zcUAt87++URAGhFBmsw64hQZaReb7/VwvR/D7Uxi9/1fhL91pywEZOm4OMSrMJe8MADkLvgzqw5x40SgAuyNcy3vvjNZAtha1KO6rodTugBEYQKfhidZjGz6Gl49fBCvHD6ImhFjx0QDXc2wvRoI1EyP8iE+BGxRhOciJKbHtRd4ru+mvzTbujgL+99++DM8dfBFhJktn3daJb5cKrt4sTVYj2K+RcBezcREb7PIqgnYZZa9nMBtVDZgtZR43n8lnmYcJUpizBpxMSWuAdvOItDp7H/83V9i+3hTANuAUpKTYTOjosZqGvK9Upob0nfNtDpV4paUNWIkUYQsHgBxH/0gwFQvgtUcx857H0Jz227A9pYC9nA4zVLOfff90VVHfDdHoALsu/nq3e3HngN27ty8ZBKxFvaI1ixM4OWAnUxdwtFDz+D4i8+jZqcyBKLTrqPTGYMjgG2rGjYFSMMHfw7STInnYC3MiUNA2OaTZghSA+99eBH/+oOf4eCRY0gtH70whWn7arxmDlyc77wEwNSga/n45G1dymVtpY+VmHUZtEe5mtFQRCCmNDVrVLvWaoBdZtfF7a4miht1DEveL1RYGZ6oA1aOdARjWpB6VgY7DfCd3/4N/K+/+ysBbMfMAVvMcHLA5jxsGpOJTalqm6NxCoVrFKkxGgRuKs/TKACiPoIowvWFEEa9gx0HHkRr+z2A6+f3T344coELEdduPnf732B1/HdVBCrAvqsu10Y+2MLTMAcXzbnDQQKfLTZZDNy4ike+/884985JUQ1v39JBu9VAs9WG6/kKsMmyybgyqKEfucBM6ta5t4Z6nGfyIA84Dcxv46UTJ/HPP3wEJ987h7lBjJCTPnPgJy4TsKQTnCYq+Xxs+lyXgXPUVSqnjvXPmgGvpvIuvn85BrzcNorv5feikpcRlPmM78LUrVFsvfhvKx3nSouC5ZTpOnwcdSo4nQ9nGQK2ZcK1TDFO6dYsPPyVz+Mf//57OLBrkgMxkbJ1Tzzi+ZNi5uyj5nxrqv/lKtM4JY1FA0HQ5vepdBwksNMECws9zIUJYtPF9v0PoLX3XqX/tlxZQOhOBTm+xab7HMmr9PhGfiqtt3OrAHu9XZHNejzCWAra25x9C8MOUriOCUQBgsvn8NgPv49LZ98Rb+mtk100m3W0Wm04rifpcAK2DPkwDDHUkCRrPjNZGPawhk3nqwhBlCB16jj08mv4lx89htNnL6DP1l1l1yLG0cowSwE2vaYVYHMBUGzyURdvlPjrZgF2eXFQZPUrpar1/otgXWbZawHr1RYF+vjWDN7KOUXNspZMgIlMpm5Re6B84GkZjrCPjm/g61/+HP6vv/8e7t+9FaZBnQHT4a6sxBQ+5+lxpsYFqPPMB0VnNLzhDHTWs/OebCtJ0esNsBDGCA0bO/bfj+a+e4HMArhdptQ16dcCNDnc/F9XyZBs1j/n6rxvTQQqwL41ca22+kkjsAJgJ2Eq863RX8DVM6fw9CM/xo2LH2JLt4HJ8Y4AdrPZUoCdM2xp8VkGsC3d0mUotkWG3Uss/PzQy/i3nz6JM+evIszI3Nx8YMTygK1M09RgkOWYdpldFn/+pAxb76OYnl5JCFZm15pZlxcQZRatfy6m2cspf72t8qVejk2PBPNUChdLAFuGvuRKb5rd2Ex9RwO0PeArD+0Xhv3Qgd2wuViik1muDteATc942YbYyfIa81MDtvpefqaPfBSj3w8EsANY2L7vXrT33w8YjpreVQH2J/1Lrl5/CyNQAfYtDG616U8agY8zbG6B2UwCI/rzeO/4URx+5nHMX7uIbeNtTI630WzU0Wi2xOWMtWs15INpUQqHc7cqnQ7P2TVFaIYUsWOxP72+EOHRZ17Ajx57Fh9dmRbANl0/HxihAFs3nSlvcXVuakCUOu5RzLoYgVGK6tUAezmh2CjAHrWvMqMexfSXA2spARREZ0XAHnUu3P9aa+7D1+ZjS3OpWS7LtpRoTPrnbVhGCisN0bAzfOHATvzTP3wPv/DAfgFy2/PUuFTDQMyLYliqJGJZUrpImA5hGlyoNhm2Ysf0FJee+jBCEIRYCLloy7Bt770YO3A/h6NXDPuT/vlWr7/lEagA+5aHuNrB2iMwIiUubmSKgRGwX3/+WRw7/CyCmWsC2BNjaqxmo9GUwR8cxmHaHLdID3FTjdPUQyDY75srxlWanGXMCHFm4MLUHH761EE8/uwRXJ5eQJDyva5C6TwlvgjYrGuyNroUsMvsdyWwLqaoR4H9cin0cgp8ufR7OQWugVsDpX6frmMXGXURwJcbz1lmy8sBdbFOPuo+4L5UJYTXRgsMCMAqJU7g5aLKNTPUzQQHdo7hn/7hb/BLX/ycpMrpG0/7UfJ0AjZT6tKLT8W4ZthDwM5nWudpcQJ2OhiIb3gvSqWOPbl7H7bc9znArlWAvfY/3OqVtykCFWDfpkBXu1lLBFYB7IUZHH7iEbz96ktIetPYMtZSgF2voZ4DtrBr24ad92HLoI8cnDn/eqkiPZOxi1Fm4OzFKfzosadx8OXXMd2P0Y9SmQIlLFosVhYZNkkhWTa5tWbYnzYlro1NVqoNL1drXg7oi2Avc6JzgVnZN7y4T82mh2p4AbnFVP9aa9dlll0+9vJdoMrXSgegAVvmWpu2tGfxOpINUyXuIcKuiQb+6R/+Fr/21S+BOkTbpQWtUtqTUZNh8z3cr8y/psJflP25qE0FTboDBLCDgczH7sUppnshxnfuwfb7HgTcOuB4+Ux2ddTqiuc3gi6BlNT3a7nLq9dUEfi0EagA+9NGrnrfLYjA6JQ4+3ToShXPXsezP/sRzp58DUYwj61jLXS7DWHYtXpjsYbtuDK1SxiatPfkevMcGNjvq9PYQRgiSIBTZ8/jP372FI6+8Q76iSUpUjHkYGuRiMvUO6SNV/HBXHSmn+CfLiW+GmCXncpWUmxrsCzWqTVgFxm2BvrytgjWGrCLU77WIqIrM+5RP5cXCErQp8EwH4WZW4rKbEtmSCxbbERrrgE3i7Cl5eAf/+Fv8Zu/+hVwmBZnYFs2Ve+mZDz4VVi5kduSGtZw4aH13HpxwvauNOgLsLOGfX1+gO723dh1/0MKsL16Bdi34K+82uSnj0AF2J8+dtU7b3oEPt7apahThizoYzB9DT//yX/g4vunYMd9YdjtVg2NZn0Jw6b4TI3VVHOwtaJX1zE1YPPBTZczsunXTp/B93/yBF47/QEiw0U/ymQKlNS6VUdvrhRX1Vb2ZiuV+CJgj2K8xRCNSnPrf1uOwd5MwC4uDkalwJcDbH0Okr7OGeWnqWGPAmwtth6a2ZBcM8Wd92GTLUfhAHXfhpOFGKtZ+Mf/8Xf4ra//Ejw7g8k6tsNebbWAkqyHpUCabV3sEuC/y7EXLoawcTqeBX15z3wQYWquj862XdhNwPabgFsTxj5aJZ5vrOrquulPgWqDy0egAuzq7lhHEdCd13ktM8fCcBDAdS1ceecknnvsJ7h+/gzajoFOw8NYtwXXs+H5NenD5qQu1rD5lT3YHP5gi/Ask9Qq+2+JOQRvURCbNi5euYHDr76Op184ilMfXBaHs9R0MQhjAXwODCFP51c+9vmsjwUEtOBsqUJ8VECXAzo9UaoI9sXXFmvNReDU/66ZMN8zSmBGwCqquUex6qK4bDmRmWbvxa/Lfb9SGnzpwkQ52jGDITPRpI1a+b5T+c0FF4WEvYUFTHRbyMIFdDwDf/mnf4A//r3fxmS3gSjq5WWJ3Cc+7zHXvF0b0who83pLOjw3aOFIriiQe4QMezaIYdbb2HXgQdS37wZSQ+rYFWCvo0fEJj+UCrA3+Q2wvk5fAzaPatEBLAlCWLaBD984jkOP/xgzl86h69uYaLP/ui6AzUldGrBFJew4wq4IQJIWRoY4jpBRGSw2mAniJEMCCx9euIrDx17Dcy8dx/vnp4RhcxhIEMb5sBDOzlY+5BqwNcNW7H1lwC63ORV/Xg2wy9dnOdGZBusyaI9yOivWqQlWywnOyhmDchvXWtq6Vqrtawta7kcmbxG+c2cbNRqVwj9bdAZ134GZBGi5Gb7zO9/AX373D7Ftoo0k7svUdOY/mA35eJ+56qPXLFuWBqzNS9s/R7UNxAmNgD0ziGDWO9i5/wE0d+4BUrMC7PX1gNj0R1MB9qa/BdZTAEYDNiIOaojx9isv4oUnf4betYuYbPqYHGuiXvfg+Y4ANlm2MGzLlge9To3qtHhChs0pTbnoiB7igyjDux9cwKGXT+DIiZM4f20Oie0jNRyEUZx7kJsC2EoUZQrD1oCdV7bXFMRRaeTVatjFlLkGvzJoF0VlReAWIMxFZ8UDLKa+CVZl1j2qZr0cwx6Vsl8tGIvbVwxbA/bQhU7GZLLB3ZSZ5rJQSkLUbMAzYvz6134R//C3f4Xd28eBdCD6Bjm+fFgHMypMkS8q1NVAEAXW2qvcEBMVI6ZKPMJ8oAA785rYeeABdHbuzXuxK4a92vWsfn/7IlAB9u2LdbWnVSOwDGAzddmbx7HDz+GlZx5HPHcdkw0XWyfa8H0Hru+iXleAbbmeGgZhqU+ZhU0kyBTDlolfGb2kY6lfzw8SvHn6DA6+dByvnXofV2YDpDlgE9D5mOdYTgFsSbeqnl+qxAV4tAf2Kuc2CqzLqeriJsqvL4LqcsxXRofmn6OU4fp9RcAmWOl/Ly4E9LGUswNF4JY8iIj6lgruioC/XI1evSZPiVMnkKUyflrsY5kW5+St3Gq0Vq+hPz+Lds0VP/EvPLAf//S//h4P7N+FLO7B4NStvHWLiyrbNKUMspi9yCd45fuT/eb7NNMAURQKYN9YCJG6dWzfdx8mdu8HHNawObVrcS72oko8j1BVw171r7p6wc2LQAXYNy+W1ZY+cwQKgC2F5vxpSLCduYEjzz6J1158DujPYrzuYEu3Cb9mw6t5qAlg18U0xTDZ6pODtoCsApQkiSQVzsd3FIYYhBGuzwzw6pvv4IVXTuDU2QuYCTLEhouYk7pyFy7ivWWRZS8CtujMpS7KFPvKHyuB3mopcc0SdZ25vKeiIny5tLh+TzH1rVPhZNhFwC5vv8igl1t0FLdf/r547h8DdrkSytiGaW0WHLg4knPKhWcE1lpNAXa3WYMR9bB351b80//8b/jKLzwExPNAEuZOZoqv81o5tmLmql6tneNzRs9Fl7TqpSBghyGdzhJp64osT8xTtt5zAPCaFWCvdnNXv7+tEagA+7aGu9rZyhEoATZfzNFLBtC7ehnPP/koTh1/CV46QNczMSYKcR9unhJnDVtMMyQdrvpzNYhRZMaUuDhDZ6k8pAdBjA8vTOHVN07jxeNv4sNL17GQWAhSC1GqHurijkXtkaVYmyHqZTJsdSZUnK/149OkxItgqgG3CNKjvtcgOwosNbvWgF0WmXF/HiNKLgAAIABJREFU5Rq7Pr/llOHF818unT7qNWqEqmLo9GSno5n4vIvoTKXEYbGn3kYcDtBueEDQw46JNv7rX/85vvUbvwoz68NIArUQY7seF1emIdeKwK1U6IpRC0izpJHvl/eCkfSFYdM4ZaYfITRdTO7ejx1771NKccOpGPZab/Dqdbc8AhVg3/IQVztYMQLakWT4Ij1UIbc4iRMBkOsffYhnH/0JPnj7BFp2KirxbtNHq12HQ9FZrhKnQlz8xHN7UgUyypqSZhnShpUDdn8Q4Y23z+DYG6fx6lvv4NKNHvqZg35siJkKmTpV5QoAlgK2TpNy1vJaP1YSbS3X1lWuLwu45Uponf4ugmxxH4s13HxxIVmGRIR4+uuoYy8D80qiuWK/dnmBsBKQy3lp4JTWOabEFwFbSg9Mbbs+ojiCY5moexayYB5bOk388e9/G3/yB78D345hpophE7AlG8LrxbKI6rkrzFdX5YwiYCPuCWAPEmB2ECMwHEzs2ieAbdRaFWCv9eauXndbIlAB9m0Jc7WTkREozsMeCq0L5inE1pwVXz77Hn7+0x/hwrtvYcy30HFMdJoeWp0GHMeS+rXjsZUrdzqTmdjaR1zGcyjAzg8kCgPMDyK8dPxtvPrmu3jt7fdwfT7EAA56UYYoJblzkEQhbNawc8A2DXqUCzfLXbRUSnm1j+VAcLkar/73oqJb76NYqx7FpkcBpwZ+ArUGa267mJLX2y+y9uJ5jWLYowC7uP+P914vbpETz2SMpkQykbnXKi2u5mBTKObW6ljo9dGo+3BNIBnMYbLTxO9842H85Xe/g24dktYWKp0DtiLoStUvixbZg2LzSuWfs22k0ioWxTHC1MBcmGIAW9zOdu67H6i1q5T4ajd29fvbGoEKsG9ruKudLYnAotHVouUjX1AA7zQOYdoGzrx+DIeefBQ3PvoALRMY8xx0Wj7qLQ+Oa8Pz+JWAzdq1SolTIU1AovlGnCby87CNKUlx7tIUXjn5AY4cfxsn3/8A80GCELY8vOOcjTJVa1IQJaBtw7ZcGKaTq8RVKxLZ+yjltpxKbmFZBsGVarsCYCtYXpbT4GWh2SiBmk6FFwVnxWMugnGRpS83nKR4XvqajkqHlxckxf0QQDmbgx+KXes6NoGWpQdLzbvODXDMLEHTs9HwbPziFx/Cf//ef8GOMRtZMCc3jevS6CYTxkzAdl1XGaZILPlJhb/6Xi4LU+hxIMrxIDVwfSEQwN5yT54Sr7cA08kbzsrWpPlZV6Kz6qF2GyNQAfZtDHa1q1IElgPsglNFGg9gmineOXEUzz/1GGbOn0PbMjDue1LTrLd9SYkTsPmAFpAmWGvg5jxlx0EULwI2QZsDH86ev4qXT57Dy6+fxukzH2KBzBqWpMN5CKx5c+ayAmwKmWyYpgJsjn9UAnH2MX92wC6De5Htlu+bMviXW7n4+lEGKGUnszLojlpULMeWi8e0Ut26nJYv7kMGdrD0QEacLTJsaZ/T9W1alJqsR3MISIKGa6HuWvjyFx7C3//1n2LPhAsjmpdZ6gRsTmATwLYI2E6+YNICRrVdAWwObmHWJRwIIA8SAzd6OWDv3o/twrBbUkPXE8+XeIlXf8xVBO5ABCrAvgNBr3a5yE6WJMD1DwXAzpIARhrirVdfwuGfP47Zi+fRsU1M1Hx0mj5qLQ+2a8H3/RywVf/1ImBbOWArExSCdRwn6Pf7eOfsBQHsY2+9h/c+PI9BaiI2bAFsad2SdDytVVSaloBtWWwbWwRsztNeDbCXY68rgeGo9HOReZdr1eX6+Kjeaq00L/5u1HZWY/grpblHLS7KC4OhEFAAW2UT2MSlU+LSopWzYUMGeahMiQJsE75t4ksP3o//9ld/gv1b67CSnlKGOzYMU7XvEfP5Mxcpyu2MCwORtA2NVKQfPxzI4oyAPd0PpYa9Zfd+bCNgU3RWAXb1uFpHEagAex1djE13KGtg2MgiZGEPrx09jMNPP4HelUsYc21h2N1WDV7DKTFsgiqNU1RblwETrudKnZIsjW0+bGWanZ3Dm6fP4uWTH+LEqbP48OIVSYcTsEMKyWXaE1vAPhtgl5nyKBarAW05xlu8L8rvL6fci+npcmp81CSuYg28DN6j7scymy7WsFcDev374X4MU2aRS70ZGWwKw2VudSbzxpm+XgRsA0aaCLv2LeDzD9yLv/uLP8KBbQ24CAWcyahhpEPAtm1eb8KxAmsB7CxvzeNCIQfsJMuGgE2VOFu6tlIlToad19JV13hhWtem+2OtTng9RKAC7PVwFTbrMawFsI0EaX8Orx45hCPPPoVg6uoQsMmw3bqdM+zaMCVeBmzHZUo8Ho5d5FCI69evS//1kTfO4K33z+PC1euITRdhZgpgi+EoW7pYVy2kxMsMe7WUeBGwRwFiucZbBviyk1gZ9Ipe4kWw1t+PSo2Xa9fLZQCKADwq7V3cTvm4l7ulP54SV2YpNtXdBmdjKzMa9sAvArYJkzalUClxx0jw0H378b3/8h3cu70F30rgea5KgYOiOuUXT9atGfaQZUvfdw69aYosChCnqQA2nc6kD3vPvZjcc69i2BVgb9an07o87wqw1+Vl2SQHtUbAjhdm8Mrh53D00LOIblxD17Ew5rloNwjYFhzPWVLDFsBmLZss27BAwKbNKBm2zFdOU1y9ehVHT5zE8yfexakPLuHKjVlkTk0AO0iyfOADwSMeArZyz1paw6bIaaWU+Kg0dhkgl6sBl9Pco8B/FGgWt8cSQBnIi79fS7q+fDculxJfLo3P94/aJ/usxQWc4Mqyg6jE9WvVRDQ6jfFDnOaQou4YcBDjvn334K+/+/u4b2cXDZfmKiyJKMCWWdf5DHQV/0JKPMtr2DnD1oDdjyHDPxKnJoA9QcD2GhVgb5JH0d1ymhVg3y1XaiMe5xoBO5y7gaMvPItXnn8WycwNAey2baFV9+A33Y+JzhRgK5U4J3YRpIMwkH+jAI2AffnyZRw59gYOvnoa7350FdfnejIDmSnxQZwq60qDZdNQAFssL3PAJohoL3HHpvhsedFZGcRGpcTLgFYG+fKlX8JSxZJTFf+LX/V+tZNZcRtF8NQq8OVq2avVq9eSxi8uKhZV28rTmz3z+XRxZU2aq7oFuk1LVOR8j7RqpTHqFmQIyIE9O/GXf/J7eHDfVrRrtsxEZ1q8DNiLCnGVFs84gStXiQubj0Nh2ARsMmyxJt17H8YJ2JyJXTHsjfjkuWvPqQLsu/bSbYADXyNgD2am8PLzz+DYC88hnZ0W0RkBu1lzc5V4mWHnSnEyascVp6x+EIhwSQF2hkuXLuHw0RN49pW38f6FKUwvDGD6TQFsMmw6bRGwkzgYAraM2TRdYX0EbG7Hczlv+dMD9mrWpKPY6XICs1GvXQ2wGY9RzF0vGooMfdTCovhe/Z7iImWU+G3I+GGAs8up8NZe4sJ/yYjFOMUC/dwFsAnvSYSaqQZ27N+9DX/2R7+LL923G+2Gg2aT/fi8FglS+sVLbyDr44pRy6e0dCl1v8wy5/+SCFGSCGCTYVeAvQGeKxv4FCrA3sAXd92f2mp92NLjmoAp8eeffhwnjjwvgN1Aisl6Da4FtMebsGic4imVOAFIM2uTM5X5iLZspGTJYqTCqVsmLl+5jJ8fPIKnjryO81Pz0s5FlTj7cQ3Hk4e4DOdCQtSWJ7yyu/Rg2d6wrUs1gOleXxXxstiLAFZuvSoqxEeB3qe5duX9Freha92a4WrQL/uP6+MfZdhSZP7LHXPxvPi93p8+Nn0cAqQUgplcVFkC2CmHs4iZixqtSQU5xWf0Eg/7PZhJhAbXF1EP+3ZsxTe+/hU8/EtfxJaxFjrdtpp5nrIbgOYo7AaIZLEmGRf2dLPhWtuTcrQq95cDdpCauDbXg9+dxN4HvgB/bGulEv80N2H1nlsagQqwb2l4q42vGIGbAtgtWI45BGw+oOUhTcezHBS0YYqkX6Xv18CVK1fw9PNH8OSLr+Hc1VnFrDP6iCvADmMlXNKAraZ20YSFfuWLgM0adtHjpJiWLiu4NTiWQW0l8CursJeL56i0uAbYUQuIMmAXWXvx9ToDMKpWrsG9uCAps//ieE9uozh/W0A5Uf3xrF/TXpR8mCUMqsMlLW7w2npIWNJIQvhmAoQLuHf3dnzz4V/GL33pAUx0m8KwydQJ2Op6qPYu2TYB21wEbD0fuwjYFJ1NzfdRG9sigO11t1SAXT2+1l0EKsBed5dkEx3QJwTs1156QWrYmmF7toFmtyEMm+xa3M4cRx74tkztoksWHcosUR2rh7Zq8qbo7LkXj+Kx54/j3NUZZZjCGdgUJdkugijKx3LGwrA1YDtOTQCb6VrF1lXqtVzrLQvJimBdBOyytWgZzIuAvZw4TQPnqK+a5ZZFX2sFbMaO7y2arhQXGGVfc73dUfV0DdgatLkdkl6msunVzpoyvzqeB9thqtwSP3cuwNIogJVGsJM+zKiHh+7dg29/49fw4IFd6DRrIjojYHMim/IQ5/eq914WABz6kfI60bdcfU/A5ixtLs60cUp9fKsAtkPAZg276sPeRA+k9X+qFWCv/2u0cY9wLYCdxYh7s3jhmSfw2kuHEU9PoZ4lkhL3HRP1NkdqmkPAdt0ctHMvcWXbqQFbGacQfKampvDCy8fxs4Ov4Oyl6wLYbOvi18xyRgI2U+Jk2Lbjy4NcA7auYRfT4WXWPIpd8zUrja/UYDsKiIv/VrxBlgP1MtsvArZm4nqxUBaJrZTi5wKpLKTTAM+vxRq6HjpSTMtTFMjFlu86KoMhiy8PhuVKW5dpKo0ADU4oNjOiBdSMGF/54ufw7d96GHu2j6NV42LNFXV4muWZERmpStMUZSk7BGxmUHLw1gx7EEVgSpzGKa0tO7Dvc1+E0RpX87ArwN64z5+78MwqwL4LL9qGOeQ1AnbSn8PhZ5/EiSMvSFtXLY2HgO03/TwlTmtST7V3OZ4MApHWLpnaZCHNMmHaYRgKYN+4MY0jx17Hzw4exXvnr0oqPLE8AezUtAWw2cfLti5dw6bTGRm246oHuTLiUNaky9V8RzHrtdSvy8KtlVj0SoBdBH0NzGXv8fLiogj6BNziseiMhT4vsl/9+qJfeZFFl+vX3IaqLStzG7rU1X1PNAKqnGHLRK1YZpiaiKMQ0aAnqXA77mNLp45f++ov4JsPfw3bxluoeXwfMwG8DrESsbGckft8DwE7yRk228mSFEkUwchi9MNQAJuis862XdjzuS8CzTGAAkNJzasBIpVxyoZ58ty1J1IB9l176TbAga8RsNPBPF587ikcf/EQwuvX4CeRWJOSYXsNb0kN23N9Bdo+xWGqjl0GbFqTzs7O4uiJt/DIoVdw+sNL6MfZkGFrwGaqloCdMXXK2qpF9lcXwDYdN28TioXZFVmlZpCaQZcBb7krV3zdKNZbZPArpcdXujOKk77Kdevi+/SxKOORpaK5IqPWC5XiyM5i+rxs/KIBX5UuVL98zffk05LFlXIio+BMKcQNcLJa2J8H74O6GeP+e3bgN3/1K/jlL38eE22KDw1Yw/Y6tYCil7gC7UWGneTbI/SmiapxI42GgD0XJhjbcQ92P/gloNHlFa8AewM8ZjbSKVSAvZGu5t12LmsBbCTICoBNpzMvDoeA7dQcpRIXdq3AWnzFc8BWoic2BVHMZCMIQknTzs3N4dU3TuHR54/h5JnzmA9iAWyKzxLDkrqmGHGkVBIrlTgZNgHb9eoC2FwI0EtcUrGpYtlF57FyPXolZl0G6OXS1OX0dBm4R+2jyKCLgF0E0+W2U1aRF/evU96jatz6OMr7489KCKY+yYwZZ891JcbaQpSATYYdx6kw7DjoCWCP1Sx89QsP4Dd/5Su4f98udOoObBqu5ADNti5JhbON21QCQ82wlwPsXhAIw16IMzVa86FfUKM1M6sC7LvtmbLBj7cC7A1+gdf16a0E2MOxhQkQ9IYMu3/1kgD2eM1FjTaVPvusVd3TzcFaAzZZHEHVMNUcZA3YnNS1sLCAE2+9g8cOHcVb73+EOdpSms5iSjyOpS4KAjLTwnTismz4XgOOV4Pt+ipVnANEccZ0EWw1Qy3+WxEclxOdlYG3DJRFUdcoZlwE6WLNuJzSHlUnLzJ9xqwoJNNMmosexa5VG5tm2sXta3DmNoaMOp9RrbZJ5b0hojOCq5p+ZsCg0C3vc+cCi+1eadRHNljAlraHX/vql/HwL/8idm0dR9Ojmx1bwZgFYJMdj4lZAcWu9TFwIcA0uLKwUz30ccjBMophs6VvPgbGd+3Hrs//glKIE7AtpsRVV3eVEl/XT5NNcXAVYG+Ky7xOTzIH7LwLJz/I3NVCHo/5ozLs4/WjL+GZR3+MaPoKuq4JYzCP8XZTjDccx4XvK2bt1YoMW9laiqMWe7HTTPqrybSmpm7gzLkLOHj0dbxx+gw+ujol1qSp7SFI2f2tRlQqS0xlwOHYdFVTojOKogR0+EoOrCj1X2tALaeEy1ditd+XAbUM1GWBWBm8NVhrRlusX+tFhD728ns1+GpA5qJEf2qwTuJEFkVFUJZUtxiWKAV4eZ9KV0B/cE5BE98xpehnxoJT0mRAi/IEz+IYSdSXudVJbxYHdm/Dbz38K+Ilvn2yi5pDBzpKCti7DSQ0sRExH4E/Z/M8Fk5gY3qflqScEhbFSKOBDJYJ4wTX+zGMRhc77/8S2vfcK4KzNKN5izoPPZhzcVb7Ov2bqg5rQ0egAuwNfXnvxpNT05ryuUgKtMMB3jx2VAB7cO0iOi5ghQsYazXgebSkdGUiF1t7/Jpi2vzZ4rhFSYcvAjYfzqxfTk1dx5lzF3H42Bt44x0F2JISt1w1/EOAI4XNlCrVy5zJzHYxMmuLgra8Pk6Bk7C6j9uDFgFxuSuxUgq7+J5RwKyBdBTg6n3rPmgReEk9nzXiYfpiaGyi2Wj5ODWT1kBdVJvzGvlebchii4uCYkq8WAPXxyXMl6BKoxMu3HhcFAdqBTfV/EmMhPOqowGsNEQWzOO+e3biN77+NTxw715sGWuj7hGwWcO2RWVGuKahGbMq+tzlnGV0ubq3+FPCDAG3HS4gCCNMDRKYzQns+tyXFWBbPqSZTxZlyjI17xYr3Jt3499Xdcx3cwQqwL6br96GPPbRgH3qteMC2LMXPkDHNeAmfXSbDbguGS8Zti8smwybqWzHdfOZ2Mo1S8AgpZCJ9WbkgH0BR18/JYD94eWrMl4zzOdhE7CpLCdgS+2aAjYqwy0HMPm9clQT45R8VMhywLnSZfok4rFRi4Kig1mZISuGq9quFlPDqq5bfm2R6Rfr8UEQLFHAq77m3JzGslGv1fO686IwbbXtc9+KYdMeVFzZlwC2WHwTUAuAzYEfVjLA/Xt34dd/5ZdxYO8uTHZbAtj0cxcXuxGArRcpBOo0ZjZEAXbKbEEO2L0gFIbtdrdj94NfRnPXAcByEaWLbXe0MZWwybpsafw25J9hdVLrMgIVYK/Ly7KZD0qll5X3s+QvgWCAM2+/iWce/Qkuv38KHSeDjwidRl3Vrt08HU7A5qfnwnaVAplgLv3SNE9JMlEes5apGPYFnHj7fbz13gf44NIV9GIgoIEKKZqYraRwTFMEUZ70dat2oxRk265icOAITqWk1h9lBnszALsI7MXvRwG2rjlzv6MYtma53A7Blx+6Nl1Oe/NnDfg67c1FAHunWdMvAtiobEGZ1RcZOhm2ZShrV1GJkV0zI0JLUmHYrF2HSIIePCOGayT43P578PDXvop99+zERKeBhm9JWp3Xl1hKhs1PMmy9uOBXpsMJ2Iotc6hLDtjRAHO9HqaDDPUtu7Dnof8Ef9s94hfP+0DYudyGFWBv5qfSejn3CrDXy5XYpMchmDzEOi3vKbGYcIDz778rgH3u7dfQNBM0rRQtGamYAzbT4Tlgc5wmAZtgxRq3pMRNio4yhBFroymuXZsSwH7rvXM4+f6HOHvxMhaiDH32YxssiirAdi0q0BVgC0vPAVszbIrOlNtZvswQMdXSlPPNAOzyNlZi5kXA1t8vlxLXYB1FkbBaLZ7T21fCPcWqtXBM91Cz3BCFkSyIygsW/bNeMOifi4BNhm2Z1CwIxA4HfmjApjo/S0LEgwW4RoyGY+Ch+/bh67/8n7B31w6MteoC2EyJE6CZEWENm5/8mfvkwkKyBwWGzcvFlDhFZ0nYx3xvgLnYQGfnPtzz4Jdhj2+XRRkXD0qnoKeIVQx7kz6m1s1pV4C9bi7F5jyQvPSrrCmWqM8KaccoxNT5c3j2sZ/i9PGXUEeEtgs02A7k1eShzPp1re6r+nUO2MKwXVdNZuLkpyiRudj8SsA+e+4C3j5zHqfOfiQp8bkgQS+BGKcYti0+177jDFPiShTFT7L33KtcUrqLDLsMXJ8k5X0z7gAN0MvVkMvAqVPemlnzGIqtWGyT0+IzDfr6OFUCZKidVnmRfMFSrJUXvy8DthjTMCWeA7awbGK4KLppWhMhDubhW5mM0fzCAwfw9V/6RezatkUsSRs+bU0XATtmi51sT52HXnAMa9iycSrEI+nvjoI+5gcBBoaLyXvulRo2TVMSybKo7IOwa72wrFLiN+M2rbbxKSNQAfanDFz1tpsTAZ31VmlRbjNnq9IyJdJr6YOevXIJBx9/BG++/Dz8LEDbNVBzLPiumtJVr9dQb9REbMafbZd1ZkuEZ0rDZkpP7yAIwbaua1ev4/0Pz+P02fP/h703i5LjOu88/xlL7rVvKOwrAa4iKYlaKLUky1osW5ItWVa7xzPzMg9z5q1feuZlzpl5mzntnp6e4+7p6XZ7O+22W7JlSZRE0hQprgIXESRBEACxA1VYCgUUaq/MjCXn/L8bX9atQFYBFLdaoniSyDXixo3M+N3/t+LUyGWMXL2G6VooCtsGdrlQkF7Ybo5+UuPDZtAZ61ybYKabTeL2zNwqqOydAv1W20sD2+53baeGaRoWga1/do50qxKZFaRmw96MmwF5rDC29LuggOb77ZSy9LxIzW8WpmGUfRIcaHpWU3THaLIWOEvT1mbRUXSlSMq9B/bioQfuRX9vFzpKBVSKvtQfd1jpjL3dWO1MVmiLPnWJWudYZBHAJiMxgnoDjXoNCwvzWAgixPkKhnbtx8C+u4BCFRFLmCZm9gzY781vPdvKu5+BDNjvfg6zLbybGWhd7NsAmwSnIoojzF8fx3NPPIo3Dj6LQlwTYJdZMMU35UgV2PRh+wXfKCsGhUnJSumMLAFntVpdzOLj49dw9vxFnDx/CadHr0iUuAKbtcRpEqfCrhSLLb8nge36BTieaUzBP1F3VtBZeipuBdhbAXtpVPatJ7odsHUbaT/1En9yUshE25Nq/vVK+d6S2xwuTWmz98/73Gc6Ml1VPNdkjmMi7Hmac5zTRLVL/nocIRc1EAfz6K7kMdjTgfvu3IsH77sLvV1VlAs+KszDZ/oWF2aJD1uWEklKl6TmSTcwYxbnjui/btTq4GJlbmFe+p/nSp0Y3n0AvbsPSEoX49N0EWCAnbRQzRT2rb+E2TvetxnIgP2+TW224Xc+A7YP2+S/yl+zifnrV/HKM0/h4FOPoTk/hWF26WpGqJarAuxKpZyYxJnixW5dhKsH1/HEF00Fx/zehYU65hdqGLtyVUzipy5QXU+ID3tyviHFUwhsphlxNAw6ozpjWheB7Xj5lsKWYCxW2Up82GlzM4feLmL6ncyLdsuy07p0u7av2kzTUl86n9PWovRPa4qW/Xk1Gau6tqPFuT1V6O3ALfyTet/L/+nxp0Euz8u8maA2U+GMleNkdSV+bQLbiQMJOqPC3rtzM+7Zvxt7d27F8FAfujsqcHNAnsVdXJ5fKZvSWqjZ+6YthOeRwKb/mgqbOfmT0zOYCyJ0D23Frjvvg9O7SWqIx+L6WCyWYqqJc2yWC6AVNf5Ozmj23mwGfv0ZyID9689d9sn3fAbaADvhQX3yOg798lm8+ORjaExdw0BnEW4coqPK5g9FVKpl8WPTJM6As1Zal3TqosojuAnsGubma7hyZQznLlzE6ZErAmxGid+Yq7eAzbQuRsMR2MzDVpO4ApttH0UptgG2Dc93C+x2iwCddlWwNrjVDK1jWNJ/OllA2HDWSmzqn7bHq+Zs+zQvjVb/9YEtiwZZky0Cm40+BIhUszxniGRRFjfm0VXOY//ubbjnwG7s2j6Mgb4udFSK8B3XpNx55jzz4+oKkfOTFD4hsNWPHQaBKGyWn52cm0ctAnqHt2PHgXvg9AxJDfHIKphiEJ1kLyiw7cyuldcs7/mvJNvgxp2BDNgb99yvwiO/Gdji3mQFq7kZsB/2wZ8/irnrl9FT8uA2Q3QlwK52VCxgG4XNntjqBjeVziDqem5uHhcvXcGZcyM4f2kco+OLwGYeNhW2AptR4gpsaSbi5SUPOw3sW5m+7cl+J++9lUlc067sbdqdw+zXbR+1AprR4WIpsEqGKuzbmeuXPmeaaLxTha0K30RyGVcI68kRqTnpVy15ZgLrPBkeLKC3s4gDe7bjngN7sGPrIHq6qygVfBRcH3mfOfdMuTNFU3jfFM1ZjF43bctNLjbVdb1WA9tqztSMVWVw6y5spf+6o0dSuiL6vKVXmKpsK90wnYedAXsVXkvW55AyYK/P87pGj8oCtpFfEoAkymhhDsdffxUv/PxnmLh4Ft1FFwUH6Kzwwl0wCrtcbuVgE9YsV8kAJFpZPS8vkcjz8wuYmZnF6MXLOH32Ai5cvoaL125I0NnEbE0KpzCtS0pS5nIoJAFLK5nENUq8HYiXA+7tQlsVcDvzt22mFj+w1PZmC8nFm10L3M6Jbqf8bw4qu/lrlAZ2UpV12e+bbZZWULf2TYo6SUS3+JhzcAhsPk3TdjOSOAWENfR2FHBg3w7ce2APtm4eQFdHEYW8j7xjGofI4kzqh+bkvql8lrgkdNXGtC9mCbSAHWKyFsApVjH9IWsRAAAgAElEQVS8cy8Gd+4DSh1oSj44C+dATO4thS3O8aVR8eZLukZ/btmw19wMZMBec6dsPQ84AbZILMuHzT7G9QWcfuswXnjiZ7h89m10FxyUfQfVUlmAXe3skMAz+rPZvYuwFv9vcuFl+VJegOfna5iansHIyChOnTmP0bEJXLo+KUFnNInXmk4L2MzlpcK+lQ/bBnYahGmV+k5N5O2AbfuzFdR2S0tbMWthFBv4NujVR93O7N3OJL7020fz9cpVv+zjTd9vJsA22zTq2qXSJijpfweB7cCJG+jvKmH/3u24c99ObN7UJ8AuEdQOG7Kw2h0r0CX1w5Oe2jlpKKI+cZPOtURhhzFuLAQodvZiy+470LVtJ+CVJO6/yUYiCbDNN5Gh622AncF6PV+QVt2xZcBedadkIw9oKbBb10JG8UYBRk4cxfOP/xQX3j6CqtdER9EH067KxRKqHVWUK4nCToAt/stWpy5fLsD0X09NTePChREB9sjYdVyZmBZgM+gsDWytJU4f9q1M4mkVvNyZXA5i7d6/klmar9k+aj5WFa0NONqZzJcb11L/9M0kunmxkficV/jKtrMktJS8pbDVHE6FbWBNT3ITRQ/IuzGGejsE2Pt2bcHQQDe6Okpy7r2cK21VGbOgwLYVtgLbZAy2A3aIav8mbN97AMVNWyTgTHKwHZOg4CUKuy2wM1hv5IvVh3LsGbA/lGnPdtp+BlYANpq4du4Unn3sEZx68xBKuQhd0mIzj3KpiI6ODpSosIumhjhbbgq86NsUk7gB9uzcAiYnp1oK+8KVawLsS9dvLAE207qkvKU0fVgaJa4+bAE0a5+xnrjlB253bMsp61uZxtMm7jTA7f7bth9aFw/6upqj7X9FN9Kxb0WYpyPNV/48j9+yhLQ58JWOTxS2ZHIxbWpRYS8CO0beaUo1s22b+rB/7zbs2r4Jfd0VdFaLqBRLosiLxZIAm5Hiks5FN4acP+PDZuS5DWxJ6aIPO2xish6je9NWAbbXNyjLhJAq32SYycLB2BDaKOwM2NmF7AOegQzYH/CEZ7tbaQYU2MZPuKiwzaOZSxfw7D8+guOHXkY+bhiFnfdbwBaFLcBmWVLWkjaVzsS0KaVGCex5Udg0iZ88fQ7nLl/D2I1pXJmYxOT8okmcwGagGiKWHiWwuU0tnOIxFNmkIgmwF3svr2TyXslvvJLqtc3daYDaVcmkZnbiy9bPMG1rObM8x6MK3Ya2jkVftx8vBb7o4hWbYdwK2AQj4wyMwqZLm8VYcqKuqW49ROiqFLBz6yDu2rcT27cMoLujiI4yLSvFlkncL7B0rMNap1I/nos2Aa7Ue2exFFMwJWaEeL2O+kIN80GMqTCH3s07sGPfnXC7+hA3XenS5XqLR2ZgnwSdJT5s/W4uKc6X/bizGXifZyAD9vs8wdnm38kMWJfBpNCZAEL6QzQR3hjH80/8FIdeeBqFZoCiE6PKalflIjo7u1CuVqT/shTK8NhNy0O+UJToYSrsMIoxPTMrwB4dHcWpcyM4PXJVzOJXJycx0wgwH8XISXGUvNQep4JzcyZSXPo4u574NwUOBIrDSmpm3HaAlSpc20ydLtGp6nm5gDK+zihu3ba+L/1vuxnWMdl51e2g3E5d24BfrrnI4vHe7MNu9/n0/JgxU1uzUceiUpe4MZ4vQpspc3GAgZ4O3Ll3B/bv3o7+7gr6u6ro7epAnl26HCpspvMVjapOGr4wzUv/TEW1WGqHS9OPIBCFzVK0U5GPLXvvwvD2XXCr3bIQ49ctilgUJ+lLIrDW2qTmvGvMuNgXMqX9Tn7k2XvfxQxkwH4Xk5d99L2egRWAHceIpq/j4JOP4VfPPQUvrKHkNlEt+6iWSujo6kSpTGD70qhCeld7vjT/EJO4r8CeSQF7XIA9NnkDs40G5tmdisD2C4hCApvIdsRXKvBLzK5NCSI3MLebX6Rhmk6X0hlTWKcLlShAbVN4u4XAUqW7/Hm4VRDc7QDbDlJLg7edj90eTTuTur2NmNXMJOddG22YvtOMzvacJvxcE92VgjT9YNGU4f5u9FRL6GQZWs+VBVqhWBQ/Nmu95xhsyMVaorC5Lyp2lj+NQlZNCxCFAWq1BczWY0zGBWzddw+Gt+2EW+68Cdg5fnm0aIqo6wzY7/WvPtve7c9ABuzbn6vsne/7DNwMbCkLzf0KsCfw6nNP4uWnf47mwowAu7PKetJFiRIvlthuM286S+ULAmyaR2lwpZncKOylwD4zeg30Y6eB7eaLAuxcTC+tAbaApQ2wTZUu4y9N3zRKO52CpY/5+kp+av18O0CLfzZdyDt1jm7HR74StO1UMX2fvc2VguLs7S43/iBoJDngOocSOyYK23eaKLg5FNwmDuzZgY/ffze2Dw8kwYY+Cr6XdGhbBLaaxB3XVKpbAuwgQBw2BNj1ek2APY2SAHtoy3Y4pY4M2O/7bzzbwbuZgQzY72b2ss++xzOwArCjCM25abz50nM4+NTjqE2Oo+QCPZ0mWrjSUUWhaDp38UZgs/WmmLAtYM/MzkrQGU3ip8+P4vTIuAD7yo2JJQrbK5SWAJu+VfERJ6lDtsJWYLfLc24HZHvS1O9sp2op3AhGWgzsv3cL6DQ40+o5/Zg+bgVveowrgT4N63bA5nMKbLobzGLHKGICO+9CgJ0La7hj93Y8/NCD2LNtE8p5F+U807nybYGtClt842zcwtabMU3hjZuAPedWBdiDW7YD+XIL2IzFY5/tTGG/xz/xbHPvagYyYL+r6cs+/N7OwM3AZqAYg48kYqw2hxOvvYTnn/gZpsZGUW4BO38TsAlv5l7z4r2SSVwV9uWJ6zcBO454wTbRywS2QCgBNm22ahLnv8sVJVGT93KBX+3MzbYZPV3LW+c77TdPA7Gdsraf0/u3C+x0URYdx3JR5rdaWOjnI3bkSuIDOCb6mxXYVNg0iSNYEP/1Zz/xUezeNoxywQCbQWcsRWtM4mZxRsoaYJtmIDRnE9hiEreArSbxWr4L2+64F73DWwGvuATYVPrMEshM4u/trzzb2q8/Axmwf/25yz75ns/AzcBm1ySfNnF2hQoWcP6t1/DMY4/g6oUzqPhAbwd7Ihck4ExN4lTYNrBvxyROYM/U6+LDdvJFUGET2A6ldGyil/kX091K6bUMsNM+6XaQtJ/TwigK3JWqkd1KtaaD11ba9+0C2wZ1O/O4Pmer8PQ40/Be+lhzx5cqbJ8mcRdSntRHiDv37MSnP34/dm4eRNHLocKUPul9nkehtAhs9jFXhU25zn21fNgCbOPDNibxCI1iL7bdcQ+6mIOdY9MXT8uZS/x7Buz3/EeebfBdzEAG7HcxedlH3+sZWAS29IBIonVbwI7quHLiLfz8J/+Ay2dOJMBmPq4xiTPozDaJU2GnfdhpkzgV9vnL42gH7Cb91wmwGakuJmHLJE4zLoPO0grbhtdyEd120JlRlkv94GnFfKuZtgPT7M/aCwgb6LcLbNu/bqeXKXTbmcyXU+3tQE6YyrgSk7gJOMtJ21JGibNCeGfZx30H9okPe7ivS3KzqbBZmlTUdakoudjSr9wzNeQZv2DWWEZhx3Eo0eHiw2aUeL2O2UaEsNyH7fvvRXVoM9B0EeeYsmc6cfILaJLD7HTDLOjsVt/F7PX3bwYyYL9/c5tt+R3PQHtge7xGUmE3A1w9eQw/f+QHGDl5DNV8Dr3VvACbQWfvBNgXL16UtK7lgO0Xy6KwGSVu8nyS+txiJzVhzMsB24ZcOxDzdVWmXGCkgW2DLQ3i9JSmTeNpKLcD9nJBYyuZx9vlgvP9ywE7HWSn407vg3A2x7+osDm9fgJsNv/o66rgo/feiQfu2Y/+LrZVDVH0HPieK/Xji7wVmdblwSGsuVCjSTzJODMKO0LYSBS2ALsmwI6rAwLs8sCmDNjv+PeafeCDnoEM2B/0jGf7W2EGbgZ2IwAKPtCYq6NQcDF14TQe/+H3MXLqOPJxHV0lD93VsqR1adAZL968T5XFizijw6WbE2uJLyTNP0ZHcfLsBZy8cBUjSdDZdK2GuTAEvDwIbCpsj4orMYkLaJPy2bFUN3PguwwKW4zWXk4t60HbipvPqY96pfQvWzEvp6TbbT9tEk+bzJeDv/28vbiwYUtQqzmf99lru51fvZ3vm+/TscVhaPLmqY4lbcqYsItU0J4j3bqGejvxsY/cjbvv2IWCY6qfdVVK8r5ypSJVzvI0jzMXWxp/+GYBILnyJk1MJHMzFoXdqNWwsDCP+bApCnvPPQ8i390nZUmZXhZwocZKZww8yxR2dsVaRTOQAXsVnYwNPRRprHAzsOnDZgGLqB7B93KYHT2LJx75Ac4dPwInnJc2m2lgl0oluXgrsNkHm8DmvzawqbAJ7NGx62ISJ7BnWajkNoFNUCuwFappINuAbWeSvh1gtwOvDWj7e6P7SCtre3zv5HuW9lvzs6q2NeDMVt9qHWjXOcy2PMh4APj0OSdBZ2ZcTVHOxYKPou+ikvekcMr9d92BfTu3IO/EKLgQYHuuI1YVtlKVmIV8AW4+L4s0mVcqd6bhSaUzWmgi8WE3aguSh01gU2HvvvsB+F29GbDfyRcje++HMgMZsD+Uac92etMMLANsqmJRSCH/baI2NoJfPPoI3n7jEFCfQXcxh56OCjq7u1pBZ6qwqdqotmxgz83PS3vNS5cuiUn8FNO6Eh/21MLCEmDTJO47vihsqbZGyzgVFzs5yeIi1/JhLwdqBaUdTGYf+62AnYaxrbbb3U+PI72QSM+7vRho961MQ9YGcjsoyxyxmlhy0222i5LnFOZ9b0keNkvK0jddLjCozBNf9VBfF+7au1PqiVNhK7B910WhVBITeL7IBiDs1JYHq5xJSVJZCNAhnVQqawG7hlrNKOxc1ybsvPMj8AjsnJ8p7OzStKpnIAP2qj49G2lwdn3HnPgftfyjROsm19xw4gpeePJxvP7iCwjnbqC35KCno4yunm4BNtN7tFQlgc2LOT/K+wT3nPTDnhFgn7lwESfOjwmwL12/hknCvNEQhc0ocZrECWxpTJEEnalJnLFoBDaLqth52OlgLr6L0CBAFNo2xG4X2O182e1M3MsFuaXVvQK0nRK3v3U3qeIk8jodPZ72cavJXLdlj6tV/5zaN47gJXXb6XcmwAu+j1IxLybxou9g61Af9u3cKh27ilJMBagW88j7voCaQWa0qPC+w5QunyZxR4At89tkn/DImMSllviC+LAJbK93M3YcuA9OR7eJEocjCQmZSXwjXXvWzrFmwF4752qdj1SjcZPGHwmwjY41wKYia05dw6svPIODTz+J2uQY+spuC9g0jxLYahInpKU0KXswJbXEFdhXrlzB2ZFLePvsZYkSHx2/ihtzcwLspuu3gJ138yv6sAXmSaWzdK1wW12/G2CnTeK2sk4r5FsBe7n322BNf9EU2rpf26+tipo+7HQjEdtXnQa2+Pql5UdTgO17puCN57ugcvY9Vpdrouy72L19s+Rf93WVUPEdAXbByyHv+YnCbgdso7Cp2A2wY1kcxEEDQaMuCnshAoqD2yWtC5XOm4BNCwvHkEWJr/NLzxo6vAzYa+hkre+h2np6UWHL5TIGfCmeAmB+Ckd/9SKefeJnmBm/hO5CE32dFXT39qBcqd6ksKm8mkwTSkzj7NY1NzeHsbExnBu9jGOnLwqwR66OCbCnarUlwL6VSdwG9nI+ag1Es4Gu5/JWCnslWL+XJvHlgtn4vA3stEmcrxPWvKXrhksONKVq6k/3RWCzWpkCW2rAs8uaBIlFcJoRuspFHNi7Ezu3DKGr7KOz5EseNtO9qLCNSdwA2y+oSTzprCYmcdP4g5XObGBTYRPY1c27MLzvbqBYMR24c25LYWfAXt9XnLV4dBmw1+JZW3djVhVjzMy80fSsCOeFk9HCCJtAYx7nDr+KJx99BFNjI6i6gXRvsoGdVthwHKl6piZxAnt8fBznL17BUQL70lUB9nXWGU8BWyudrWQS147JClBbTWpp0eV83O8U2CsFoLXbv6rc5Uzi7dS6/d52pVNVYatZXM3htkpvFzGuC5fWv02Iv5rtS11pX0rf8yKwc3GI/q4O3LN/j5jFK/kcuqtFlHxHCqqoSZwBhRJ0lgK2BJ1ZwI6jEM0wEIVNYNfiHDq27MbQ3ruAQrkF7IhhCqyXkynsdXelWesHlAF7rZ/BdTN+xbOBNlVx4raWCyeLp+R4JQ1rGD36Jv7xkX/A1NgFVFBHX2cZPb19qFRY7awkxTRMu0VPujjx6ksVJlHi8wtg4Nn4+DWMXBrD8TOjOHtxDBevjuHazAyma3XEjgcvX0LczCFmYFLST1GUJsWfNG4248wxT3uFtC6aee2/NLhvF9grKeDltt8O7vZzdiCYvX37PsengFZ1bQM7Zp9pq72oDXgFum1hMCraBIUxBzsMGkkNcUdypz3PlehvmqIJ5f7OMu49sBeb+3tQ9JroqpZQIuQRo8hypNLoZTGtS3qhiw+bJnGT460Km8Bmxy7WL2+IwnbQtW0fhvbcCeSLjHSQGw05BthN6Rq2aBLnSWepu6y95rq57KyxA8mAvcZO2PoeriKa10V2W8rJxZPXTIKTxTQQ1DF1aQSP/OB7GD1xBD1uiL5qCT09xiReLpdNm82ktjSh7fEC79LUGaMRhAJtKuyx8QkcP30eJ89dwOWr13BjZhYTs/NwCyUUK51oRE1MTc+KOl/MMyagYgFLEDBmnMFkBkDpIim2CTztW9bHy73HVqvt/M5pSLdT12lVbT/Wz/O4bKDqeNI10O3gs8X7LN3tIgwj6dutZnHOhYKZ+5Huab7Js7aD3QTucSiv5xzPgDCKBNbMtS4gkmYfO4cHJBe7WvJR4YKMStp1pbkLF060YkgeNpu+ENZWlDh5HcWhQJtqOwhDUddyg4/+3awjvgM5bosLD7ZLlXxwgp6PW2diccrTLcCzftjr+7K0io4uA/YqOhnZUAjsRGnnqGYcAbZoHJon+VRQx/TYJfzkh3+HC8cPoxsN9FeL6OnpFYVNWAuwiwUpdymBZ4WCNIWI4liKqNRqdVHYY+PXBdanzl7A6OUxTEzPyg1+ER3dvVKm8ur1CVk8GP8s83k5IuObJagMsI1qbBdYlYZmGtArAbsdYG0Ttg11fb7d9myY62fsIijLLR5UUdumbH5u0WfdRBQyoMsQS9+nCppjERgLAC3e0QQuCxxTgpT345yDKGLP6gDNsAEfEQrNAPfdsQs7hvslQlwaflQYWEjriW8Bm5YUA2wupByPvmujsB03BzYYMSqZJekj1Go1Udm1JoF9H3o375CCK2zhKrCW754CO4F39uPMZmAVzEAG7FVwErIh6AzcDOyW5maqDa+dQR0LE1fxsx//A06/+So6onkMdJTR3d2NatWUJ2W5Sr9YNFHCSW9sXpAJbJrF6/UGJiYmBMZssXnyzAWcH72E8RtTBtheAd39gyh3dOPM+QtYqNWTlCw14TIVOyfwJ7Bd16QRvVOFzaNWk3jaJJ02gafhnAZgOwVvwz0NTRuyNpD1fem8aVXV6q82EeFAGERyDEZFs4a3yavWP0KUn9ESpi1zuCxwWBTHqO4gbqLRYAR3A4gClLwcqh7wwJ17sX1Tr5QkLflJKdJiCa5ElReQYwlTzxVgm/0vBbbrcSHAKmxmIRhEVNh1sQg0cgUM7LkPXUNbF4EtY08K2bcWGmlJnf1isxn4cGYgA/aHM+/ZXtvOwPLAbrmNgzrCmRt4/Kc/xvFDL6LcmGkp7KXANv5NRocztYsKm0VYeGs0Aty4cQPjEzckUvzkmfM4c34EV6/fwMTMPKKci4FNWzG8dTuOHH8bV8evtQKiGLBEZWgAxms71fXywLbVbRqqfE3h1s58bQM3fb/da+22n95/etqXq3VuR4ZTUavJm89rXjmtF07OuAOM/3kR1vp5vlejx1Vxq1+cEI0jY0qvBdxHCPqZ824OvR1l9FUKOLBzC7YN9UicAuuHS4wCq9j5BYG0msSNwk4WDIlJnNxVhW0WIE00WEe8UZcFROAUMbj3I+gc2Ey7vVHYGbCza9MqnoEM2Kv45Gy8oS0PbNE9vOY2akB9Hk8+9hO8cfAZFGtTGOigD7s3Udj0YZeRL5WQYz5v0rEr57mirukXJxgI7Os3JjF6+apUPDt55izGrhHYc6hHTWzetgv7774Xh986iuNvnxQfOCOY6ftk6UyjGGlyzd8S2CtBeyU/8+2q7LQ6txcBdpR4ul65ve/2Cto0KVGFrLCmkjVq1ocnNcCXWhds2Ns+a/Xzi6IOAjFLh0HdbF8C9yR8TwqmMPKf53XPlkFsHewWYBfc3FJgi9sjJ7nbUizHz8PPm17YpjSp+dKY4DdzHA0GnLHNJvfplTG0736Ue4dMpRQb2FJiTy0FmcLeeNei1XnEGbBX53nZoKNqD2ypVKbArs0DcYDnnngUrzzzRArYbLFZRrlahU8/p5hp81KeVBW2BLJFEaampjExOYlLY9dFXb998jSuXJvA9ek5zNYCbN25Gx/7xKdx/ORp/PLFl8QDSmDX6gsCBzaQIKhcryh+8uVM4rYp+1YKu50avlXA2a0UvALbDiazt8n7CmRt4qFVyjQanJ9VSPPfxQA7FiWREchhphcY6f3wPdwXFTXN32EYmHxr14HrG5M2a34znauzlF+isNn3vB2wqaBbwNagsyQKnS6RJgyozbFEqDcI7LqMN/Yr2HTHAyh09RtgcxEmeeOMfsuAvUEvQqv6sDNgr+rTs9EG1x7YzObyGAvESmfzs8g5TRx88nEcfPJRAbYJOutBR0fnTcAWFejnW8DmRZypSCxPOnFjCmPXJnB25CKOnziFK+MTGJ+cxsT0HLbs3IPPfO43cHlsHD997HExpdIUzos9g9tq8wtGWbr5JVHiCi4FuALTfj6tiG3otrtvQz/9jWjn+17JvJ5eAGhkt9b+ttUx96XR3hKJnac1wQTX8c80wNJadGZk9qKEjyWgLPFh25Hk5r2sJW4Kq7j5gqlGR9VdX0Al7wqw7923s61JnD7sQrEgsOZt0YfNiPOkhrizuH+1FNAczsUCx9ksVDG8/wF4HawjTkgnNUmp86NYLDTJUW20H2J2vKt0BjJgr9ITszGHdWtgx3MzcFzgpV88gef/8Sco1Qlsk9bV0WGCzqiw80WaxFma0tQTz7E/MvOmEzPn7OwcbkxN4eq1GxJwduztk7h09TquTkxibGIKW3fuxee++CVMzczj+z/4AWr1RgLsBqoE9sKCycN2qDiXV9i2Sbqdwr5VsFk7ldoO4MsFnaUrjdnR4bzPiGlVoApcOzCMRWj0+Zu/kzk4UpbVmI7bBbYR+FwMMNBLg724mCFgC4W8dOWSsqaJSq/XaogaNVHYNIkzSpw+bAad0VTO8dCHLUFnBd64IKPrw5jptYa4rCmcnDxndxerJQFnklKWANutso64BexkIZIBe2NehVbzUWfAXs1nZ8ON7TaixOMQ8fQEjh95A08+8vdwpq+it5xHb2+fRIrTJM5ylTSJey0TqSemTgLbpOxAAo8Y/X1lbFxM4ucuXMTxU2clUnxyrobO3kF849vfgesX8Zf/+a9x/sIFVCpVactIANCPTXN73DTAUkVtm8aNCl3s/ZxWn3zcLkp8eUAuVbAa3Z1O0bLHYhc+sU3eWvebsNRgMI3y1uAxHa+tupcuDBzk/cKSzlx6PKqquSCwI9KlwQcLnSQpWPRhS46742JhoSY9rl2m9gU1DHaW8ZH9u7FjuA8D3VVptylV7KjG/QKKJYLbmMQ1B1ssAC2Fveh7ZnDc3PycZApwbBxXsbsfmw88iFyxaoLOWn92HnaW1rXhLkOr+IAzYK/ik7PxhnZ7wG7OTOL4kdcF2LmpK2I6JbC7urpRrlakiMYisE1/ZANs8tr8S7Mo87GvXruOs+dGjMo+eQZXb0zjxsw8qj39+Oa3/gAdPX340z//c5w+fUbKX1IlMoCJXaWorAlsyflN4KsQTUN3OSV9K2DbwNdttgP/chHi6oe2W17aKVsEnY59Mfp7aU55OsVLj5ELFZrEefwa6CbR1xJQFgjICUdN+VL/t5ijJcre9KhWYDPdjlXOWEM8XJgVV8eDd+3Dzs392NTXhVLeawG7pbCLjE53kgXAYg1xme+k0hl3w3men5+XPOxFYA9gy50PAoWKAXaST57lYW+8K89aOeIM2GvlTG2Icd4esDE7hRNHDwuwmzcuJcDuNcCuVEzLRaowUdiLwKbZk2ZymrKZ2kVgT1y/gXMjozh/8RKOnzyLK9cmcW1qDpWePgH29l278Sf/77/Hm0feEtM6QSQFP5jvS9s8CDeqbNatXoyWts3Wy/ms+Z53Aux2UE6nZSmg1cytPup2ZUL5WTV524uBdDR5+qu3WJwlhzgikI0pWk3fXAxpKpeqdlXVmuZlunuFUulMgc1zQmAz6KwxNy2Wk4fuuxO7tgxg80APygVfKtlJ/rXjiTm8WKZf3Zi+dRxclMlcSacuszjgomFhYUGALWlktZpEh28+8EAG7A1xbVkfB5kBe32cx3VyFLeRhx0FwMIszhw/gp//+O8QXR9tAVtM4gQ2zeEsX8kcbClV6TEhV8zhvIjzYs7ULgJ78sYURi5ewoVLV3DsxBlcvDohKrvc1Ydvfvs7uO+Bj+Jf/d//Bq/86lX5PKEk9a4ZLCWtNU1a06LqTOpXJ2fETrFKK2Q+bvd6O3XeTlXzfQRROiXLbnVpp1WpgtZAMl1gqOm+nb/d/mLdvPAwPmwG8dm52nyf5mXTV61jtwuqaF50vTZv4O4SqDVJ6yKwo9qc+LA/ef/dAmwqbAJbTeJGYS8Ce/GYTGlRWUxRYbPqeGyALT70yOSU8361fxM27b/fAFsaYNN5zejwJFJc8swyk/g6ubisi8PIgL0uTuN6OYjlS5O2CqcQ2I0FnBdgfx/B+HquYCIAACAASURBVAX0VQvo6+03PuxKWQqluIxoZoQ41Z/HizdvjOo2pTJNalGAyckpjF68jIuXr+LoidPSanPs+hQq3X343d//Lj7+qYfxf/7xv8ILvzwoPnDChQU6WEGLplbH8W8L2O1grSCzAW1D0Qb6oqpdPNeaF81/1eRtd87i85qCZdf3trdl+791y+3ytW2LweIIcmIS5+LHuArM/hbLhJp8aF1Q2L5sc8xAo25iAujDZiAgS5MS2G4cYEtfFz7xkbvEJD7Y09HyYbcKpxTzyBe5DxMLoMfKhRVTxURps7ytWAEMsBthIOed0O4a3IKBO+41wJZuH0lZ3AzY6+WCsu6OIwP2ujula/mAbgFsKh42cgjruHjiKJ740fdQHzu3COweE3RmgM2GH4lPk+opATYhruZbXrinp2dw8dIVXLoyjiPHT0qrzcvXbqDaM4Df+8538dFPfBr/x7/84xawCR0FNrs5pYGdBuvtRoGnQa2PVZWm1amtqtNAtE3zNrB1bLbZ3E7TSi8q7Khv+/7i/oB6zZi/+RytGQpricJO1Rhf9F1rQRbGhpuypeycynNBYDPoLJ+LsbW/W0zidtAZTeLFIntgM+iMbg/TQnMpsHNSPEWBzZrvfN0A2ywuuM/e4e3o3XsPkC8tAlsVNoMTM4W9li8m63LsGbDX5Wldqwd1M7B5IZd+DLRU8gJKhd0MceXkMQH2wuUzNwGbvmYFtkRwq0lcaoubwh+8YBPY87PzuHT5Ci6OjePNYydwdvSK+LE7egfxre/+M9z9kQdEYR988aVWhDmBzYIdBDZN4hp0ZkdntzNr20Bc6fXlTOJ6VlVFq7K2/edq9rbN3bZSt83fqojbqf/lvkFLFwpA0AhlPjVPW1Or7EWEPS/6vAlIi6SWOP3J9TAShc321WylSoU93NOBj959RyvojCZxaaGaALtQzMP1DWsZANgq6JLUkFdg0wLAMUhqGWuINxqymOjfshNdu+8ywNa0rgzYa/XisSHGnQF7Q5zmtXKQywObod1ObPybBPbYqeP4xx99D/OXT0s0cV9fYhKnwmY1LjGFm9xrlhWVnFpWJpPXTG4wL9z1+RouX7kqwD589DjOjFzBletTqPYN4Nv/9L/B3v1344//r3+Ngy+9LFDghb5AYDs0j3M1sViac7ECmPFjq6JsB2pbsa5kEk+bkW11THArrO1a3u1M3rZJ2zbFcx7SwWwKVYW7jtWGtTb/YGlSBoGJ1YHR+Mmf7dPXY7C/hWabnL8mZmdnJcWOQWGcW9YMbzYW0FMp4sG792H3liFsGexFR6mAjiqBXTQ14gvsfc1ceCps00JVbuL6YF9tmsRz0lCE+2MufZ3m+0Yg34vB7bvRuePAIrCl3CwDC5IWm5JWkJUlXStXj40wzgzYG+Esr4lj5NXR6ofNrg4M8koKaUkdDN4P2CoxxvXzp/HYP/wtpkaPY7CrjP7+AXRWO+ViXkw6N0mQGW+8gLMfM6HNylv0+UpwUxONuZqYYlnt7I1jb+PEuVGMjF1H7/AWfO2b38LWnXvwv/5v/zvGrl5Do95A3mOkckmimakIXa9gFgIKCscEoLUDcrvnbdOxDTY7UEvLeWrutK2oebxpNZ1WzHZhlDTM04VV7CIjvM/ta061Rpxz/2qCNlHmiwuUtF8+beq3gS7pdUGImdkZLMwvIO+5KBXy8J0mnDiA1wxw/5134MCeHdg61CcdvDrKRXRWy/JettH0CqYoTs71keOCIZl7KnWj1nMI6nX49GGHERaCCPO1AE3Hw/CuO1DZuhdNJy/DkrFmgF4TV4uNOsgM2Bv1zK+6406AbTpASC9s6UOddDJeBHYkqmzi/Gk8/sP/iomRY9jUU0V/Xz86WZq0UDR+VJ/BYKZQCoEtKT4KbG6TG2QzkFoDMzNzOHfxEl5/6zjeOnUWZy+NoWdoC377976NUmc3/uUf/2tMTs2IS9PLOaIC3VxOVCFBocC2FbZObzoK3J52DRqzFXb6tKj51t6eBpApfNsBW7epaVTpCHDdnl1YRVOx7PHoIkGVvY5ZgW1HgaeVOrejpUnTlgJZBMRNTM/NSwAgk+0Ia1YzyzVDAbbbDLF/13bcvW83dm4ZQtl30FHKo7PMRh+OROq77NjlEdYG2E36ntm2M8d2rE14iAXYEnQmwI4xVwvRdPPYtOsOdNwE7FX3w8gGlM3AouWqSbmR/WUz8KHPwG0COzTAnho5Jybxa+ePYkgVdkcHykWWrjSNJASWvIBTarFYh4DbRVOLatDMHkSYm1vAyJUxAfZrR0/g+Jnz6Bocxje+/QeYmJnFn/7ZX2Kh1kCpVAaiWKpxeY4j6rCZY2UtY4ZNm8QVWO2mVs3L6Txs2/fL+4xmluVLsn01feu+tFJZ2gRvA1u3aQOVr9uK3jaD26/RTJ0GscJaFw7263aEuW1KTy8CJAAsCDFfb8i5qpRKKBbycHOxlCZlpTMPEbYM9uH+u/fjjl3bUc27KOddVEt5FH0Pft6DV1wK7FjKxbJaWpMJXS1gS9BZGKEWNlvAHt69PwP2h/67zwbwTmYgU9jvZLay976PM9DeJH6Twg5DAfbMxREB9vjZIxjsqmBgYACdKWBTWdNfLVtWcychnihu8XCGMWoLNVy+NoHDx07glcNH8caxE+ga2ITf/YM/FFP533zv7zA1PYue7h5pCkH/NdcA9GFLaVLHpBS1A3YakmmFnVa46YjvVn3sxAxtR4Bz2wS2msjTENbnbXVrg53P28DXz6dLmKYD2exjtQFtj00tC9y+gl33J0FmCbDzJRZCyaNcLEq5V3ZiY/OPqL4AJ2qgp6OMj99/D+7ZvxedJV/M4pWCh1LeR76Yh18soMlUPYk+Y3w5F2csZ9MUhe02o5sU9kIjFoWdAft9/Dlnm35fZiAD9vsyrdlGf70ZWKFwivqwRWHHmL1EYH8f42eOYLC7goH+ftP8Q5pDFOB77KLlwMv70imR0KaylsIpCmyq7yCSAirXJqdx7NRZvPzGEbzyxlvo6BuUoLPJ2Xn89d9+D6fPnEN3V4/JNXaYfxwhpNp280uArWlStrpsZyrW+VFTs93S0o6qpg95JejTtGybxG2lvBywuW/br700ctukWakvO50WZo/N3m/aPG8vDHRRQmsBFTv/ldcdF109PabQCYMD6XdGjGYYIGBBlcYCCk4Tn/rY/Xjg7v3oqRZR9IAyS5SyaEoxLz7sNLDZ9VwVdt5hC/WaLBoaUSwKm8CGVxBgV7fsSfmwf71vbvapbAY+iBnIgP1BzHK2j9ucAVXZGp276MOWgqJ8OQH2zMULorBvnD8uwO7v70e1WpUgKQJbOnTlcpKTLUBShS3QNg0iCF5ur7ZQFzCfOj8qwH7x1TdQ7unH7//hH6F3cBP+4q/+Gs899wLKlaooUvbFjiOW1ozh+Qz6Mupam2a0i9JuB101eduQlUWGx/rYJk3JNiWng9ZUOaf3ZytqO6jNXkQokKngeUzaSUsjz1VF2wFu7dR02gSefszta8lS1vKmT57vkfQsqutCQSwVfA8r0fhcUDXpd55HY34GuaCOz37io3jw3jvR11lGOe8kwPZQKhbg+K4AG46pZkeFTWA7zVgUNntoK7BpEq9HEGDn/CI27zmA8vCuDNi3+evM3vbhz0AG7A//HGQjWDIDiRFcumrlkCTaSFCSATZN4jFmRs/j8R9+DzOXTguw+/r6EmCX4Cdduui/ltKdFqy1CpaoOj4fRVISc2auhnMXr+DVI8fwwsuHUOjswXf+8I9w7/0fxZ/++V/iB//wI4E/wcbSpFTYEoRmATttFl/uxNpmbwWkHXltR5wLyJI/O+I6reAVzCspbFvVa8S3Knx9zPfo4kOVsW1yTwPcXlSkLQn62DRaqSV12B1ZVGlNcAaeSWR2k8VUIlHZiCNR2Auz0/AR4eGHHsTH7rtbOnZ1FD1UCx6KeVdac8J10JTCOAbYzCq4FbBrQRNOviTALg7tyICdXYHWzAxkwF4zp2p9DpTR2gLi1l9SHjKp4ayFU1rAFoBFmLpwVoC9cPX8EmCzjrhpv2iixE3+tQk6k77NSdlKeSxKDJibn8fsfB0jl68KsJ9/6VUUqt1iEv/kw5/Ff/izv8B/+Zv/KpXTCB5p/EE/qaQRmcIpdiDWcoFXdh6zXR1MfcQKahus6gtul/Klpm3dX9r/nTaJ63btzl1zc3Ot9pq2qrbPiK3sdZvtFiftTP/iq240EsuEK6Cm28IsMBjDZ8qGajS7KP+ggYW5GczPTAmcH37oo/jYR+7GYE8V3aV84sNmS012YZMTIcBmhLgNbNpn2insOtd8fhFb9t6JwuD2DNjr89KyLo8qA/a6PK1r5KAorFQ9tqC9FNiB1OtmRdImfF6cY9o0ZzF+4Rx+8bMfoj5xCZt6OtA/0C+duqRrEyudyUXcBJ2ZRAgDb5cR3UkDELZ35GKBALsxPYux65P45Suv4dXDR1GPHcnD/spvfx1/9Z//Bn/2l38laVzcvu+zLnVNFgZ+orDTAVf6mOPQlpPaxco2ezPgSs3eqpr5WAGtCtZ+rh2825nLxd+e1PJWSGtjELt7F7fdzget47IVftqHbZqhGPM9x6CKXT8zMTEhipqQ5r+2j1+ON5cT1wI/x8diPq8toL6wgGZYRyXvYfvwID7/6Y9LtHjRYeR3iK5KCT5TwCR/i5H/vC0FtgSdMa0r8WEHzLuPcy0fNoFdJLBddv9KCqS0vpBr5DeUDXNDzUAG7A11ulfZwZK/yZCkKIr8xUketvRtEpc12UtOe5TZvFOfx9jpE3jqZz9Cc/Yahrqr4sMuV6uirAlp/itmb03jYlCTlXqlKwWatgl0AvvKtRs4+PLrePXwW5gLYnz1d76Jb/ze7+Nvv//3+I9//heYnZs3/mWfdakNsD23IEpbVaKCUwGoecxafIRHSGhp28m0erXVtYI0/Zx9Frnf9OtpoGvhFe1RbZvN0wBVBa2Lh7TCt1/nfe5fj1H7XnP7GgnO7XNRsiTVLilSws+HUZSobUasR6g3GojYepNNQKJA0rKGejvx6Y8/gE8+cC96KgUJROssF+B5XITJhLYFtqR15ZoCbI6NQWcENk3i6sMuDGzLgL3KLgvZcJafgQzY2bfjw5uBtsA25SoZL6wxZmLV1qeboXTrGjn6Jp557BHkGzPSyWkJsFstNU2bRbpJFX6uBJuZHtZU2AweI9gV2C++8jp+9cZbmJyt4fNf+ir+8I/+O/z4Z4/h//uP/wkTk5NJlDnLkkbSa9tz8lIm01aZ9oTSJGxDThcNUj6VVdeSDlG2urbVtK1u250oBbYNYRvYhPRyldLUb87tpv3jywFb36uvE8Z6DLpI4WNaE6QjVlfXEp+4fWzcRhA0ZHHFwLO5+QXUOF9kMMU3I/Fr8+gs5fHgvQfw+U99HLu2DKGSd1HyHSmeQp9GU8LLF03icTOWoDMCm28J63UZgypsNYmzcEoG7A/v55/t+Z3PQAbsdz5n2SfeqxlIgG3wrL5srXRGhW2Cwpme24oQpxSvz+PkoVfwwpOPoduNJBipt68P5WoFDpt7+J6UIpWiKewHRXNrAiUJqGLerimnhjgKBMKT03NiEn/51cN45bU3cfnaJD7x8D/B//A//k949oWD+JN/9+9xaWxMSppKHrZLYLDQh6mhrQpbtpl0r1LzsJrAbYWv/mo7orudUk6/boM9DXmFob1/Rmbr83bAWHr/aWjrWFRh26fc3q9aCwSIQSDK2rQgzcuNpvC0ud7eVhQljTnYOW1mFkEYwuc5ZOoclXZ9AT5CHNizHV/87CfxwF370V0pgOlaeV+oLoFnCuxQcuNjgT2BnXdziBqNVlpXCBf1KIecV8DA9j2ZSfy9+i1n2/lAZiAD9gcyzdlO2s5AGthCluR/9IcyvCy5HhPYzSA0JtCZKbz24vN4/cXnMFhyMdDdgZ7eXhTLJQE1m37wxjzfGKaVI/s2Mypcuzq5siFe3E1hDwL72o1pHDp8DC8fOoxT50Zx130P4J//i/8Fh48cw7/5k3+LsxcuIBATegx2imKutwA7qXRGMNmdtHgkhJYd9W0rVAV4em6WU8u2Crbhrs/zc1r0RKO++dj2p9u+dh3vcjBOQ9wOKrOBrlCnquaNx8u0Ld50sZDex+KYTd431TVvDDdgND7vhA1WO4uRC2vYOtiHLzz8ED778QfERO7mIvgu/d5N5KTfuVHYCmxwIZAo7DgIxAXBtC4CuxE7aDo+erfsRIVpXZkPO7tArZEZyIC9Rk7UuhzmssAWYWwqlLF8aBJJrsBujF/BwWd/gXPH38SWzhL6uyro7ulBoVSUizdrSsu/TPOR9Ksm4oidrRzp4CTQlsYg3Eck72Mls4npObx1/LQA+/Ujx7F1xx7883/xP2P08lX8P//23+HM+fMC7DAKUSqb/Ou8W2ypdTvgSuFGaNkK01bMfJ4gsRVrOtJ7JZgqUHW/NqwV2HZzkHb52mmVvpyCtyPf7f1KjW62razXZaiqqumzTkev2/79xQVHLMVU5hdqUoiGFhLOaxiEiMOGKGknqqO/s4xPPngfvviZT2DH8AC8HFtzMliuaerEJ2ldBDbPOYGda0biw2bqngI7ynkC7CDOoXt4O7q27cuAvS4vLuvzoDJgr8/zujaO6jaALdDWgDMpmhJJHfEXnn4SNy5fwLaeKgY6q+jq6UaedaXl4u0a1cWo4TiS1CH6SFlNS8zXhLYFbL5vcmYWM3N1nDx9QYDNXOye/k34w//2v5cOT//hP/0ZRi9fFn8pgV2plkUNKrBtZW1HgROYqjIVxmqa1tQo+2TZwNYo73Yq1VbYaVVtg9GOQm+3n7RqT5uv2/m2bQsAj1v95IQi07a0IQhf0yh1jQJXha/bCBqmrSbbXnr5PByXhVwiUd0MAAehnYtRLTi4/859+PLnH8Ydu7bJc67D7cPEFSSlSYOITUUWgc12rOyjznmgwiawaRKvh010DG5B/+67MmCvjatFNkpxG2bNP7Ivwoc4A8tm0SQKWzpqBk0UePWWoikhrp1+Gy/84gnUJq9je38Pejs70NXdDZ9lKsW/nLTSTGptE9hCV9Af7sJL8qZNPfBIOnfRJD63EODM+VG8cuhNPP38QZQ7e/C5L34JbqGEv/zr/4LxiQmpXc2fTDkBtpfLiylAy3lq5DQBoYFldv41x2ADPQ1RhbMGcknhF6s/T/o+YUk1rRHg3Db3y4UC/9XmIWllr2DWftiqmtsBO20hsBcVzOPmsXJ/afO/wt5OIbPTv7idObbWrNVkcUXYs8gN0+eYLMBmILW5WakfXvaBu/buwFc//zDu2rcLJYclYpvSYjPn8pz70tyFUef0izejgCeX+YASH8GKao0wNsAOgVoQodK3CUN33GeAzSg3K52uZWlo1xop3SI7a5/0IV5BNtauM2BvrPO9+o7WvtjphbDJZh1a/9so7GbYQIEhv/VZHH/5Bbx9+BDcKMC24WGUC0WUKmUUiiVJ49JgM5YfJVxNGdFQLuDsY+27njSaEKXrOVLpbKEWSLWzsxcI7MN47c23cHHsGg7c8xGMXZ/A6JUxTM7OChSkBzOVPI3hsdtKJtcALE1hstWlra7t4C89IWmzuMKDwLaBp35ngliDvFSpa0nTtPna3oeC2wa/bbq2FwqaA25/hve5QNBiKIQs90tY24F3ejya9qULA/V3a276zMyspOEV8lqKtSlrK72xSM389CQ6iz4293Xiu9/8Gu7ZuwMVZu0hglcoiu/aEeDys4wxiJCTQEM+pomcsQpSJkdM4QENNY6HXKkTm/ffB5QqUh2NCzv5/pjJN5XwpAi99bOR6EUrHVHeu/p+VtmI1ucMZMBen+d17RxV+mJnrrsCbMnRFhUMOGEASTmeuY43Dj6L82+/hZLvYvOmzSgVS0ld6qKpbCZ/prIZfdeEtUSDsymEk4PPPGgFtuOIoiOwZ+cXcObcCF557TAOHT6CkUtX0dU/gKm5edyYmUUtjODkffjFIhya3JsOgnoIh8BIcrw1OlrhlTZx2+ZqOwLbNj3bMLVLlyosVVXzNe3mZUegp/3Sqp71S5GGtgbF8XNpH7pul88T0vRV8z73ay9M7CpttslcK5jxOTWHE9YmT7tharozV5u9rWnaFsia2AX+y9fq83NS8ay/WsTvfuULePCuvegp07WRQ+zmTb69FD5hvEKIOA6lLjn/uB0GLpo+2Z7AOghj5BwfyFewhcCudkgaQhibeIaE2GA3t6RrzOLviU+xom3yDN+9tFLf2vnpZSNdezOQAXvtnbP1NeK2wG5KO0xCOyktDV+uigFql0fw6i+fxrXRs+jv6cLgwBAK+SKKRdYQp2nT5F2bzbKrlsm1VoVNYUxYEw7MyebVt9EIUGNa0awB9suHXsehN47g/MXLgJdHnV2eCH6OhqBOqqgJE+KcpImZCmjmZjcBaRdEZkdq2+q3HWhVmaqvmNDUyG/CjGlTCuT05xWSK31hdNGQDgizVb3mceu+eXxaYjRtLbBhrdYAe3yaoy1+63oD1Y4OmS9WLSN0CWzTttScPwF+0EDZd1HxgC995iE8/LF7sam7kgCbbTVNpy+q62bMcx3IfQF2oq4Z10BghzFjEKTaOCK3iM133Auvs1u2EfGE8jshAptFV/j9kDZvGbDX11VnzR5NBuw1e+rWycBXAHZyzUYzapoqZ80Gxo4fwesHn0V95jq2b96Ezs5uAXWpVJaSpMz7oh9UipFSYYeRADsMA1FdVNiuS8gmgWcAGo1QgD01M4/T5y7gV4cO41evH8a50cuIuA3HQ8yIc/rEaWKVdDPS2oHneJKPTbWpfmvb56uqVU3NPGtpYKcDv2wlLCbdKBJ1awNTfcbpb0FaPduV0NLvVX+7li3Vx7YpnOZvqmHeOG67FjiPKZ0mpnBWM7vtI1dTuprTqaBZTlZcCZ7pnkZQkputDAEGEMYRCi5QyEV4+MF78KXPfgLbBrolvhCen7gnuEoz/mtaU0RlJ/CXcEOXfdHZHIR+bmMiD3M+hvbciWLvgCzCmK5HYAujWXiFyp2wzoC9Ti42a/8wMmCv/XO49o8g7SNM2mEqsGnWFmDXZvH2oRdx7NBLKCLEzu1bkRdlTYVdhF8oGv+1RICbmwnGMqUu5SKMRGEn7TUp3BmVvFAPcGNqBqfOXhB1/avXDuPsyCUpZ0mVTTAItKV4alNMp0w/4mKCJUqpdAnsdKGRtJl5OZN4GtJG5RkzNEHHG/+o4NXsrnXK9b32vwrOtB/aVrsci27DjuLmexTiun8+xzlmC1PuX+GrQWRppa4mcttCQFXNGz8rixtaRBzjThBgS/qeUdjigaargeeTVeVyMYpujPv378LXv/x57NjUL0FnLnO2k0YuhDRhbRZnNI/HotTFzM2FnGRmE8xGZbNefP+OvegY2MQqLEZZJ4s9xj4YYCcqW09QZhJf+9ebNXwEGbDX8MlbN0NfAmxjz15UyRTGVDtNNG6M4/BLz+HcscPoq+SxfctmieD2qW4LRdMDm/m4SaMPAXbIi3iIMAiS7dCqbcyv9JjS7Emoz9fqGL8+idPnRvD6m0cl6MwAm6UvPTRdNnpMfJeETJLPLQo7X2j5c21oqnK2zcTtFLZ+hu/T9DA1SWulMq3JTWhq5Lg23kir6nYKX/dhLxjUZG0HqanpXdth8jEXI6YdpukxbgfQ2Z9N+675mh6Tttjkv9wGt8kgQZ4fVo3znJzcJGBBDOMmSExKyMahuESKbhO7h/vwja/+Bu7YuQWVUkFM2Wae6fuOEYUNOd+Ety5CjJmbAYhcBBhwR1ETtSiH6tBW9G7aglzZuBbM985YaBzuv03QGQV3qwZ+5sNeN5ehtXAgGbDXwlnaMGNMyJ0CNlUXFdP0pQt4jf7rkTMY7q1ieHAA+XJVVBbVtStFSGjSpFQz9cI1zScMGgJsXtsJbDfph+01Wc86xPTcPMbGJ3D6/AjePHocb7x1DOdGLkPqZeVoDjedoORC7ThJsJSHSqkiwFZ1raBVMN/KJG4D0G57qQ01CB2NPtc0MQWtlgBN+8nbATsdFZ42Wes27Qhwbp8LBL3xPTpGjUxvV4xF96XbVFirCV3Tv0xhG0ZmLwJbznUSMEiw8lwSwCygUnBidJc9/M6XvoD779qHTYO9xu/MUuJUvkzpagGbyysT6EaLi1bNk+8FC7NEMRZCIN81gMFtO+BUk6psAnQTCi7/LRMlbgedZVHiG+YC9aEfaAbsD/0UZANYnAEFdlOUjppvTY5PiIlzpwTYM1cvYmt/F/r7elDq7IabL8LLF6Qcqakdzn9YBoulQk0aEs2kvKDzIi7Api+bQU1NIKgHmJqdx+Xxa6Kwjxw/gTePncD50UuohU0xhQs8BNSeqGtGibMIS7lYliYghCn/VCFrMNZykddpZcrP2QVQNK+bzTPsYiPqC1dg2gsCW/nq3KnKTQNbTdm6MLBBzc9q5y3uXyFtb1MVe9ofb/vqOTbCmlYCRpdryVL6+6WNZiMQeLqeATZN4iZZLjl/UvimKQsttlalWdwLa/jtL30ODz1wL/bs3IYgomJPgE1VnZxrOsKpuOU4WaKW3wOq95w5b1wozAcxnEoPNu3YDadaNdX1BO4S+70IbDnY5FuapXVlF6wPcQYyYH+Ik5/tOj0DiZwhoBPTpJg76ZOMQ5x78zW88eIzcOqzkpM70N+HfLUTXtGYVxkhTpczy1PyPrto0RdJH7VU45Jylaw/zYJoBtjsLhI0jMK+dHUcb586K+r6rROncXn8OhrMAacPVOqSG5y4nvEjE9QMdlNoKbBtfzDBZDfaSAOXn7WhpilTWviECwE1K9vKVYGfBrINZl006HN26pX2xeZ71LfM92lpUU0XswPiVLnbz9m55gp0jSrnPlhYRcdhp56p8iWQ5fWcCSyk5YPR+4Ss8Tmb1K5GrYbOq0S0MgAAIABJREFUUgElJ8b24X5846u/ibsO7EEUNaTNpvibGWSWtOaUrADGLIj7whNrC/cVJUVoqLBrdHcUOrBp204U+vrMl1GC04w1xYErZ1z+MmBnl6tVMAMZsFfBSciGYF8VbRskTdsJsIM63j70Mt565XkUmg1s7u1Ab28PClTYBZPWJWUt6QfmJhIfs1yko1hUtrTSNJ5Ro8qkoQiDlCJMzcxh9PIYjp44hTeOvo23T5/F1YlJBE2ml5liLPwkFRrVp8lBZnQ4a4qbwCkFth4Nn9OgKxtaqk4JSCpPVdOahqWBZdyPmpXT6VK6vdbMWdXQ7O+TAlWfS/vVZ2dnW4VZuD+7Yhk/s1wlNN0Ot69uANvMrvXF2x1/y4wuEDWnWIHNWZR0O3VtSCc0XzpulfIe/GaAzQM9+PpXvoiP3HMAnsf4BhP9T/+3+K9DpneZoDNmA5hCOlybmShw7p+uknrURJAriEm83N8vsJaFWY6BacZ/LlnZqa+kSc/WxMEkVzv7EWcz8AHMQAbsD2CSs12sMANJoZRFGSMJPWoYTZ6OEc9O4dALz+DUG79CT9HFcE8VHR0VlHr7JPCsUCyLkpLUaCKZ6UBU3FJb2qRGaTENqmxRnTSbNgjyCDdm5nDm/AjeOHpMzOFnLozi+tQsIl6ymdaVBEHRnCqlPxNgU223C7xqF3CmPbN5UFqpjApUzdvt8rgVhu2ArftoN7vtlLGmiKmJm4+5fy2CoqreVu0ybyv0y04DW4/N5FnXRbHbiwV7XOKfTmq6s3+1y85bSTqVLo4cn206CwLjPMvTBjUMdnfgK7/xT/Cphx5AuUh1zbNjfNjNBNhEKp9jpTQ9bmkk45kFF03itZBm8Rz6Nm9F99AQUCxJYBqB3cx5EqHeHtjEdeJr1+Iq2Y88m4EPYAYyYH8Ak5ztYpkZsGsyi2BRWFth45KXA9Suj+HFp57A6IkjGO6uYHNPBeVyCcWefjj5IvKFkgSdGQjkTOlJx0UjZLRwS4cmaonNQJjvGyNuMKq4ieuTUzh28jRePXxEfNgXLl/FzHwNOS8vqUDiE2e3LzGHF1DMF+TCz0WBHeSVPlLbjK2w0rxqrfOt/mItumLD3lbQ7baVhqn9WD+rFgDxGyedtWhxUPM7rQUKa36m3SJBt2sDN/2cRpjrYoT70+YncnZTNdEFqTRBE9KSchcLsHnCTMCZIwGFtJ6wOI3L3tdBDT3VEr7wmU/ii5/7NDqrPhwwKpzqOhIftpQVZXwCAww9LtoiY2FpxiajIO9LsFotiDG9EKKzbxD9mzfD6ewy5cdz/O4wJoFm9qSS2RKTuAI7eUe6lkD2g89m4H2agQzY79PEZpu9jRm4Cdi0jxrl2+qvmUQBT1+8gOefeBTXR05j52AvhrpLkhpU7OpFLl+UnF4BtpqvJffWEXO30Vo0vZpKWkZxMUApknQvqvArV6/h9SNvSVnSY6fO4OqNKczVAniFklHsOVcUvJrB854vwUtM8UmrWYWTqmJV4DbQNNiL7Tf5uqpvW93agLOBZyvrdP5zO9grhOkr1yYhfJ8GgWkNcr5PzfNqcm+nsO0za/vJNRqc+9BjspuX2NHscj8FbMYpmMLxBthUu1TYhUIJxWJBunc5cYjOUh4PPXgfvvaVL2Cgt4xcM0gK5FBhm88zXY+pewww5DEESR6+Apu59PUgEmD75Q4Mbt2KfF+/KYuaY6HylYGtRnFBegbs2/ixZ295L2YgA/Z7MYvZNn69GWgLbO2spXWcDcTHT58UYM+NX8Se4X4MdBRRqZSR7+gG/IK0ZnR95uUaUBOyjDSnOdykCWm+rqliJWqMFcTqddRqdZy7MIqXD72Gl18/LCVJpxcaaEhQcV4ih6nYfc+YZyUq3E36WEtwXOLPlJrWWtrSLAw0lYn3NRLbLi2q/bJts7o9mWlg2oqb9+3gs7QZXoPfCFCFtR1Ypm0w7c+pz1nN9Pyc/qVN8PZCRdU7TeG6D27fNuW3AzYD+ng+WM2M/atp0iY1xTTN1RCVtcfgvpIAu+Q5KOdd3HnHbnzja7+JXdsH4RDYkTmn7H1NZc32qfRf0z/OjmxSAY3tPn0uurjQaqIRNjFbjxHCxcCWLagOD6PZdNDkOYfJOGgp7CWrFNttkwH71/vxZ5/6dWYgA/avM2vZZ96bGVjSptAyh6vp1NSIBKIAF44fxcGnHkc0fV2KZ/RX8ujq6oRb6QS8AlwC2zOFU5h+ZbozsVCG+XcR2mabpgVjjHptAVNT0zj29kk8d/BFHDpyVNR15Phw/ALqYSyqnds1pnAWLvHh0s9J06uWtEwUvK2m1bSsJllV1WoCV2XbzqSu6jod9Z02LduR2zZ4dd8aDa4gVn81Ycr9awW1tIJXM7qa7dVCkT7x3Kco2GRRoIsRNe9rVHz6eFRh04etwKbCJrjFvE1gy/kzlckYjc+0r45iHnmniW2bB/H13/pNfPyB/QLsZpL+lWPfcwG2KT9r9suFk9kuCSx+7VxTGoHUQsjirG94GH1btkkZWvhFATZj1HwWZkkraJrmW7J6sVvbe/OjyLaSzcDyM5ABO/t2fPgz0AK3ldalF0SqpkYdZ44exktP/xy5hSns2tSL3nIePT3d8ATYBtaO1JU2AWJ6k0IqVoqYaRLBlpvGh12bm8P169elstkvXjiI1986jqn5uhRk4W1mdl5Uu+sa3zWjwglsduoiADx/aZR0Gtja7EK7XGnvaK1YRmDaylVVaDry2gamDb80sO3PcxvMgeaY7MAyjRy31bu9HRveabN8+svCbdsR4dy23Waz3cJDtyFNWpLKaWIKZx51YtKWLltJoF8QRjLvjATvLBdZXBR93V34+m99EV/6Jx+H2zRWACmMk5QUNTXjWUs+NFHnoIUjEFCbcwQEsYH2xPQcuoeGMbh9FyLm2edLaDp5NIIQBd9rA2yzuORCMDOJf/iXj400ggzYG+lsr/JjlT4LyRiNJpaqJkAc4LVnnsRbr76ITreJ4Z4ObOrtFDNpLl8SJeyzbCYLp0haDjsl07nMpg9s3+gZMzkDzZII8TiMxX8d1hYwOTWD51/6FX725NM4deEKQgYd+QVRdiydSUAX8r6UPnXFRG4ajKhPXPK6k+AzDl/9wNyfpk3xec1xtkt82s05bjIZS874ojmf9xWAqlz5r0aX83XtkU2IcjGgLTDtftVL3QNJHrRAzOzLhr761BXiambX92qtcbUeKLDtADvdnn0s+pxxWQhtjQKW0qRirmglTjUCtlb1JDKfAKYi37J5GPt2bsU/+92vYFNfl6mGlvfl3yCoo6uzA41GDXlR2XSzmHOvmQL6U2AvdLo+mvky+jZvR3Foq/ivWWvcZWc2zVew0+Za31MCO+uHvcovK+tqeBmw19XpXNsHY9do5oVQvMEEdriAV59+AscPvYxOP4dNPZ0Y6jHAdosV5FwffiEvQWHSdYl+S1XVrEomxTBY9Sy5aPN+GCMOA9TmZjF+bQLP/PIVPP7MCzh/+TpitwC4JuKcIKIJtZDPC7i5LwF20jeZ+cNU7XYuNkFJYKqZWAOwtJuXXcAk3ZwjDW1V1mmzue0btvOftaOXBoNRydtlRO3Pcdu6/1ZutBXNrXC2q7fp+7Uym1oOuC09Tt0WP68gT4PeXhTws/Ziyv4Wc1saxMb50wULK7Bt7uvGH/3eV3Fg93YUCqxzTtM368bXUS4XETTqKOQ9A2kuBBJo08StRp1abUHSuyK/hJ5N21HZvBNw2Nwkhpv3Wu+TVEMJh2gtJS2Yr+3fXTb6tTMDGbDXzrla9yNtq7BZ5WxhBi8+9ThOHn4VvSUfg11VycWVQKRSFQ5N4r4Hh+VBqaSpgKRNYk7KlUppSkb/JurNtN2MEQUNzE1P4cLIRTz13It4+uCrGJucFWAzDzfJ7jWFUqTPtW/SkBJgS6Q1a3xwT5Y6JTQZfKWNLtQcbVcPaxdk1tbPu4zK1veqIuYigWDjv4QqQa1+ahugCl/9MimAlwsosy0GCmTuW9t9cp/8rO2X123pvtIKW/ctrgnL6qGP7S+6dhPTxYUei/TkdoGv/8an8IVPP4ShoSGBdS5HXzXnIGka4jHBS06+AbeEgS86pRuNugC7nsujc3ALerbuBvJlRGETrm8UtvxJ5kIG7HV/EVrlB5gBe5WfoA0zPA0KTw5YdExSQzyemsDzP38UZ4++gcGOEoa6O9DfWUa5XIFTKLeATZO4wDkBNuFNYEvwGX2iCbBdNp0IY1Fgs1NTOHb8BJ54+gW8/PpbmKpFiN08QkYLs5uX1Ax3wTQuSVFiVLMFbM81+b4KNlXVqnRV4WoQlprO04AUJrSpVqbK1E7fslU4P6ewliho1xVQa141n0tHjxvuLJq/233H0uZxHYcepx11riDX5iRpM7pCOW2Kt48jDW6dC1v5c998rD54J6jhnl3D+NZvfwX33HO3KGzXpY9aqqhIJAPPz6LCXoS1OWVNhFGI+UaIhdhFpXcYAzv2AqUqmrGJfdBz2+rPlSnsDXNJWo0HmgF7NZ6VjTgmC9hJfwWjhpohgutjeObxn2L01DFs7qkKsPs6DLDpw2avatfzTPMPBpk5OVHYaWArvBgoxA5dBPb0jRt49bXDeOzJZ3Hk5FnUm774sNlWk/Cn71q6ZTG9iGUu6RMVaJuyoVTYDHDitmke1n7PqjoJTlX2BL76knmK7QhqG9Y22BS2NuBtuKkPWX3ZkpteNOVSbfO37ZtW8PE9i26CxS+dvU++nja5SxGSRBlrgJmdXmZbD9KLi/TiwTaN24pbFzB6XDpWmfMkXoDA7snH+N2vfRmf/exnUK2WpEc2IR1HDXNupATaorpmNHmSld+qOTrfCDATAIXOAQzt2Aen2m36Z5uS9slfprA34mVptR1zBuzVdkY26nhSJZlNKg0VUYC5K6N45rGf4Mq5k9g+2IPBrgp6O1jprAz4JeQSYLPqmORhJ8AmcFVhs5qZ9NUW+ZVDvd4Aez5fHx/HwZdeweNPPYczo2OIvBJCeJLO5SUlSFmAg8AWCPLzicqW7SeFXggxbs+OBqfSJVwUcFqrWwPNNEo7DVYFdju/svqOFZia98z3EtbM6+aigK9T7dvBcLY5PO0TX84krsDm2eDiQGufa+S5HosNYlXBahWwFwW2uTztr0+b0FXNq3JXiGu8gN8MUYzm8dlPPIivfe2r2Dw8xKgD+A7rhjfkX54fMYnTfy1h6cyPFxtD0n4TqAURpmox3Eo3BrfvRb5n0FS2Myn8GbA36jVpFR53BuxVeFI25JBSEeKm4QLt2HVMjpzDU4/+GNdGz2LXcD829Xagu1JEpVxFLl8Wv7LD9BuBNa/S5mYDW1yQiT+Y22Z0MFOeRkdG8dwvXxST+KVrU/DKXQiaLhpRjHyhiLxvlLWXRFEb5U6lbTpA0ewaBAZkmrMsilx83ot5zraf1w40s/3Wtvk77eNWmGkdcF0EqBlc6psXi62+3KpWlzNDq1lcv2u3Cjqz229ym1wUaBCY7SO3j8E+zsX4AUPAdiZwPUbb8qDjs6PP9XUfEaq5AHu3D+Nbv/dN3H3XAcRhHeJ6boZgkHfSUdsUVVkCawNsAp5R4tO1GHG+gv6te1AZ3AxIaVL7L1PYG/K6tMoOOgP2KjshG3I4iYppCRqNCSJlgxqunTuFJx/9MSYuXcDerUMY6qmii8CuVOAWKmg6vgSdSUtGgXXORIwnPmwJRKOJmz7QnOmRPT+3II0vzpw5i6ef/yWefPYgrk3No9DRi0YC7FK50uqdTWCLWZY20hSwFxbmxRROkBBiVNZqkubz6aYeCkvbTG0HkamCtH3BqqxNb29zU3Ox7tNWu7oNquJ2JmoFuRZUSQNb1S9BaZcc5dh1fzwujeBOR7trlHr6GNOPbZN4O4XNcWkgnVosNLjOa4bozufQUyngn373O3jo4w+iGdWR53rKaQq4myx3mkSJm32pujbAbsaBpABOLkSI/TJ6N+9C59AWKZ6yGBUuSwzz08x82BvyErVaDjoD9mo5Ext1HEuqnVk5raKwIyCsY+TYm3j2H3+K2tQ17No8iL6OIno6ykmUeIeUD2UXJhNwJr0aTUvFnCPNHlgAw3U8KaARSb9kVjir48bkFM5fGMH3f/BDvHH0JBYiB6FTkNKUQRNSrINlLFmPmvm8Ofqqk2Ie9GNTYc/NToORxoQNgWLDmoCgmVzbZfLftC9ZC6fYgFOY2lDVIC81UWuVNH2sgV8K6rSJ21by9mtqtk6b5RXgzCNvATJpv8nj4J/dOtMec/qrbB+bqus0nO30L1tp6/j0+HRhwDE1gzoKcV3iGb77B7+PL//m51FfmIGbi9DX04GpiWvwPSfpYm4C7TQA0dSqZznUAEHUxFQ9Rh15dAxsweDWXUCpIpxnHr+QWwMCM2Bv1CvVqjjuDNir4jRs0EGkYc1paKnrBNiNeZw98jqee+JRNGZviEm8r7OMvq6KKVdZrEqlM5YIpQ9bdDR92NK20QCbAWYOm3ckwGZKF03iExM3cPL0Wfz9j36CI2+fRq3pInKLUuqUtcgLpSJ85nGzMEqSs2zSxRypkkWlXluYk8IcGp3Nf21fMcGiwWbtgJ0GpeZoK1TtdC2+V3Oq0z5j9RvbUeg2mNP70W9cGt58zPGritfUNF0ILBfl/k6AbQeXKajtObOBreOzrQRqbUDYgBfWsXPrML77nW/hc5/5FKJgAZ4ToaOSx8zkhKlUltQkSyRyC9qy/IrrCKIY0/UYtWYelb5hDG7dCYcV9PhdFBdI4p6R76sJiUz0tqkVkDX/2KAXsA/+sDNgf/Bznu2xRYvFqVhiDtcLIMtV1mZx4rVX8PxTjyNemMaO4X70d5Ux0MM87DJyhSqaLquQaUqXtM8yVc4SYLNjFyPDeamNglC6c83PzuPa9QkcfusYfvSzx3H87AUE8BF7JSlNSR+1lA+VWqZs/2hKWkphliYDlUI0GoG8xpxfKmv16WpglqppOzo8rbAVkISYHaylgKWf3a5BrrnV6stW87r9Wdu8rTOcThmzga8K2Favdh65msD5Pt2vAtxO99Jt2osA+7n0AoJjs33xthXAVuD2nOn+Zb7YLhMRtgz142tf+TK+/MXPoaujCIQ1FDzGPzQErXSDSLGURGEb2DpSCjUXLUi633S9iYXYQ7FnCANbdiLf2WOixBnIKH9abSVR6cmzGbCzy9kHOQMZsD/I2c72tXQGkrqOST+t1nWxFXBGm2RtFkdeegEHn/45nHAe2zf1oq+zhMHeLumTnKPCTkzi4rcWBUwRRJ+zKwo7DNjByaQ5hQ3TKGJ6agZjV8fx8qHX8eiTv8CZkSuI3AJitwi3UJbI8wLTo9hJCk1R2PyLCBmmcAXssRwlaV+mVjdvBA3N4Hava7uoSBqgNowUujLOxE/NbfE9tkoXS0HEDlQczWJOte37Xs4kru9P/6v+clX02oYzbc5Pt+dcbiGwErztL4FdxtWeGw1KsyPpNcedr8mc5HKoFHzk4hAfufcufPO3v4r77z2AvBshFzdQKXpSzU48JDJPSQiafEEc+VwumhcYE9izoYN8Zz/6Nu9AqbvPxCok3dfSwE4awGYKO7umfaAzkAH7A53ubGdLZqBViFn1tZWMLTnYEVBfwBvP/QIvPfckik6I4f4u9FQL2NTfIzD2Sp1Lgs5EEaUUNgPOCGwx9TYCRGGEGxOTuHjpCp5/6WU89dwvcXF8Ek2vKCZxt2AUtrSHjAIxixMO/Hw9DMUnzi5TBEC1UpbOXwSIFvTQKmB8v1Rj87xWv2vRam0KpAhCEjjYpU35fDqoTKOkdVtps3E6yMzeZzvFq7DWtC078lz91boNVf7t1LIdOLeSidz+Dqh5PH1MNrD5HrsjmI6PgYDVcglz05Po7qzgcw9/Er/1pc/jwL6dKOVzRmE3oyRS3CziCGrJ7oIjXb7ccE6YPNMApupNOJUe9A1vR6V3UPL7F/O6VGGbBWEG7Oxa9mHMQAbsD2PWs32aGZDOWVHiI2QjBRvYLHZBYNfw8pOP4dWDz6Cz6GJIUrryGBrokVKhTMPKSbcuYxK3gU2FLcVUmixw4spFn8AOgxDjV6/h/MgonnruBbzw8iFcn55HLl9B5BXg+OzW5BoTdxhI4JKfRCsvNBrSY9vxTW/sUpE+8kYrAIsw0SAtgkYi2dt0sLLNv3ZalIJJt6GpWhrMpu0y1Yxtw18huRyw07BWc7xYDtgbvNFoRX3bpU3tqHR7v/a+beDaiw9dhLTzp6s53TZ/68JAga2vqfJf0q+bLg/PQxwFAufNQ7340uc/g9/56hexY+sQ5mcmkfdyLeuIBiJq61UnDuCHs3DdnAD7Ri1Cs9iJ3k3b0dk/JH3WM2BnF6vVNAMZsFfT2dhoY7kdYM/P4LnHf4bXX35eosMHmdJV9rFpsNdUIqv2JO01PRN4xlxs+iyTKG7TB9t07BIY1hsC7CuXx3D67Dk8/tTTeOX1I5iuhaLWY6+InFeU9DCp/S3tGpvSp1k+H0Wybb9Ygp8viLmVClsBQ9Bq8RTCSoGtwWQ2qBVOtrJWUCv0WBxGA81sNapwts3IsgZiOc1U5y37a5VWvroAUF8yP6tmcB2z9vO2FbSt2u3UrHZjsMeq71W/vLoElgs608UE50VN4eo6EJ96QLeEBzcXw20G2LNjs7Td/MwnP4bOckFSu7TWu7mnZvEcmBbmBdNSGY2VzibmAkT5DnRv2oaegU3IFcsZsDfaNWmVH28G7FV+gtb18BTYJhxXLo45dgDhn9gtQ2B6Ak89+giOvHoQA91lATYvxMMDveJfLHQQ2AW4ni8+a6OwWTTFmKwJBpMS5BsVWQ8QNAJcvngFb58+i5/+/CkcevMYamET+Uonmi4VdlGizFnpjCldbOkYhUFLRXts51lkypcvLTrFAp8EZDFYizc+5usKbDtIq53fl8/ZJmmFJoGtkLMDvNLbSJujbdW+kqmaiwute05A04Sv7T85X2rmtxVv+jtpR33rGHX/9uJBFb1GeSuA1eRtg18Bzs+ouubr6l4wi5wcagt1KQ3bUWG8QQgvF+CjH7kb3/7G1/Dg/feAkeSm2pkGnWmGVg65OIAbzIgFZbbRxMRsHaFXRs/QVvRu2gIUK/8/e+/BJcl5XQnezDDpXdn26EY3DGFoQAKEQEqiRJGiaCSS0qxmV7O7Z//FmiND0Wqlo5FmJHJFHe3orMiZkUhRIikShDeEIbz33jaA9mXSRkTuue+Ll/UqOqsBkkB3ozsKp1DVmWG++CIr7nffu+8+l8eWVq3uqm0Rw5qF7in9V5pf3Ek0Azlgn0Q347QbiviPOgeqRJptkCEDRU0SxhF6r72IH37nv2P/C09htlGS/PX8TBv1WgU+3bZqTRS8ErzAfReKLjQuddlpj07+1Lxnv8dOWkO8uncfbv7JnfjBtT/GMy+9IjnpcrUOhrwJxtV6E91+L7UWdeyaYfUya7NDhkp5zLGIzpT9EVAI1lR2E1AItra9pdvHtfhUAOdrFJbx2xqEEDStrWhWRGbZ+UY5cWWnytYtU1cQ5FhVFKftP5Xx635ZQNbPqYLptM9tNjxvFxAWsDkOvRYV0ukcKcBrqJ7/Vi92t22COIF0UmP6pFoOUC+HCLwxPnjpxfhf/8P/iFa9DA8JPDYGSU3wZGHACoTEidMG/R6CUlWagOw7tITOwhYs7HkHwGqBAvufu97cRmmxvrArL+s67R5dJ+qCc8A+UTOfnzd9BFLp7ABbGi6wjJr6Hqp6kgiHn38SV373Wzj40tOYb1bQaZRTwK7CZylVtYGCMOwyisw/+2EK2GTZTF+z9eUYceJqsQnW/e4QL734Km685XZcfsOteP6VfeIPXq3XMBgO5biVahXdwcC15ZQ2kEAY0MWsjFIQpoCdiBkLQUdBjQBI0CYIkl0TsG0YWoHX5mZtyNnamk4DbN3fhtZtGFzHoSCoi4MsWKuVqorlsmFw+/G0DD8bFtfc9bRcOo+RDdHrokXV4aqmV5ZtQdsuOPRY68fFDmxwXdSiEcqlAPVKCYVxhHP3nImPffRXcdklF6EUOEW4XwTKJaZGRhgO+tINLvSLksIIwhC9wRD7Dx5Ba24RC7vPAcoNwKuIGY/WXbs1oLM0dXQ7ZeD533M+A8dhBnLAPg6TnJ9ioxlIGTYtIkHTE2dSITWzxPF4iFcefxDX/Nt3sLTvRSy0qphpVjDXaYk6m0yYgM2yLj+oCGA7lu2hwD7IUos1lhVAFI1E1NbvjdBd6eO5Z1/CNTfcjCtvuh2vHl4WK9NKrYqIIfQgQFgqoUd/8IiiOJcDp8iMpWQ+8+TSBCpZZ5JC4KbdKQGATLBer0uIWUHNhsUJVJrvtuVY+rvmjy1QWdGYzijPqWFiC4YKoLY+m++rAl27fFlRHI9jFwkWqHUBYNm1/j4txJ8dt81jW5EZx6GLDAvW1lBFfdm5neb43ULDR8QKAJa5DQcC2AyNj6MhOo0azj37TPxv/8vvYfPiHMIiEEdDVMqOjZNVe2TsAth9Sanwfh84tIRqawabd52FAvURQVWiLzlg50+xk2EGcsA+Ge7CaTuGFJkZoiRTkTrZNCQuBc99PPfAXbjhiu+jd+hV8RBv10uYaTVQq1VRqlQQVBsC1BawCb4OsAtIRIXunLukS1dviNXlHp584llcfvUNuO62u3GkN5QHdrlakRpr1zikiMFoJIpwvkew1m+xYBFfalcvrWBG8CHDJqiQWTcaDVcalm6r26kSXAVf2bIv4W10WEtbZFqQzLJ1BWzNNSvoKbNVANax2j7W3IaA7XL8Dqw1HG4ZfPbjaRcO2e2yiwrNaeu4s2yd49EQubUn1bnSvLXWntvwOAF7FLkObKrmZ6qkOI5R8iGfk3/32d/EpRe/F5sX5tDvLks+m6HxcRxL7pqh8Wg0lPvdHw5x6MgywloLizvORCClXVXRM7g4cC6BAAAgAElEQVSKd5fKdtlzepTLnbItvU7bv+T8wo/PDOSAfXzmOT/LtBnQHLa852xFJ4AdJeIj/vhdt+KWay5HtHIQm2cbaFRDtBs1AeywUkGJFpJ+iDCoThi2A2wK0BgyjYSys/QK4yJGwwgrS1088vAT+N7lV+Hmex9CLwY8CsxofIIxooQLiDGiOBGwDoJQ8tYEbOax19o0MlTuctJSo532w+bvzF+TYVvGaku2lHVboFTFtAI291XjEGWsCsSaE9bXLUvla5ZZa6kZx6fe5dptS0FamX025J4FYJtL1xzzGwF0e1wL2rrAyKrA7Xk0XK7lZWsK86IrsSNgJ67eulIKEAZFlP0iKqGPXTu24rO/9SlceslFEhaPhn2Xy5ZPm+uTTZU/v7hAW1pheV8F89t2orppB+CVMC4wC772JYDNhaB8OfjOv/IZOB4zkAP28Zjl/BzTZ2AKYAsAEbUZih718cAt1+OOG68G+kvYMt9GreyhUSMYkmFXUaqzDrsE3y/DS0PizEeL6EwYtgNsMjMmyEfDGMtLXdx/30P45+/+EHc/9hRiL5zUb4+LBQHqKInlkU77UwK2gLXnp42f6H6Wqo5TsNbwtnbHImAzHG4Zqzp1qXKdYEng1C8FMgvK03LD1m9cvcs1J6yM1oq8bGtMnovn1DrrbPMRe6M0/23D2VkgnSZ4mxa6z16jLliUXWukQhca3F7nQ9MHloG7sDojNGIO6jpyiUkKUA491Mqh/EyGfXzsIx/Gpz7x69i5bYuzI2V/LobXh30B7YT3mir9KMJKt4e44GNm83a0duwBimXRN0h3VsOw5Xzyinrg5X/k+Qy89TOQA/ZbP8f5GTaaAUHmtTYKrvgmBexhBEQ93HHtj3DXzdchiHvYtjgjdpN0tyJgU9VNlXiRCnERnJVQ9FwOu5iGxMcMZhbGwn7peDYkYB9Zxd133Yf/9u3v4tEX9qJYYtiT4D5mX0bEdNai/SWFaNWaY9hB6MrEyPyp8oZzNhNGHkVyfCq9CSTMuRKs1ezEhsAVBG2+WNmxDR/rlFnFtgVyBW3+VOYpfC+twdY8sQ05c3+OTX3PdV+Zc9aup98WXI/1no5XwVX3s8fRUL1l1RqV4Pa2/tqCtV6Tpg0UrPVcCtgi/xIFPxUKY+nGVg59NKoUBzJUPsDmhVl89MMfwq/9yi9JmJziM68AEZ4R5Nm8hSybgL3a62MYA635LZjbfS7gUynuI0k9fTQk7gBbZjz/+85n4LjNQA7Yx22q8xMdNQOCzxpaZEg8DS7yFzbWGPVw0+Xfxb0/uQElDHHG5nlUDWBXag1X1pWCtYC2FwojKnqp6Ixy84Jrc0lGNuhHOHJ4BXfefg++8Y//jKdfPQCvWne63yQRZs5HMXPZBGmKzBSwpa0yZcnMa6fuZQSiwYilYj0BbX4REMlgCY7cTvtJa2mZLZ9SQLKmIBpq5mvaUESBU0HNArYVYnEhwP2VlXJcukhQi1P+1Py4Bd1pgK3jsu9Z8LULimnH4jgVmHVhYgFbQ/42j873eb903uxiQs/tjgGMokiuVbzWA1/q5UPfQ71aRugVUK+W8OpLz+OS974Hv/fvfwe7d+5AKSADL8m2smAc0xeezVyGUhmwOojQmtuExbPOA0LWYgdSvcDPxSQAPrGXzcPh+ZPt+M1ADtjHb67zM2VnwAB2FDlTDGk9HJHdAvGhfbjxiu/jyQfuQoghFmeaqFdDYdg1hpwbTfiVGryQrmP8rqLoBUCRTUDShkzgA30oNdnsrtVdGeDA/sP48Y234p+//0O8fGRF6m3FCW2cCADwwSw13mEJtVpdmDW7fdGPnMYuEgZOhWRk5XyY82FPcCSQEKzVQ1zD4AQEAjhD5QRMZd3ZHHV2iiywKqiJA5th0jYMzv15TgU8Zfxqcao5dQVBPb8NdVuGbUP608Lfynj1vWk5dgvkskSjRSzNaOgalzqz2bIz1QJIuVW66NFFjOa6dXvmsN2CheDrvMzItithIPnsclAUpl0r+Tjv7D342K/9Ct594QXCsgd91qAzQkH3O7d/rz/AkdUe6p05bD3nfCBkc5kSYumvnrZal4vW/+WAnT/Yjt8M5IB9/OY6P9MbBGwpri2MER14Fddf/l08/dA9KBVG2DTbQq1akhw2ga/aaMIjYAdlhKUa/KA8YdiuJ3aCBDFGo0Gq6I6lpOu1Vw/ihutvwr/84Ed4rTvAWBi6Lwxbcrqe6/KlZVwC2GNncSo/07A9w+GyTxJPAFLdwgg0wr4HgwkoaUcvzTsTTDV3e6wPh4KrFZLZ1xRs9XjKrvlvBXk1HFGgt/tMC4fb8SgYK7tVtq9gbX9awJ4G9lYcp+NTwZuK47QjWDYfr4sce10SjBkOJ7Xw0tajAJSDUEq4tmyax3ynhaWD+9CqlfHbv/lJUY0TsKkY5/YE7Hjkysu6/T6WVnuotuew7ax3AJUmUCwhkc5daV+ZCWDnf9L5DBzfGcgB+/jOd342OwMbMGywbeQ4xmj/XqnBfuaR+1H1E+nQRWOMZrOOKkG73kShVE0BuyosmyFxqnppmML663hMhj1IWV2MXneIF194BdddewO+/6OrsRQDUZGsnIpjArwr4ypLDroszHvNMlV4dlra4+gWGXl/uJa/Zjic38p0CT78tzJuvq4hYYLb6wG22oNmmbECr4bAeUy1NuU5FTiVoXI7C9YK0pYZZ8PeOtYsi94IsHV/K4rjOVVYls1da6heowjZ1AHHriyc51R3Nk0tyLUXCxiOhqL+VyEboykMj5cDB9hn7dqBpYP7UQ09/O5nfwvvfdeFGPa7CAO64bka/SRy5WW9fh+HV1ZRbsxg25lno9iaA4r8TPksMnA2tLmzWf4cO0EzkAP2CZr4/LRpwlpU3BQOudpjCTXyH8kI/VdeFJezF558GPUA2DTfEXZNwK7UamAOu8hwdlhBWHKAXWAOm0YXFAkVRBLmHuisqY4T9FYHeOqpZ3H1ldfiqutvQrcYYMSyndTRrOAVpYSLTmcEbAmypto410+MoXH+XwzEMYxGAtja8EOZrLJFgpGGyK2i27JWy1Cznwtlk1nAVtGagqqq1PnTCts0X70R4Ov5bNmVHU9W7JXdft36KxWt2RIxLU2z9q0K+Mqg+ZPnsTXWGo1QFTu30Twzf+dxJTXgFTHg/LPPuaQqnPjM8xgK92WBd8bWzeI/f+7unfj4Rz+MHVs2YdBblZA5u8UlSeQAO07Q7XdxeGkVQa2JTTt2o7ywRRg2AduFVvIirvzZdeJmIAfsEzf3+Zn5ABRjEwK2ewi7ZsOupGv5pedwxb/+E15++jG0Kp5j2LUK2u22uJKVaZoSlgW0S+WaA+xiIJ22XG55jASR1GLTzSoaxVhZ7uHhBx/DVVdeLW01B0EZA7h6Xo7DD3yUyhVh2AyJU6i2DrDHDqxpScqh9rkYiCMBExVo2Rur3baUCVtFuAJrFrCn5Yote1WwUkGbMmsFN8twNd9tQZTH0m3sWNcLupwxjOa47ZimlW3Z12yIXQ1PNGdt2blet+a0df5sbbie14bL+Zr6nxOwuWCiPkHKvNIvupixcQvFZd44xvnn7MYnPvphvO9dF0g+myFxfpZY2kU5GQGbfdJ7vS4OLa3AK9cwt/UMNLbukhw2sMaw8z/cfAZO1AzkgH2iZj4/b9oH2wG2MxijBVUK2MMeDj//lAD2q889iQ57YM91UKuWBbDLZMCVGvxKFV5YlRy2Y9hU9BZF5S057DFFZO5BPBqMsHSki7vvvBdXXXUt7nv4MQHsIQjwtDIviiUpleH8yQ5fCtgud+2kwgRsWWtQpDQciFhNy5O0HlpUy2EoTmIb5X6VKVrAzjJvgp/uP010Rmc1616mNp6aP1agzoap9fXsuXVBoeHr7HgUcK1ITce40UdaQ+LZ9+25NJydLXfTY2vIX73HVWnPkHhv0MdgMBSlv4uIuDw2QbtZraC7cgS/8N534z/87u/g/LN3oxAP4RfHohbnDWVYnE5pLO2icJCAjaDsunbtOltC4qIUT0Pi+Z9uPgMnagZywD5RM5+fVwB7TCMLyXNmAHvQxYFnn5CQ+L4XnsZMvYSF2TaqldIEsINSBWG9AT+solSuC2BTIU5bE9ZSi+AsGkgum4A97A9x8MASfnLL7bj66uvxxLMvYBhWMHQdk+EJuy47v3BRYnuOXadtPxWwXetPeqE5hk3RmTJR/anmJKJ8T01A9JbbXLHmb6cBp4KjHlNZpYaZyVq1bEvZuqqnFaDt69kctj23jk0XB/Zn9qNqGbQCrWXCCsTcb5pTW5bJW9a9kcrcusRxG3Vq412wgE1hoI6FcEyv8GIS4fyzzsQnf/3XcOn73o2ZRg1IhiiMWTbH3D4HyijJEP3+AIeWljH2QleLvedcCYnngJ0/sE6GGcgB+2S4C6frGASw4xSwncXkhGH3V/DaM0/gqu99G/tfegaz9TIWZlqoVsiwW+Ij7odlVBpteKW1kDg83+WjpQNYgsGQrS4LAmy93gD79h3GTTf9BFdffQOee/k1RCErvJmYZO46RKXq2LW4mhGoRRmegnbKsGlNKo0/6JYVR1KHbcujCCgqNCMjtOFnW2+tpiIbgbUCj10EaK9qbclJdq014ZZVqz95VrSWBUd3DmeaYt+bxqyzCw7uY3PcGmWwP62TmubRFdCdoGy9b7peq0YKlOlrjluPp+YvND2hUIw+4C7B7ExHnbmNsxCl61kt9PDO887Bb338o7jwHWdLqVc58JHEI/heQRaO/J3zevjIMuJigObsIhbOPt8wbM7T6frHml/3yTADOWCfDHfhdB2DPPwcYDD0TGBNotiV2wy7ePHRB1ynrtdewky9jMXZNhq1mpR0URjWbHcQlOvwwjJ8GpyUGRInYNO5iqx3JLW2BLnVlR5Wu0O88tohXH7VdbjqmhtxcLmLiHXbEr4uCbsOSqGrB0/DqxMxlriBuVpsipPUiYtgrQClbFZbVWpp1zT1tYJjts5aQVfDyAq4VmSmAjOOQUHQlnwpk86Csx2Huy4CFduPFib9ubPiMzU+mcrAxXHdWYi68a6lBiyLtmVbmsvm+xwC1fNpUfNkwWAZvF4/r5md0Lgf96GQT8IfSeo0NxphOKJegUcrSHpD3M/GCWY7TRSSEcpBAZdd8l58+lO/gT27zpAOX2Tgo34XzXoFq8vL6K6uIBoDq4MRau05bN11DlBvAUWmR8STx3kFsPIwNzk7XZ9cJ+y6c8A+YVOfn9j2TEibZKWAnQhgP/fwfbj2B/+C5X17MduoCMNu1urS+IOA3Wh1EJSqIjwLmcsulVBgb2RRFI+QMMw56Etoe2W1h9XeCC+8fAA/uOIaXHvDrVgejBBLK05n18lvsmy6nVFtrAAsbJMPf7Jt2pPGrO2mWYdz2dK8NYHJ1lrrHbb54ixLtbXKFmB1EaACMVWYWz9ybm8BW0E7K/rKnnPt3y6iIQuRovu2uWk7nmmAzfvHdqT6ZedFGToXS3otKszj9jpWGpcoYE8TrmlEQo1puK+azzDKwd7poh4fRRhEkbTbJJISsHk8duTiKZq1igA2hYsf/tAv4Zc++Ato1atgu5ckGoianMrxLtujjiIsdfuod+axffe5KDQ66wFbtJJjKSnLv/IZOJ4zkAP28Zzt/FzrZ8A879YBNp/C/RU889C9uO6H38XK/vWAXa9TYFZCvdmeADbZtU/ATh3LCNhsoUhDDAJJtzdAbxDjyWdexr/+4Arc9JO7MEgKGHs+ikE4AWzmrvmwl14SwgLTcHEK2NJYMQVqWxfMCyNYk/mRDRNoNHybBUNltPanxBpSpqpgZ9XcfE1By6rBs4CdPVeWIa8HZCekywK2ZeLZj+y63HYK2DpunQ9d6Cgo24gAj21z8Q6s3TzrAiEbkeDxWDbHbzWmkTmmh3han03AHjLyETMZsgbYpdDHoNeVnthUh68uHcKF552D3/7sp3H+OXsQIJIcNxuFRMMBRsOBLO7odlZtz2L7nnfAb81Kz/UkKTiGnQN2/iQ7QTOQA/YJmvj8tOu7EpLE8pktIfEUsJ+4707c8KPvo3vwVcw1q5jvNIVhN5sNAWwapziGXUJQplqcXbdSsIxH0ggiiUaiIB6OYgHs+x95Et/57uW4494HAb8E+AG80Hl/S80yS8vokpYC9gRE2JMxrclWJzENi6t6W4VQmttVUxQr9tLjWWDV9wlMmhPW9/lTS5qsGlzz1haw7QJAAVABWxcBujBwnz9XV55dQExj2vbzqqAtKf20PlojDZY98zjaH1zV3bYkzQGzjOio5iM2NG/z1wRq3isem/fXLzhhGxt3DKMUsMVGlNcFKe0iEC/Oz4hi/ND+V9FpNfDxj30EH/7lD2JxpoGwEAvL5meF5XpLyys4vNJFqd7Gtj3notSZF9X4OGGo3S0sNIXjLErzr3wGjs8M5IB9fOY5P8u0GZDaKIfUCtjjmGU2CdBbxiN334YfX/kD9A/vw3yrhrl2A616A61WEz6tJ2t1BJWadOliDtsPS64VorBbAvZIGBMBm7nNle4It939AL7z/R/hoUefki5dXol5axcOd85ZRfEGd/9bY9lSJySdoZJJYw0NhROo1cmMQGNLojSkawEomzO2im7dVwFbw8zSbcxYjR4LqC2L3kiFroCt15kd07Q8uN7CiSBNhH3q5R0J6OoCQRczKysrk0iFZdbKymlwQmDNLmrsuWwkQ8vl3DzH8ApukRNFBO1E7rP00RLALggLr5RCVMuBAHaRQsTeKvacuQsf+8iH8KFfuAitWojeyhLi0QClMMDhpWUsrbIvdlUAuzq3WfzmHWC7+nuXSkhHmYN2/nw7TjOQA/Zxmuj8NFNmwAD25AGtgN1dwoN33oqbr74cgyP71wE2VeIUiTFvHVbrKPihMGwCNmuwBbAlFB5h0OuL8jdOCth3aBk33HIHfnDldXj2xVdkX7cfG32EAjYSoBU3q/SBzzabgihOGDcarc9bcx/tzqXlVqp0VnacZac21J0FSlsSxf0I1Jov5/Eti1eLTpuzzuagddGRBVv3uhNP6ZcdiwVQG662x6PkbJg6q/F13YeRAAI12bVeq+b2tcxtrV6d9qBuX7tIsKI1JyB0PautIp4K8SLoVMamLSzhS8AUtvNPcakMLrDazSbG8VBMVGZaLRw+uB9+sYCL33MBfu/ffQrnnLkNUb+L0bAnlqaHjyzhyGoXUSHA9j3norG4DQirGLMQm5UMToSe9kRfp5nL/8zzGXhLZyAH7Ld0evODH3MGpKyLnbnW5LYTht1dwn233YRbrrkco+VDWGjXMduqC8OemZmROumwXEGp1pgAthc4H3EL2H2KiAZDDEYJnnvpFVx1/S245se3Yt/hVZRrDZSqVWHrBBRhZOmTuFDwBBxc6VFBysT48Kejltps8tqyTma2zIn7aR7czoPmdm25l83bav6bx+JiQ+An7WWtCwu+poCt79tjKLDaUPjRoE0Gup4eKmhmf+o51h2DXcpS33Idj/qBc6FBZszFjA3frwN8ll6JNmBNPGcjEU48GB1lPLOWLmBMng5nsYjNCNoWsNVEtFapgryYVqWtRg3Dfl/C5HPtGj79sV/GRz50GRq1sjDswCvg4KHDWO0PMIKHzbvOQnvzDqBUzwE7f5yd8BnIAfuE34LTeADHAOzx6hEB7Fuv/dExAbvMBiBBCD90IXECNoGVDDuhsUjXAfZqb4jHn3kel199I266/W4sD2JU6qznpkgsEMDmFxuAkGF7RV9C5CrwImCTXROwrQ1pq9WaGHXYO6kM0YKo/q45b23IoaCqinECtTJr/tRQsm01md0nC9ZHg/O0z9kaYFuhm2W7lr1nj0CGrXAvwr5uV7613EwXF3q8bI7eKd+pWVhfVmaFbZr7zp7blbkVhTk7wGbXtLETnVHhn5YgeAVPmHu5FEozEOa0y9Q6cAHWX8a737ET//O//yx2bN2E4jiGVxzj4MGD6DOSAg+bztjtALvcOAqwhfEzVZKHxE/jh9jxvfQcsI/vfOdnszOQ5gCVhYpSnK8lI1GJMxx+x41XI4gHaFUCKcmZ63RcHW6lilK1hkJQkp8iPvMDxGMXuo6G7OA0QJ8OZ8MRjix3cd/Dj+Pb378cdz/4OBozi9LjWBmy5oS1v3UxfdArYNN+VMRraZMJNe7QnK3mni3btWxSX1cnMgVrZcnqNc7zqSKaYMXxKSPP5pU1X27Zrw2JW7aaHYvbx5msuvbeDnWy4XUNQ9vctOblPd+T6AhNaVgjTXbNL1szrvc2m6Oe5MHHTDkcncPW963xyrqPTipYS+KhtM+iFzz96JnLltKuFLB9z0fIaAy/fbrXFeBJPT3gFyKE6OHTH/8IfvkDl2Ku00LoA/0+7UmX0R3FWNxxJubP2C0hcdZii44h9QxIq/1ywM6fasdtBnLAPm5TnZ/oqBnYCLDZwau3fBRg0ziFgE0QI2Azhy012NWadOtyJV0pYDP3K00hBuJw9ur+Q7j/kSfwvSuuwb0PP4laZ0GMVpiztIxSc9hk2KJEjl2OlF25HLsmIyxOysAUCCfK6QzoZUPSFnyVUSvA8TwEawKfgmKWpeocKrBaoJ3KoY0XefZ9ArZjhy50bwFbx2ZFa9mwPcfIxhtaG879s65rttWn3f+NAra1Ns1eu1QV8LOSpisErOXbKcL4n0QnUl93AjZV4HK/GUVh/rt/BNs3z+Izn/w4fvmDl2I86qPXW5UGMgeXVrCwfScWCNglBWzXhtXNS7rAzBl2/nA7TjOQA/Zxmuj8NFNmIAVsVT9PGDYfwt0l3HT15bjzx9dMGLYCtjJsMUshcJf5XWH3DiRjlvskAtb8JvvrD0Z4ae9rePyZF/Cj62/CfY8+iWK5Ke05aUvJdpkTAKR4SpTLLpSqJVUOmAgOBQmfa/MJy6yPZoBrQGjBZi0H68BD2T3BTQRyrC9OBWaa51aGOo0J2/NOy1lPZ9dpr8gUsI8GQzcnPL+6k3EMmjrgooJtS1e73QnYTzpopZoEW4ueDa2vjdM5nmWFbToeq7hXtm7FceNUdOaU5JF0ZJOGLanojMxaleW6MJL7Te94NocZrGD1yAF86AOX4n/63c9i++Z5xNFQDGEOLa9iZtMWbN65GyjXALripZ3ddCHDY+Uh8fzpdrxmIAfs4zXT+XmOnoEUsBWgpMWm5AQdYN945Q9w983XHQXYZNhsgclQeJF2ohUy7IqAbBSxLtcB9nAwwMryMoZRjFdeO4i9B4/gyhtuwV0PPope7KFSbyBg/jQdh4AGbTpTwOa/teaaFqRkVPQYV59rFaUdzVzXHGEsgNoctgIwgV/FVQRBrd3WkLvdxwLvRq8fW2S2NlK3v/YdW+8jns27Wyc3vWYuLNiHWkR6xrlMQ+eq7FamruzdLgzcWB1gZ9+3c2qtX3URofNHG1rJYaeAPUrbbDpQdz2zrQaA7mS6QKPUkSx7dekw6iUPH/6ly/Cbn/gINs3P4vCRw/K5qc3MYtuuPSjWGhPAZic4j41hhGmnLWHzv+98Bo7DDOSAfRwmOT/FBjNwDMBOVg7jhiv+Dff95Majctg2JO5VKggqtCqtiMMVnTLJskZ91l/3BbBpWXng0DJWozG+d8V1uP3+h7E8TBzDFi5mwsFkh3yoS+sI5jP7wraYw3YA4LzGVQGeZdVZtqsqc8sKlTWr8lvYagrW+poVmNnwtxWbTROarYWaN47Tru1H8HJ2qxZI7TUQCG3uXE1MRBQXjVCpVidga3PmCvJZp7Wjz+NA+1iLHj0Wr81GJHg+9S+37nO6nc7lpP7b99PFWBpRSb3U2amry9LBdg0f/8iH8Cu/dBkajTq6gwEqjSZ27D4bfr0pJjtk2KM4hp/2bl9LK+R/5fkMvPUzkAP2Wz/H+Rk2moEMYEdRIipeis6i5UO4/kffxwO334QwGYrobPP8jOSwa7U6yhVl2DRNIWCXXTicgD109ddk2BQQLa92sdofSR7y7//xO7jj/kfRS4oC2Ihcm8VJyDY1TmF9MpkdQ+rC/jyGg1n+FU5C5basKgvUCpwK2NlSLhvizvaztqVbylB1gZAVcWWn9lghcRt2VoZNwFaBlj0Hj6vMXwVyKojjeCW3zOYd1eqafWs6GO6noWwL4tMWNxJRTovBs/l43VfZOvdX0Z4bHyQMzp9um8g4xTlQple5phfoES/zOUmBeBhFYySjEcrFGFHvCGabFfz2b30SH/rlX0R30JfF4M6zz0GJDUCCMAXsSABbFgYFPw+J50+44zYDOWAft6nOT3Q0jXKvaA7bAvbwyAFcd/n38PBdtwpgt6uhAPb8zIwANoFCVOLsrkXzk6AkgE3BkQVsMkE6VxWCMuoz8/jzr/0tfnLvQxjA1XGPRwMUUnMUAVHmrTEWlq7lVQISAcu8GF519doqMssySH3dApZl19mSKZZB2WNpnlWPeyzA1hz7sdhpNiQvi48JYK0PiStI69itS5sI79JIgKYwfAr2PAeCdgGigK3n0nucBWwHyI5h8/jT3uexbHh9vSvcGH0uxCY+7Mxfu2YkbkyuXIzlXxKxSAWGoiGX9Ac1D77UZTfKHuL+EvpH9uPiiy7Ex3/j17GwuIjGzCzOPOdcVJrtFLAL0lJ1DbCDHLDzR9txm4EcsI/bVOcn2mgGxDyFns9k2H4RiIcYHD4gjT8evec2AexOJZTc4vzcLGr1Biq1mqjDWYMdsOFGUBKmFQ3ZSStCv0d2PRADDJZ0tWYXMLtlG77wZ/8Rt9xxD/p0raL0SDo+pV7WKfAw/D0aRpMWmqJ8Dnx4VBl7dOZa62plw9IWrBX0NHyugGbDy5yPQ4cOSYhdvxXcbdhcgc8yUGXsmvPWubUsWoFsGhCuhdnX3xUHkK5NJn8Pw0D+rep1DZGL6C4MBUyt8l3zzWogoy1GdW6scGwNsN2iLSuo0/HbHLoth8NM2owAACAASURBVOO4ut3+RLBGpq5sXedZ/MSpFCdgi/Ws0ynIokv6ZxNwxxj1llGI+uIrXil5ePeF5+NDv/or2HHmbuw551zUWgRsV6vPVACP6Rh2Dtj5k+34zUAO2MdvrvMzTZuBNIVJflXw4DowFcdYefUl3HjFv+HJe+9EBRFa5RDzM23Mzs+h3mqh3Gi6sqxyTR7E7MnA7lzjJJZWi6v9oYTBj/RGONId4sKLLhEjjN//3Odx5z33isGG61LlSatEDW+LqIrlSn1naaqNJhwo0ayDgJ128BIb0zW2raBkL9OZg7iQO0GDYjJup8cnGKltp+at18Dm6PaNCsh6DlUrZ9Xq2e3WWPV6gZnUnWfqsPXYypS1LpyvE6itvSgjDrqgyJ7Tsns7N/Z3K0rb6A9EwV8XMwKaI+c4txbOd3vbHD5/V4CfKNglIpDmsJn+SE9KU9oxrWy7K+zOjsX5eWzdtgWf+OQn8YFf/CA6s7Po9nuoNhoSERiOBghlkcie26qay//E8xl4a2cgB+y3dn7zo7/eDKSALQ9Oz+Ui/RSw2anr2QfuQWUcoV0pYX6mgw4ZdruFUqMJv1SBH5SlztYv0EQ6kh7YVPeu9IdY7kc4MkjQTzyc+86LsP/QEj73hS/igQcfnLBCtkyUFGrafUSYF+uhUxEYAZavZcurHDjx0e5AYhpY85IIpNmmF7antTJrBW0L1hp6P9YU2vD8tBzw0XnrjCLc1Jor8PKnhqFpiKJfCpg2pM5FzLEAO5sX19D3RimF7LVaH3Fl8ppb1xrv7D4WtLOAbSMXLP6iypwALNuhgGG/hxHFZuWSdIW79NL34zOf+TQuuOg9YtAic5PESMYxAj/IAfv1/r7z99/UGcgB+02dzvxgP/UMqEiYDJnR8BSwl195UVprPv/QfagVEsxUy5ifnUF7dgYVttes1QWwPb8kgO0ROtcB9kjsR5cGMUqNGWni8MBDj+Irf/pneOrpp4XpEiRHI/bRdN0cyDZt/pYP/nKp5Eq9Ms0p3HUWEKdgbdmdnQMejyxdmTVFbGSsPDbBQ7t8ae7aMmEL2BaE7PE3WijocWwO3EYGJmzYdBfT1xj2lrKtgatjJ6vWhYvOj0YcVGFuj63j0/C3zo0ydjvmjVTkegz1bZfwc7E4Yfe29/a0z5zO10aAnd4+MVd19qhFBGzNGo3Q73Zl4cfc944d2/GZ3/4MfvM3P4XGTEciQDTRCUuBKOxzhv1T/8XnO/wcM5AD9s8xefmub8IMbADYS3tfwPWXfw8vPvIA6sUx5upVAexmpy2A7VdrAthBUHbKYSTykOU3m0As94dYGcY43IuxeecezCxuxeVXXYu/+uuv4uWXXxa3NAvYCta2hzUf4gSraSDqAKEA1uRagFK2qT85Ng11E3wIgDyHhse1OUY2Z22PYwEvC9zTxFp239cD7FFatqXb6RgphqPITE1iLGCrSJDsmiYler5pIXF9TUHaGqFwv9cDbPVt1wWOtXDVFp4bLWZ4fAvYE+MUigslhz2WMi+qy2Us1CZQv8AFVepxzhz+xZe8D5/57Gdw8fsvkc5uFCVSfe5SHV4eEn8THgP5Id7YDOSA/cbmKd/qrZqBaYBdSHD45ecFsF969EE0PGC+UcPcTEcAu9yoTxh2iT2tmVceR9Lsg32wWSe7OhhhqU+GneDsCy9CUG3i7//hm/iHb3wT+/fvF9ZLMJJntTAl7ascibEG8+JqupEFJGWKyrCzU2PZJs+jbmkEQ4kg+L4wawXrrMo6C/pZwLYMVQE7KzazY8qGxe3xuVDRPDgBWiMAelz1Ms+K5dzxnQ/58QBsBXftqqZgzTmdlpLQa9YyMLVM1YWRzKm79al5izRUpYhCPkeEc4Ly6uoKdpyxHZ/57GfxiU99Ap25OQF6ZkRck5MgB+y36tmQH/eoGcgBO/9QnNgZUNUPo9KFNCReSHDopedEJf7yYw+h6RfWAXapXkNIl7JyFeVyzdXWjiNp+BFHIzFKWR1EAtijYogLLno/elEBf/YX/wk//OHlOHTooHiIs6Y6SSg8csIxqS2mYjy14FRwsIBnwUHEWmrTlc5ilo0TnFW0RRDkMRWs9fhZMNRQsmWs68/rcub8sqVX2RtpgT0bDtdjU+mt9dVk1RwrvzQMrqVjej4V3Tk1OMHeOyZg65jsWOzvryc6s4Cs+X7uo4Bt22/qcbP3QEHbph0UsOOE0Q63OCNgMyTOzxGFDby13e4qzjnnbPzO//A7+I1PfFxEZ8x7C9DLLSArz0VnJ/YhcvqcPQfs0+den5xXOg2wEeNgCth7H39YAHuhWReG3WhTIV4X0VlIS9KQlqQUio2kpeZwMBTR2XJ/hJVBjLA5iwsuugSvHHCCs5tvvgXLy0tigepsQX0wqmtV1ioS09Idy0gVJB04UNm+Bli6nRWOEVDUxUyZNVm3Kq2PUp1nmnBYkZaATCZnbvPE2fBzFrAtE7Y5bII0c9Yq4lIBnCrc9TgaCdA5eCOAfazce3Zep31AtaRrI4ZtAdtGG+wCxQK2vYa0Alxy1RJq5wKMaRX24E5iKRGr12v4wAcvw6c/82m86z3vZgxfAJtKc3dtOWCfnA+WU3NUOWCfmvf17XNVGwD2gRefFYb9yhOPoBUUJwybgM0cdrnRQqlWh+e5HDPbLErDDzbQGK4BdmtxG97x7ovx7Et78X/9/h/h7rvvxurKMkjKyyWGq1nGlRp3MDzMmmut22WJVxyva0yRZdheWpubBUMFbaqsNefLEDhDzOofriVdFlwU4PQ1W2c9Dfzs9pbN2lxxNiRu/72StsXkeXjdmirg/tl8vl7T2rHlqo/JsLM59p/lg6nHUD0Ax68Mm4shTVFYhq1j1dy3hsTtYorpgID9NFPjlnGcSHmgq9DngizBWWftwUd//aP4yEd/DTOLCyI6o2Ma9+FnzffDnGH/LDc13+dnmoEcsH+mact3etNmQAqw3dHEy4T/TEZ49ZknRCVOht0OPSy2GliYm11j2PUmyrW6NP3orq6iXAqkleZqt4dRPMbhlT5WR2PsOf/dmN+6E48+/Sw+94Uv4Y4775B6bTqgslFEudwQkZrkIykyK5UEUDWvm2Wt66+7gKJP4ZUz/VBQ4DZaJ0xA4fEYBrd11taxy4K9ZZ2yEEmPnQ2J6ziyxikK4Pq+RB9SYxhbFsXxcd/llRUZt+brNUStBijZMjO5T5MyNjqKubr0aWxZz5sdu93ehvQt8Or4NRJh0wb2eIwOcOGjTFsZtG6jiyO+zgWTjZq4Ri+syXbXlESx5LC9QgGlMJBQ+Xve82584AOX4Rc+8AvozM5ICoSOaTlgv2lPgPxAP8UM5ID9U0xWvulbMAOvA9hk2BawKTpjDrtUb4o1KRkOhVIOsIfo0kM8SnC4O8AQAc595/vQWtyCBx99HH/4x5/HnXfeyfg3wsBDNCKrrIiJihqnaLmXgqUCtwKVBULhYamJig21KoAoO9d8sC4EeGzd3jLQacCnwKMAmgVwBbxj3Rk9nx5fS6JkUSHCKRdVWCfISkF5utgsXWBJ2+n1rm86juzCwYbnp4G7zm/2Onk/rChPFyA6D9qO1EYD7CJLAZrXlgVsup7JtwFsqsTLYYhWs4FarYrNmzfh/AvOw2Uf+AB27d4FRlSUYecq8bfgeZAf8pgzkAN2/gE5sTMwDbDjIV5JGfarTz4qgL2505owbAVs9sMuFn30e32US6EAdo+1w0MKzkYolGo476L3o9Sex/33P4jf/6PP4e6775KQZzn0pW92nKTNL6RRhC9sWEuNbH44O0kOFFwdtrJTbq/MWoFU+2arIlzBxAK2FZetXxCssVk1ENGcrgKW3Xej3y3rVIHZRLEeOG90zfNmAdoe8+jwu5uD7ELjWKH7bASB57N5ar6v4XiOlZEJq/RWYNd9LMPme+ty1Glkga/z3k4DbFrOMvQtx4tiBF4RzXpdLHDb7Zaw7M5sB5dddhkuufQSVOt16dzGvHeewz6xj47T8ew5YJ+Od/1kuuYNAHvv049LSJwMe6YcCGAvzs9JSJyAHVTrIGCzFpje4YHnOaMP9sCmy9kgQn12Eee8830oVlu46+578Ud//Hncd989EvIUwB7F6A+p+HUMM2Tv5BTAFDimqZiFsUrziKLUYatdJwFG66y5ny4Ask5nCloWXDa6JQrMCtj8t1p1ZhcUNhduFwb6O0FaPcFFEQ+gVC4L4OpYsiFwZbRZAZs7F0ErbaSRuYCNxGZZcOe/9dp0HNxXO5jpQkcXRRr50Pps7Rym15MFbJ0jrXu3VrFk16VySUoBeTyKzqrlEmbabczNzkiLTd5mKsnf+7734qMf+3XMzM+Ll7iqxPOyrpPpYXLqjyUH7FP/Hp/cV5gBbHnAxkMQsOklzhw2AXvLTFsAmyHxsFYVwGbTjzAsy8OWJTndXg/94RBHVnvoRsDijjNxxtkXCNO+7c578PkvfhEPPfgA/GJB7E/Z1YuAzbA6y5s0LGwnbBpgO7B27JIhcc2zEjwYoiWoahhcj6mGH1lhlO67EcBZcNZwsQVPGxKfBtgEKG6vzFpDyAqOzNlnFxBZ0LY5Y91WAXsiQDCTZsdnFxXTQv42BK45dh5KIxXcx6r2uY0ycGXZvDadp2mAzdeybm1y/V4Rnu8JYHP/clhCp9UUwG426tL4hLd5tbuCc99xLj728d/A7rPOkvJDWpMWwIUO1eV5WdfJ/ZA5dUaXA/apcy/fnldyDMBWhj1bCbF1toNNC/PCsAnYHntgi+Unld5s3JCAiufBaIRDy10M4WP3ee/E7NZdGPsl3HLbXfjSV76Cxx59OFUCxxj0B4jionT6KlFolpZoWQCjEE2/xGRE665TwGZZF0GJD3wVcqnAScPrmiNWdmiPb/OtGu61gKfMMQuakzEZp7VpgKgMVmvBNdc7CYGbZibTWLb9UE0Lias1qW6XBWsL8Pq7XZzo9fE9HZMuMHROFbClVjoFbOsxnhWdZedU89e8H/zScxKs6QvOkDiP3ajVMdNuod1sSoqFpVt0QWOjD7ba/OAvfRDvu+QSNNst6soFsHNr0rfnY+ftOuocsN+ud+5UGXcGsIUxpgybgL3v6cehgL15cQGNTgsB85opYNP8hDbiBEspUYpiAexxUMEF730/wtnNGCdF3PST2/HlP/kTPP7YIwLYSEbodXvwfPqRh/LAlvAvATDN6dKjnCYqEwGV2no55HH5W887Km9t65iVYWu9tQKasklbZ21BWc9pAVsB3QKzvj8tD67gpKFwVVKruEwAOgXsY4H1RsfmdKhxShaw7XVOy3Hr+xy/nlu1A5Z1c6GRZdjc10YbrEWpRhns+W25mrJ3WSCQXceRMOlarSaA3azXUGXkRnpns3xsBM/nPBVx9rnn4MMf+Qh2nrlLADv3Ej9VHkJvn+vIAfvtc69OzZFqHTavrkjBEUPiA7yc5rD3PfskZqshts3NCMNuddoOsOkjzjIdtsccA8PRCMurXYySggB2oVzDe97/QaA1C8TAjTfdii995ct4/PHH4DFZGUfodnsolWoIgrVyH8kZg62PWdbjGN0aa1SzDHMrisVJvpWvaq5UQ+nTAFsuNW0mkgXpLJN+PcB+vTpnNUTRJhqaW5fFScpqLWBqqNwCsIKgZa5unOoFvtYGNHs9CsIW9BVw9aeNQGTBWAFbQVvvh+b2rUBtWomY5r6ZCycwu+3JqlM/cIwFrMmqa6yRZ+c3j61QffiBq7euVKtYWV3G3Pw8PvnJT+KCd14g0+Oni8VJWuDobqin5t9sflUnbAZywD5hU5+fWGcgHgEe2yqL49gYxfEIzzz6AG697krsf+EpzDcq2Do/gwUKgZotVGo1BGytSYOTYhG9Xh9xoYh+lGDvgUPoJ0Vs3bkH2/ecg0KtJeKyH998K7785a/gxRdfQMSw+YEDqJToJ15yYjPfFwATMZPUVPvO/SrtY02GxT7bfOBr7bHmUFX4RODRzlyaO9Z8cFZ9nQ0vK9DZsi3Oz+sBsutnTW/rNeGYhpLFRKbfl2m2oGt/V+afzVvrvbGAmwVdx/iP/hzb7dx8se942nDDeLarcUyW3auwTlm0XpsNmet7vEamKSzQ6/UKi07LubQ8TNm4LsxYW92oN4RZU7hIfUMQePBDfh64ImHpl4uosHPbO845F7/6oV/Blu3bmcgW57OjvowZUP5Xns/AmzkDOWC/mbOZH+tnmoEkBsSSWhtfJSM8++gDuOW6KwSw55oVbF2YFcBuNlsoV6pimCKdpIoFYcojFNGLx3jl4BJGxQBbd52Frbv2oFCpIR4luJUh8S9/Bc8884wopZcOHUa1XJHWnKry5uCjOJaynWLBKceVkULymTRIcSCgeWsCogKmsutJeD1trKGAkwU8K8iyzFRB2wHiFEQ0sxxLxygH1sKajcBMxVgbAbYCmgK4BW09RZZd6zksA7cAaffT8esx9N9W8a5zbGvAbUhca9k1haCRC92Giy/L/LMLHF1Eaf6aiytuI4u9sIRmq4V6rY4ajW28gljWOsD2HFiL9VlBPhcUNm7fshWXvf9SvOuCd4qfvdQI2i97u3LG/TM9D/KdNp6BHLDzT8cJn4EJYHMkBO1xhGcfvh+3Xn8F9r/4NOabFWyZm8HC3AyajQzDZoMGmqUkQDdKsH+pC5Rr2Lb7bMxv2wn4Ic2rpKzrS1/6Mh5++GEpveour6BG4E/Z9aQLFF2z2FqRj+e0CYiARFFrjh0wqtBpZWVlUuOrNddWWZ4FQwvCVnw1LTT+Rm4MAdu6pmVLt7LMOQvA9n0bBbCLi2wO2oJ1Nr+d/bdNKdgwtv6uUQy9Bl0QKCArYPN1u40F7OwiwYK2LqJ4Hr4ujLxYlDB4jUBdb6BUClEOQrb+kNvs+0UBbIL1uEg1ubOo5QKoWWvggvPOF9DevvtMd2oFZnqRGy/4yetv5Ebm2+Qz8AZmIAfsNzBJ+SZv7QwcBdhJhOceuR+3XPsjHHj5GcwxJJ4y7EajiUq1hoDsOAglH82Q+CAaY3kwwpFBhHKzI4BdX9zqWoDBw4MPPYIvfvFLuOuuu7C6soJhv496rQa/uNZGU4CYdc5ssZgQowtiVSoM1vfSULgrKyJT01phArV6cCtYTwNGZaLTxGUbvZYFwOydkPYTqZKdgELGr2YiPCYBS8+bDYvz9Y0APQuCliVbwLbjmQbeCtiaPtDyK93PhsPtgiGbGrBhcV30CACnjFkBnT91X/7O+2L1AnyN4fFms4l6vS4s22c/dYlOJBgnkYjNCNgUm4meoRTKT6ZrQj/Elk1b8P5LLsHFF1+MQipIkzGlnvRyHbLAy7/yGXhzZyAH7Dd3PvOj/QwzcBRgR0M88/C9uPnaK3Dklecx16xic5rD5oO2zC5dlarLMWPsDFOGCZb6Q3SjMdqLW7D1zLPgt2bYTksA+8knnsIXvvBF3HTTTVhdXpYmDgRsr0CDE5fD5oOWgE2GreF51mdL7pQiJD9wAre0bzTZmrJqtR1VMLEhXgVGC3QbAbTun81xbzStqmLXOmvOBcel59Q67yxYW9ZsQ+pZYH69kLgKvTYC7tcDbD23zXNnw+4W3K3aXhZOg8GkSYkt++L88ZgEZ51LVYsTqMmwNUzurtE1/KCQQgDbd3lsvs5Fm1PTe5Iq4X5nn3U23nfx+3DGGTtcvTa7d2UBWxpu/wx/EPku+QxsMAM5YOcfjRM+A8JmNRcYJUA0wJMPOsBe3veSMOwtBGw2/2gqw3aAjXGMwXCE7jDGUneAUdHHwradWNy1W0LjKHCbAp555jlh2Nddey1Wlpcl9ElVMBk2BWYTIGCdrjAtNy0KAn4YyHbMY5PFapcoPvizHtzczwqksiFlq5K2OWobIlfgfj2GTUTRFp6qCFewyoLgNIZtX5sWErcAPm0s2ZzxNJadzc9rODsrlrPj1Q+lPV72fe5PwNa8tGoRdEz2vvB32pwSrNkxTSMPk5psabHpwfcokCPDdpGXwHce5NSXidiQVrj9AWZmZ/HOd16ID37wMtSqLA30JoAtQj0CdQ7YJ/zZcqoNIAfsU+2Ovt2uh65RFJ0pYI8ijEcDPPHAPbj5miuwemCvMGwC9jxz2GTY4nLmVOJJEku3re4gwuHVPpKgJIKzmR07gaAsgE3wfea55/DFL3wJV115JborK1JnW61UJMTJB/FEtMXnrDxsHTViuFS6OqUh8eFwJABBIBHRW+jae2YZZjYMy/eVOU5j1wrQloW/kVtJMZTmrbV0yzL6rMp7Wqh+I/atY9af2evU67DbZYHWllrxPVWAa4hcz21FZdlFgi5kpgF2nNrB8njauEUXAqL8l/ItX0CaiysFaxUNssJPFlgBgZmOd2TSbsEV+gRsJ0qk/S0tbBlCZ0e4Sr2G888/Dx/+1Q+JK1oQBmmVQyI12/KVA/Yb+Qjn2/wUM5AD9k8xWfmmb/IMpDjn8sXpM244wnjQwxMP3IubrvkReodeE5X4ljSHXRfAdjls1sEmcSSAvZoCNkoVKedqbzsDKAZA0ZduXM8997wA9pVXXCGATSerSrmMckgv7bWyIz6tidWFVP47yUlLsweGw0cCkNrb2jJkCz5ZAH8jgJ0F7Wn/zt6BfhoC17y1BTuO7ViAPS0Ung2JZwFYQXuaen0aA7fGKLpg0bIzC+Y2l51dVGwE2LIAiGN0u12JMrha61BAmsfjgornIEhzoddoNCbvS/kem30ETHMkwqhLFYa+i0xGS6tVlnl5KKBSqgiTJ2BX6nX0RyNUm01ccOH5eP/F75POXvQkl/tFH4H0w2x/f5P/cvLDnaYzkAP2aXrjT4rLTkF6MBhJ/2H5SsaIlg7j7lt+jPtuuxnDI/sx0yhj01xHGHZ7ZgbVegNhtS6ATWcyhsQPLq1gZRCh1pnF5p1nojq3CfD5EC0gKRRx1113448/93nccfvtGA0Gwor4sCdgi3gtLdUSlzPf5SstKNFOheFwCo/4pYYcG9Up6/zq+5aN2t/tfZgWEicAaRmUZe3aIpP+6ZaxZ++rBdFsaF7/bdmtVbgrO9UQ/rTw9zSQtvNmc+i6AMmqxXUxk11A6Ot20aBj1XD3IBXZcT5skxWNmIiDWYOtMtmK1ekUJukP3s84ciYppVAEZCiOJZpdJOhTZMacteeL3oG+8YMkxtymTXjn+96LPXv2YGF+bq2yy6jF9VrXzU+ezz4pHjtv50HkgP12vntv97GnDzCyVpZXyVeUoH9oP+788Q146K7bMO4dQadWwqZ5B9jNdgfVRnMC2Hz4E7APL69iZThCfWZBALs8u+AYdsFDrz/AVVdfja98+U/wxOOPoZCMUa1WxPWjFJQEsFUcpeFvr+jCqRNWOHZg7ew4XScuffBnGaG9LVkAzIJyFrCzOe3JuNKQOre3xijsZ51dDEwDOvtaFmSnAbaOQxcytjY8e6xp16Tn0DnS69Sx6vFsnbVVrE/7aFsWrsfloks7kHEfBW2ybVWDk2FTLa73cpKaiBPJUTNnTbAee0BSGItiPOD3GOjUGqgEIfxCEcOYC8I2LnzvRTjvXe9CrdmQzy3rs+UrB+y3+xPppB9/Dtgn/S06hQeYPuAYYhYREMnrKMbhvS/h9huulTx2mAwwUy9hcbaD2dkOmp0OKoZh88HPDl2HV7rojmI05zZhy84z4XfmnEK84GHfvv34h298A3/1n/8KRw4fRuh5kpsMPAqL2KVrramEMOzABwGbXwQJcceSUi+GWr11vaMtO5wWTrbg+Hpgraws+9MeV2uJmUeXRh6pWYrdZyNwzjLsLHNVQLSfOAW3jY6vr2fz2TY9kF0gWNGZhsyVMU+0BGk9s63DnhY2p8aAYjs1sOHniOIysmoVmKmSXyMFk4hEnKBE5X9hjLiYYMxoeHEsPbErFKl5Pjr0rB8XEDB/XS5h65m78N7LLsVm1mCL9zwZeZqzzgH7FH5YnRyXlgP2yXEfTs9RFIjRrtOV71HNDWAwxMtPP4WfXH8NXnziETQCspwQ8zNtzNJGst1OAbsmXbYouiJgH1pexSAB2gsE7N0otjpOOFbw8ezzz+PP//w/4pvf/CYKZNV+IGSI1qSupGs9YPvS+MEBNh/uEn6OI6FQVIqrcnwaWE8LEVt2OQ34poXCdR+Cm7J0/q6hcBVtuSYkRzuivZFQuO43LZf9eh9IPb6GyW243EYcbMpAz5cFbFXUa8jaLgKyDDzLwslwaYTDBQyPQzZNoGbOmmFwjkWjIUelDpKx5KgTJIiLY8An04bYk9bZvcsPUU7G8BNgrt0WO9JNZ2zH1t270NmyCaCXuPDr1J40B+zX+9jk7/+cM5AD9s85gfnuP8cMpICdUORDNkynqF4fTz38IG699iocfPl5dMo+2tUQczMtzMx0UG+1UKkzJF6DH5YF7Ff7fQHs0biAzqYt2LpzNwqNthyPVWKPPPYYPv+FL4rgjM0dyJbGSSxOZ67xh2nyIYphx7AVrMXlKolFnGZrtl+PXU8D0mPN1jTgnoRv04VD1m5UvcSPxYAtk86ybyv8OlZo3+5nr8GGyjWFYI8zLeowDbBtkxS7wNHxKVBnAZsYyZC4isva7GXN0j9WAKQCNHuf+LsuLgi1xOkoiRAzGBMWJSjjsSGIV0TTD1BNClhsdXDmjh1Y2LwJpVYdjYVZtLdsQrFaxXhMLwC3uMtD4j/HsyDf9Q3NQA7Yb2ia8o3ekhkQwKaca4wiWQqbf3S7ePieu3HLNVdgcOgAWqUi2rWSAHan00a91V7LYYclqZle6fZwaGkFw3EBc1u2iYc4ak0JVw6iGLffeTc+97nP4Z67706Vv+7ZWg6pKnYseyIOSwGbYU4CEMFAwJBkPQXsbO46CwgWPKepqe1cKlN9PZatQD0Bm9Q7nEYvxxKdTTvXRlGALGDbnK8FbBv+1vFYYLbHn6jsTSTAArZGEDinVhdgQdvOrwVsnodltHP2nQAAIABJREFUXTwGwbnVask3WbYVmNkxcuzqtiamOYUiRvFoAtiC4PEI1UIBLT/AYrWOC/ecjbN27UI8jtEdR5g/Yxs6u7YDYRmIfaCQ6i9yhv2WPCbyg67NQA7Y+afhxM3AOsBmb80xkm4P991+G2659koUequo+2O0UoZNwG600xx2rQGfDlTFIpZWV7H/8JIw7LktO1LArtNTBSu9Aa69/nr84R/+EZ5/7lnJNrLDF3PYZFjSrYv2lGlnLrH69Ll4cBaXDLWKKEvC5GpPutZsIwuIFniPBdY2n5wVmtl/a3cpBRmbZ5bt0hy2zc9m2XaWVW/Eli0wbhRSt4sD/T0bUtfz8/2NAFv3tTlsDY3ba8wq0y3TlmOPxwLWzFkTrK0VqR5vzRzFha6lpIse7AUuEwsYRkNExTGKpVQlnkSoFz10whAXbN+Jd+zchR2bN2NpdRmHB13M79yK2TPPAEpVYFzKAfvEPUFOuzPngH3a3fKT6ILTkLgABTkvO2V1e7jnJ7cKYIfxAJVCjHa1hNlOA51ORwBbVOIpYPtBgCMrK9h36AhG4yLmt2zHlt1nicsZDVOWVnr4tx/+EH/wB3+AA/v2swGThMUrpRCjYSQMm4AtojexqBQqLSOScqoogkfzjFIo9pQa9yzyYe97R7W/zAKazvZGrNaqwKeJ0iimUoBRdTp/Sj6buf/UHEQBO6vm1jD1NNDeCLizIe1p7FrPo6CsSnML1jZEbj91WYbN86noTFm2AnPWe1wXBwrqLAdkrnpmZlZy18K6Y6YvCpOQuAK2NnjR/D8Bm649g+EAUSFBUA5Ztg821myGAWbLFfzie96N+XoD852OeMwvDfsotRuY37ENoE4COWCfRE+UU34oOWCf8rf4JL5AAWzidCKWkPzHaHkZTz70AG67/mrJYTMkTqezVr0qgD27sIhqvQWvVEWpWpX2hqPxGC+9uk/qsLeduQebtu8Ewqo02T50ZAX/9K1v40//9M+w77XXUC2xYQhc8496A0FYXleqpZaVLBWjej3L2Cz7E3BIPUxtSDgbos6CuGXXukiwoXHtDKXlW3rsaWVP0xhvFhwt486GrnXBYFl9ljFvFK5XsH693Hf22BqWtosLPScBW781TTEJYae9p7m/OJGFATYtLsg9KqfOd3ouZdfqtb62wDAdtUCFN9X/sdRYS4OPOELZL2L7wjzO2LSAHQuz2DY/h9l2G+zMdnBpGe25eSzu2gU0O9INzvnV577hJ/GT5pQZWg7Yp8ytfBteSJrzi2NA3ByZw+718MyjD+HW667Cay88hbqXYK5Zw0zTMeyZ+QWUaw144RpgJ8UiXtl/EEe6A2w+Y5eIzlCuy4P01X0H8Q/f+K/4y7/4CywvLaFMkwyGUpNYHvJFmquQLReLwqC17lhzxhQvsWsX3xMWmeaOVZ0t/ahTZysrELN5Xss6s4xb3CvTftYKZBoGVyb6ZgC2jsEuFvS42dB9dmEwjfnb68geM/tJ/GkAm/OvpjRZlq3nUTV4rVYVlzECt9zLotMd6ELCeXqLbZ18MYMg7ycK2gmQsJ+268TF98nY59otbJ7tYKZRxUKrnjae6aC72sPhpRU02rNSOoj2DDuDyOcnB+y34fPnbTjkHLDfhjftlBly+iCNojF80l6iVxThpScfxc1XX4GXnn4UYdzHYqeJ+U5bALs9O4ewXEMxrAjDLrBZQxhISPzQchdzm7dh+56zUai1JA+999X9+PrX/xZf/erXEI2G8GmIQYGTdGSidWmAYtr8Yx3bTOuAywRsgvkUsOZ9oErbdmTaKCSeBS0NM3N/zfOSSWrLTpt3nRai1s+ABdPsIoH7aQ44C8p6/uxnKcuu7f56DN3G7juNZWtI/I0ANo+lIX9l2ArYduGiTTyYr242G/K5cZ7uTs+g2+o9k0UUF0WTdpdso+lAnYu2JGI5WFGaexCx2602tm/ZhBn6gyNCqxIIYC/OzYot7aHDy6g129i2YxeKs/NAiX71OWCfMs+kk/xCcsA+yW/QKT28LGCzQ9Y4wb5nn8SNV/wQzz72gAD25tk2FmdnMDMzg9bMLPywIrajLiReEEOLpW4fB44so9aZxxl7zoEnddhF7Nt/CP/5r/4aX//610XUNo4jYdjMY4tjuB/CS9trcq4n4deUcZNhKxiRXSuzngCmBAacXek0sM4C5bpwuENN2Vc7blGVzt81JzxNkW4/Exak7e82xJ7dxoK1BeFpTF7nI7udBdNjhcQ16mAZuQ2JWwW3XrMFbDt2NUVhrpois0qlLJ8XdtmiAY6NcNiohYzP9KheA+wE43gozmYFj80/ypjtsCvcDOrlEP54hIoPLM62sXlhQe7vkaUVWTBu3bEL4cImpxTPAfuUfkydTBeXA/bJdDdOt7Fkmn+Mo0Tw69CLz+KGK36AJx+8BxWMJoA9OzsrDNsLy0gKgajEmcMOymX0R4nUYvvVOrbt2oPS7KIw7AOHjuCv/vqr+Nuv/y3iKEY8GorDWSjtEAEvLAlgS/iUtc6MzxuvcNpbysNfH/oZoxJl2BuBtbJMC5IKpvJasTjptkUDEObN+T6Vz7YTmN3Hsutjhauz22UZuC4ysgze5rktw9Yx2JC5reOextrfKGArw7YsWxmzvqZNPCgyUwFZseC6cVnTFT2WRhjceB2DtwsrfgDYGY7blSvUSMzIQqBcClANfdTCInxE6LBb3OICSmEJSytdeEEJW7bvRGXTFudXn+ewT7cn1wm73hywT9jU5ye2uUVidzKKxdd56eUXcONVP8Rj990pOWyGxBdmOpibm5MctheURRFepLK7SCvREPB8rPSHGMHDwrYdqG/aKi5UBw8dxn/5+/8PX/va/4OVpRUxTGHbRJeLptI7DYkznDoeS0iVD3bphRzQBc2fCtj64BfjEv6XhlmzjHoaoFmQ5f5UgrPjlNprEqjJ7LlYsMz2WEC9EZO3AGWV3fZY2TC4XRxMG799fxpDt8e2KngFdMuwNfS/EWDr4oXzQaAmu+bvPAYjEWyTypB21tpUr2lt/GvBkcmYxwkK8Uj2bTTb0uOaLJv1gATsZrWEQtJHrRRg0/wcGo06+sMRCl6ITdt2oLZpG1d8OWDnj7LjNgM5YB+3qc5PdNQMiNgn7YXNlGIK2N3X9uKmq3+Ex+6/E9VCJKIzCoHm5+cxt7hJQuIDEmHPd+0QCbDlCoYJsDKM0ZpbQGeLe5j2uj186zv/gr/8i/+EvXtfcXW7fiCduqRLF/PYaUhT2bBTIIeu1CsVhQnAq+AsvRABHhqXZADbhr0VMCz7tOC+mgL16uqqAJCGfal8VhaZnbfs4iAL1lmmq9tnAduy/42EZpatKkO1iwA9hmXlllX/NIDN/bI2pZwHAjW/tX2mRh4I9gRsLvI0nL4W1nfhm/UNstLm12kKo4gxqqVALGprjSZKFWoiPKkiqLBfeqkILxkiKI6xOD8rxj1RPEYxKGFh81Y0tmwHPHaEy1Xi+dPt+MxADtjHZ57zs0ybASm9ZomOE5wJYHtF9Pe9Iirxxx+4S3LYM/UKZltNAeyFzVsQlKroR2PEcKHjOBmjVKshKfo40uuj1prBLAG7XJVH9uU/uBz/95/+GZ5++hlRArNhxHAwFDZF4RkFRwp6yq55XLJrBVwVnU1qtdProcd4FkAteG3EkBU8Dx46JMya4XBuS4Bi6JfgNClNyoThp4XfFUSzOXIFT1v7bEPj08Lh9n0FcptL5/t6PF0c2Gu2t/r1AFsamKRfKhSztdhOXNYUZq0Kfu3I5bZnusKFu+2iQ0LgUlLPz9aaxsApG92/2UJzYbaDRr2OsFKVvuos72LouxQUUUxcDttDhLmZNubmZjFm73Q/xOLmLWhs3g74lRyw86fbcZuBHLCP21TnJ5rGsPmaqsQlh40xhmyvedP1ePS+OxBEPTTLwSQk3uzMiOhn7IVwW0siGF4YohiWEaGIuOij3umgNr8IxMBzL7yI//3/+D9xw403CWstl8pSU1spV8W9jIDPLy0pYkMJsmkLRgIIqbGKAJZ2k0rrsDcKSSsrtSIoKsEJ0BSYEbCziwVtDWmbjNi5syFp5rz1a1qe2zqFWaC3Yi8dG4+TNV7RHH42r23Zuu6vgKmLBwFFU2ql47MhcbuQsH7iXDDx3AsLC5OWmZP0RNrT2i1oHGhzEWYXLWybyfdkwZI4XYL0Wo/dfFXKFTRZ299wiyOGuUdxgpgLOt8XwA5oplKMJTRe8ouo12totlpIUESrPYPFs98BeDlg50+24zcDOWAfv7nOz5SdgaxKnE9LmpoceA2333gtnnjwbgmJN0r+pA6bTmdhpeZCkQXPPZApCmMHrqAEPo6jgodaq40Wy24qNbz60l58/e/+X3zrW99Gvz8QJsVwakDTCwmauoEoc6NtqQK2ZW0WsN3zfyzGKVnh17SQuAI3z0ugZs6awM2Q+EaArQA27YOj57AM1QKl7pMdmw2P6yJF97OsWa9bw88WjLNsfaMcOM/1RgBbw+o6R7xuRhkYBmcpn94XZfka/hbA9pVlu67Uk5B4gbX9DJU75zOCtZrYcUFG1t6q14Q98xpZ3jeMEyRj192rFHrwCwnCIvPZngB2u9UUYRoXeGzxunX3OUCt43LYGm1fH4PP/+bzGXhTZyAH7Dd1OvOD/VQzYIxTJHxJplsAeq/txW03XCNlXe1SEbWgiFatKg9Z2pKWqnUU/DIKRQqOnF2oCND8AMNkLJ7iQa2GarON+qYtWD14GLfdeRf++qtfw+OPP4nDh4/A90Nh10mciBpJ2TVZrQKDBbSJYUp6gcqyqSrXsq6j1iOpTaaCHYGOYE12rZajsr8x++D5lWEfC7D1XNk6axvOtqzfArfdRsP+6q6mKQBVXk/U2CZ/ryFxZcpZhj2N6dt8uWXYtn2m7sdzU62tLTJVAGjD8pNcd8D7TzBmaJzGNqm9rBik0LrVQzyKJuVfNFnhQqDVbKJZq2LYXQbbqY6LAUb0sh87wWG55KPkAbXQk9A4vzvtFlipwAVfqVrDtl1nwZvbMgHsaemPTBL9p/rzyDfOZ+CoZ8pYY3v53OQzcLxnwJR1kaEwp8gH3NJLz4uX+KvPPYlOxRPAbtdrruSmVpccNo1TCNgMhRaKnpRnFXxfALsfxQLefrmKxe1nSI760JFlfPVrf4N//d73sW//AQFr3wvEDINgTE9yBQYFWD6A16nEbcepNCQ+Yg5W0qRKsdwkWpbN36eBNffJArawu1JJvlWlPo05WwZtwTgrLNMc9jSmbY8hvunp4sGWVtkwdLYsSsYfRWusNgX1bD47C2Q2B64hfduti9etDJu562Mx7CB0bVDdoqHgXOzYAy6O5Tst5BLr21KJ6vsyamTv1AkEPqL+qsuNewG4NTtki/Cv7Eq7OrUSot4qRv0VtBsN6clOwA7LFWzeuQeVLWc4pbhYCKy5rE3+lHLGfbyfKqf0+XKGfUrf3pP84qxlJNXiKWC/8uSjAthLr70kDJs57E6jLoyLgM2yLta/ErDJqvwgRFgqSx57OE7QG0UC3HHBw8zCJjRpIVmq4Lv/8l38+V/8JV7e+wp6vb6IzoaDkYB+kKrCbT2vqpYde1t78moP6gngTuKh6+eb+ymDZfibYXCtteaWBMDhaLSudMsCtgKVBdZpvyugW7BWFm0Be9qiguPKHlPHrcBt58HmoRWwdYGykYDNzoqOR8PqPL8ujLSUTRcqvH72t+ZPhq21dEvHp2p+adEq/uLFdYAdRyNXxhcEqFUrqPK7UkaJx2LnNe4XDVH0aJxSwpg90Au+AHatXEKt5KPijVGIBhiP+hJCn+l05J6h6GFm6xmY2Xm269rFRRsZOruAiSWq+/eaw9pJ/reYD+9tMQM5YL8tbtMpOshUwCtCXkamRa6d4Mn77sbN11yBuHsYnbKHViWUsi4CNtW89P+m6Iy5QwI2y7PIePxSiAgF9Ecj9KMEgzhBqdbAwpZtCNsdPHTP/fjCl76C+x98EIcOH5H9kohOWQ4QNARtc7LZcicFRwVEMVp5HYZNFqm11gQorfXmsS3DViDS8iVnuRmuY+82nJ1l2TY/nQ2HZ/dTcOW4rOhMwVdV17a+eZqoLJtDz4K2jQ5Y5q2Azbnh77xWsmkya1s+Rnc7e380f633ij9dSMPlqOlaJt5zFJqxzhpAvcp0SkNAu8zmL2TUzFfHIyRRev1cAApoU6zmC2A3yiEwWEWrWkLZA+qVMpqNOrq9PoajCOWZeWx+x7tQrDakumHCsMUYn86niSs7zL/yGXiTZiAH7DdpIvPD/AwzkCnrEpV4NMJ9t9+Km6+9AmEywEKjLIDNsi6GxFlvTUUvAZsMuyAioQABH8RhCDYCGY2BAfPFVP0WPMxv2orWwiL2vrgXf/21v8F3v/9vOLK0LF3CvIKXioxc+8xJGZOpu7ZAo8CnP1mHfSzAVstRAiPz12oUokzVsvUsYCvbtqCXBV47HgEJjsfYpGbZd5YNK+BaJm4XLArYlt3abaeZsVjQzrLryXUniYxVc9hcpGittU0nsKxL58GqyDXHPllgsDRQagPF39YJzgpArVIVkOU3leMqMZQFQzzEOB7IELkILPpljClkRBGVUoB6GKBR9rBlroNa4KGQUKjoOQ3CcAiv3sbiee9G0GhLHtydfg2k6azHFqz5Vz4Db9YM5ID9Zs1kfpyffgYKwIiNP/wCCRLA3POwhztv/jFuueYK1LwxNs80heG0G3XUanX4dKIiWFM05tHYJDXb8H0Uqe5mf+iiJ4Dt8tmJhMXntm7D/v0H8U/f+o7kshkSX13tSs0tAZ9hUwK2go3Lja8v7dILtCAltimZ/LVux2MRqJVhWzYqeVzjjqZ5WGWTBLDXA2wL3lngtjlrzRnrNtOiBsp4bd25slnLtnV+9PjZMLy99mwuexrDdqFsb1J/7kSEa41A1IZUc/pkvyoQZAg8jiNX2kUmK4sAVuezmQw1CkUszs+jXqtKKJwMmA1gxmO3WCALp7WpnM8LBLSpEmfddtn30CgHOPuMbdi6MIsQY6wuH5bz8Z4Oo5EA9txZFyBsz8Cn0hwFJGPnlMevKIon5WZH/XHY3PZ6+cNP/3eU73HazEAO2KfNrT6JLjR9QCVUhDO0GPrOKyoeYXRgP26/8To8fNftCMexPCwJ1u1mC6UKm37wwRqKHWlcKGLM5h+0EC06sPW8QNzLovEYvThCEgQYjIEzdp+F5e4A3/jmf8c//uO38Oyzz8MrunBqNsxqDUuEsZq6a81lqyUp47AMa5Mpas5XQt1RNAFqnkPZpLbt1LthsV6Z7aS8LA2JTyupWtt/7Wk/DbSzr00YaSoQ00YjMv1xLOPWnLJNEejY7Fh0n43GwtfV7ESB2Za38VzlcklEfwRk13vcW5vL9PoZJmd+27F81+jDHZdzDoShJzlp5qylIxtz382WsOpKuSTfXJBRhBbL9a2x++EoRqVSk8WZ6z8+QDIaYbHTwu7t27BtfhbVwIOPBKNhD4NhD8N4xC7aGMDH3JnnoUmL0vT4LC9kl+3hMEIp9AFH+N3XWgUhbe4nL20ggTiJ/mDzoZwsM5AD9slyJ06ncRjAZvia5MhnEjsaYbBvL2677ho8dt89qPkeFmc7os5ttdoIy2UU+LAOSlLGNaYpB32kAx8BRUQMj1OI5vlgsVWPNc9FoJ8AO3afhe4gwjf/KwH723ju2RcmRih8WKtKWUKthl0Lk9wAsMmm+DyOE1eapcDPW0lWrd/8t7JcBWzHUGnqkT64U1Gbgr4KrybNR1LWlg1BWyat57HMO1v2lc0x60KD+9qxWYtQXdRYZq5ha+sFns2bK2DrR9ueW8focsrF1ArWsVQek+fntVeNJalj+muAnST0Emf9dTqJ7NzleaiUmWtmzppAX5Z2qgyPy2KE/cvlfiSi9vaCqhihDUdD8RAnyIZeAQutJnZu3iQ/y14B3jjGaNhHf9RDhAijJEIvKaC99SzMbd8FlMngE1lQjkFtQoKQH2x6tmQBmyQ+B+zT6Yn3pl1rDthv2lTmB3rDM2AAmyybz65iHKOQRFh68VnccvWVeOaRh9CpVjDfaaFVr08Au8juWrQUZcMPCX87H2mflpHjglP/euyxNEY/SdAfJ+jGCbaecaa4oP3jP/0zvvHN/4YXn39p0o6RgK2sVlhlmr+2QKtgZHOwrL+OUi9xBTW+b/taK5DzfcuyHfDyYZ56Xm8A2Op2pqFiG97W8Vmgzv5uAVVInpQ/OQcwfmsInMfV0i4VxekiRrfV0Hg2tK33fdriYSIKMx8OFwmhuMsTL3DXHjOQZiwMI/M4FNuRcVO34JluXKJXYPpCel9HYBk2w9QiXGMYu858dUN+Ug3OUi4JlafbiPlNei9Go1iEZryHo9FQ2P7sTAuNSgltfvZaDcxUKwjSJiHRaIDReIgYMQbREN0YCNpbsGXXWQhaLblCWUQi7QQnJ8oB+w0/F/INX3cGcsB+3SnKN3jTZ8AAdpoyhC+q3gj7nnwMP77icrz45OPCbhSwm80WQoZFmXMuVxBILttzhtHiC03P56KIyGhVSoY9LBTQTSIB7Pkt26V++9vf+Vf8/d//A/a+/Io85BnOFmBKw6+2rMs9gdfnmrOAPeJCIzXrUAAkk7N9rRXoCER8T5lswrIfOPBUMFXhmTUuUeauYi9l2ccCagVPKyqzwGsBW++vBWwbns+GwzWsrePZaOFgFwh2rFqOJcBbYDTZdUXjdY1Grq6bYXB+E7T1/mTrscmI+U3g5piEWTcbEg4nu+ZiQMbI+nLmtllmJ6H0MUZDRkAi9PqRpFrKlTI6nRbm52ZQCTxh1S0ej+ka+sWPhohY3lWIkRQT9EdDrIwSjPwmtp55NhqbNslnkS5oTlvhwDpNkTuWrSHxnGG/6Y+U0+WAOWCfLnf6ZLrOFLAJ1mTY0SgS60fmsF+4/178+MrLse+F57DIDl1k2GRMaQ6bojMBbIbHvfSBzDBnMhawJmgLYBeBqFjEahxhZRShPb8JjfYMvvOv38ff/d1/wat7X5N6WjbvoNhsUkqV2pJOwrvakSsViClIOdFYIuyMgicChgIyS7cYDtfQriqseQsUsF2u2DHsbJjamohYZbSeQ1m2YIJRhU8DcFVhZ8+hiwTLjq3wTF/PlnVNC4tPA2zLtm3eW9m1isgYRlZ3Oc2h85rp203BmV6/dk+zkQaiYLHAumeXA2fZlrTgrNZEZMa8Ndk3nXPIrN1Cg8KzkdjCjoaMw/jozMyiM9tGu9NEo1aFN04QIEGjVELd91CMRkiGfSkDQ5Fhb6A/GmBlEGM1CTG35QwsbGezmbITIFIbwQ5w9AHSXiMZwJbKAjXFzUVnJ9PT6aQeSw7YJ/XtOUUHlwHsZMTQZgEY9PDoHbfh1muuwvK+VzHfZh/stgB2s80cNmuty1LaRdCmwxmVwNyfdbVSolX0RPSTFAtIfF8Ae2kwRK0zK2rx737vB/ibv/lbvPbqfqf2jSNh19YOdMIcDbtWVruO5YJe4mRUjiVrKFxrrVVoNQ2wnatYWn+ehqcVVDVcbPPIlvmvU6lvUMalgJm1/rThbAvWCv5WpKbhfI0Q2J8K+Mq2s/vp+W3NuRX3KUgrYP//7L0Jl2RndSW6Y54jMiLnzBo0IIGx3bbb0+te7/Vb/db7UV7LI8YYaMA2YMDu14/l125sMO22sZhnkEACIaEBoblKVaWaxxxjjnhrn3N3xJdXmVUlVJIyq25opSIr8sa93/1uxN3fPmeffbg/LmK4PcPYDIUz/6xIgwBboXuOl9e+VMqjkM+ZKM2MV/J50H60kMtbiNzOgXEMpgFMW9Cz6AcnP50iWM+j2WqhWq8iX8gimyYj76OQApqVMooUzlGj0O9iOOiayI1BHArPtvojbPYzKNZbWDi0imKLvuJs98ooTwaMoNhRBdoBw95hWZoA9m16o7v1p5UA9q2f02SPN5qBALDtVxpMpMcYr1/DT3/wIB77wffR31jHXL2G2WbdALvRbFq/4myhZDls5rINAChSolvWcIQcS354oyQbZv1rPo/2eIS1Thf5ah2LK4fxwJe+jI9//FO4fOmKNd4YUKhE7+hicWIHqtC2wuG7Cb0INCzpEmDzNFS+JbvNUDUudhx6dhOwR0PZak7zygK2EODENOPAGq+7jueRwzKt3Vh1yNrjbFv7ElCHbFv7ChmvQDs+JrFqWb+GXcjIfLUPn7dxZEtatjw2WTJ1CVbmlmPYPGrcQvtQhrFn6hPRGsGa+XCLUPCzEYkJCZpaUHU7HVsUuJ/4DGZn51EqV5DKMJxNm1oa+AyRT8NC4kWG7Kk3GPQwGvSQokFLBhiMh9aTfXuYRR9ZzC4voXVo1dTiBtj0UTPAdqYdD4kngH2jm0Ty991mIAHs5HPx1s9AyCgYpWQDDozRv3wBj37/O3j60R8BnTbmGjUr6WowL9lsWcOFTKFkYM1ctrE75oTJmIYjV4hHDJvqcQL2IJvGtXYHmVIVy4eP4otf+go+9rFPWE321taWheRZQ0vA5g+BcTfADvPGFgKm6UekEmcOm2BF5qamHgJbNc8QwIWAbYpomsXEhGBxgAxzt7sBdgjSoUJcoep4ODzcJsxDhx8Ehcf5mgA3zKWLWXNsu7Hr+DGk+lZ9ucZm4JohG2X+um9uZbQQtfpr1tbTyS7yV/c8N3PRsL/XalW0mi72srFlXTxoDUDsP34E8hNbWeatu92e7W9xcRFLS0vImWFKxlTig5GXYjFGQ1ZdIoNnyRljNizlGtDGdWTHYVlXj4UNKGKt3UVzcQGL99wNFNhFjh9qAjb/nwD2W3+DuX2PmAD27Xtt9++ZhYDNu6p1zBph/dQJPPj1r+Llnz2FciaFmUoJrYbX0zaaLVTqDeRKFQPsIcVE3E+vh+7WFoa9PqqVKsqlCtpdqnlHqDSb6AC4sL6G2eVD1r3ru9+oBUfMAAAgAElEQVR7EH/xFx/FiROnLIQdArbZk0bGHeqJI7a4AygJ1pE6nEsN5rK9htdLucRqCXRhtyuBlECbTmsSnQnQBd4Kh4uNhgrtkAlLVBYCZBwsdwuDax8CXo0tVKFrIRCGv+Nh8bDOWtuFTDtUfGsxNAHYSCluqYQuw81pVJhDZpkXrUorVetfXS6WjGFbGDudcqButexzYXnsSHjo4/WGLSrP47XgNfVj9G1RtrCwiPn5eQuh05rWhI9sGEKVGGu7U2MUUinkU7CQON33mNPOMc0yGnhP7UwK2XwJvVEa6+0eMqUSFo8cRnF+nqsHUEOZZi7bd54w7P17NzpQI0sA+0BdrttksHHA5o120MOZ536OH377mzj98guo5TKol0uYazatFeJMaxalahWZYhmpvJumUEzEG+vlc+fQ3W6j2Wha+RdNUzqDPsiHUqUirrbbWDh0FJVGE9/9/oP44Ac/guPHXjGFeDrnPuL5QsH9xGOAHWePoTCLN3mGxO1mHzHE0BhFgB0KtZSD9Xwtk9hT0ZnYrJisxGch494LFMOccQi+4bG1f22rf4efqvB8d/u07QbYOl64f+2H26tlqEq8xNh5fopmMDrBEDYBm2FtahGqlYohnYfGHYQZBp+ZaWCm0TBVeN9Yr7vN6bwE2Mbq83mLenCuycpnW3Og3WmxUPDIAePbXHSleC2pKxgSi5FLwT5bxq57tEgZe10167H7PQuhU0vRH2Ww0e4as55fXUV5aRHIuE2p98kOJOE2QTsNVOzgSQ77NrmxvfmnkQD2mz/HyRHiMxDeoCIvbrS38ezjj5rL2dr5s5gpsVtSHguzs9YhiYCdr5SBXIExbIyYJyTgdbs48dKLJjxbXV41wM7kc+iPx1jvdjHK57A5GGD5rntQnWnhe9//Af78zz+AF55/yVhXnsIm639csI5dBI3wYUw6AgPVUQu0BdjyEg9LtgQeIUNW+FnlU2TYNwLsuEo7BOwQKOOsVsdXfjjOsuPs+TWXKLJgC0V2ISsPFxF7fcDFruPlWMrtc2xKNVCox9dpI2p56JSXaTH8TbDm9WGonGDdbM6gwkgL884MVY9Y2uXXyXqjR7lrheF73Z4x9MXFJetnbce16AaQY4euALBHbLI5Hhtgk2EXuM9u14x9CtRFRICdzqatQ9w4lcP6dgdDuqstLaKxtAzQkc9U4hFY73BJkTQ8uS0kM/D6ZyAB7Nc/Z8k73ugMTAB7TNcLq18dXbuGn/zwITz144fR3biKGfYtzuewMDdnN9mZ2Vnr1DViKVeOIfG0Cc22rlzBM08+YU5n77r/XWjUG+Ynni7k0cUY672e1WMTsMmwH/zBI/jT974PP3/mWWNYBeatoxpsUy7vAdgG0rTuZBg9alzBOz4ZtgRE01D3FEDigM2pm9Y7s6uU54j3ComLIQu44wz7Rox7L8AOwT68nPGxaLt4TlvjCsPcu+2HQBmq3sWuJaKjUQofvZ6HxGtVlnLRmSyFfDZnMnqyar7eaNTRas5Y1zaqwC2fbcYpPt8+VneVk3sdvcdZz91stiatOnkdmeGmjzzr9wXYDIkPx+z3xmKvMXLjsTHscadjwrMC8/WjgY2VDLtMTUW2gM1O1z5jxZkZNJeXka033CPAADsCbrHr8PmNfo+S999xM5AA9h13yffBCYeAbQx7jI3Tp/H4wz/Ay888hcHWBhrFAqrFAhbmZtEiYLfmrKRrTEesXMHaaA56PVw5exY//uEPrA77N//9b2JhfhEZGnGUixhkMljvdTHM5SwkXm7M4OEf/QTv+dM/w9NP/swAwsLgOXfPUr45nCExtykrjsCBrDsCbBmnmBFLZIyi9wnQFP5Vjtj3d2OGrZx2PIcdZ8jXY9jXy2GHOXrDkmjxEA/jT6IKBMNggRFfSGgfYQ4+zMuHyncKBDlf/LuBYCplwMyyLAI1w+J8JlDPzRJwG/Z35rQ9d+4CMLUo5bEVBTEL03zBysNarVkLg3P/XCBYqoIVBeaQ572rGRIPATvNWmw2AeEioNNBloCdyYBuZ9vbm+a+xn0XCiV0B0Nssx6/UkZtfgHVuXkTPCaAvQ/uNbfZEBLAvs0u6IE4nRCwyW+2t3HypRfw7BM/xbkTx9DfWEMll8V8c8YAm3WytUbTxGbI5e2ZrTPb21s4c/w4Hv3hD9He2sZv/Nqv4533vwtV3pwLOWM9Paa68wW0lldNdPbYT5/EH//Je/H4Yz+1cqHQUWw3tiigCl3AzDM6chXlbwTsECxUT8zX4jlf5bAF2DcSnd0IsHW99xKd3SgkHle/h4Ctse+mAtdxdwuNK/ce1o6H2+l1b/Th3a263Y4BMIVktAilMxnV3vlsFrOtJhYWFryZB1MXOQdby11bi9ZBNByv5SaAl0plVKo1rKysGsPmMb1sLIU80yosw+v1UOTniRGeFPfFPLYzbANs5q3pRtfrITf2vPb25gbW168hl89hlrqKYhmjVBrb4xF66TTKXFwuLiJdqhjbT7GtTRISPxC3pYMwyASwD8JVut3GGAL2eIytixfwwtNP4ZXnn8PGpfPYvnbZAPvo6gqW5ufRaM6gXK17Y4UIsBmG3Fhfw/bVq3j1+HGsXb2K+dl53HvPvZidX0C6yJA40GfesVDAzOIySjMtPPPMz/FHf/SnePjhH1nYNZtxMZOMPBRi1pSbwUlkYToJC0f5XbsPm++4l3WJYbspip9knLGKAQqw0+y/fJ2QeAjYYum2WAhac+rf4cdEx5cKfDeWrcWDtrVQclRiFgdi5bLjTD4uINO/ZXQSKuZDBzcfD0HXc86dTttC3AbKpaIx69R47CV9jTpmm00TodFUhTltKsm5DwrFNN8Ulg0GLA1Lm3uZq8EXrC5fCxNvz5kFe1Wzc1chSw9zRa7H5hNOwHa3MwfszGCAPMc5GuLa5cu4cuUyCqUCFti6s1yzPuxtfo5HQ2TrdbSWl5GvNRLAvt3uW/vgfBLA3gcX4Y4bwg7ABq6cOoGnfvITnD3xCjrrV7F5+SJq+Szuv+durCwuWs6yWKma0GxMlp3PY227jStXrmBpbs5qsa9dvITNtTXUq1W0ZlvIFhkST6NHJXK5jMbCEoozLbz4/Ev4wz/8Yzz4/YcseZljM4moDGgSthZfC9y3lCfVjd+AnaDDXGXUeSkMmwv8+ByGlwXYUpOzxecbyWHHQ9rxz9JuOemQlQvsQuV4GBVQ1CHMlYdKee5L+egwry3rUYW8d4bCp/7pBE/uu93etgYd9AKnDzjZNguZGQpnIw+a59BulOyboG2Kc/P9ZNctV9y7Un9g7TfJrA8dOmS/04KWx8jnC7YNBW58FPNFjAfeFpXl0kxoj8YE7CEyGCHLJiTs1z0coZBKIzUY4OL5C7h86aKVh7GOu16pmsc9ywfXmIfn529lBYXGjOsTVNplq7dJIOCO+8onJ3xrZiAB7Fszj8leXs8MxAB789x5PP7jH+Hl559Fb2MN7bUrmCkU8KvvfCcOLS0ZEy7VahYKHxcL2BqOcGV7E8VqHXfdc5+Vz/SuXMSTP34E9ULO3K9yxQLSxQLa9BXPFTB/+CjytRm8/PJx/Nmf/Tm++fVv2P0+NfaaX2PYMk0JSoQoUOJwqUTmjT+0+nSTFpLsaXmSAFkAGAIWQSMEbP4eZ8Bxxsr9XM84JQRaMfrwUoQRAwEq/66FR/is33cDV41LTFsLGMsjR6rsuJOZtg1z2KEAzcYz6cPtLmc8V2PnlmNOYW5u1pg1a6+Zuy6WClY/bWHs0RDpzBjb21t2DQj+g/4Q5XLVAJslXDRFiUcXOGabtxFQypextbWJXI5CtxFS6ZGB9WjQxQwFcGTbVJQT2EfAKy8dx5lTp7Ewv4C51iyWWcaVzaCbAtbZjzufQ4U14nPzSBfLUTg86KUZ/Zq013w9N4xkW81AAtjJZ+GtnwEBdvQ8uHYNP3/6Kfz8qSdx8cwp9DbWsdio4Z1H78LS7KyJjyr1OtIs8ymXsD0e4/L2FoqNJg7ffZ/dqNsXz+PJRx5CI59Bq1FDvpi3fHeX4c9CCYtH70G2WsOLLx7D+9735/jWN75pjULY8EmA7awt5damUUibgM3SrsFo6P2UA9GVhXTZ1jNqV6kQc6ioDptvCCgF2goXx0PnAkyBbViPHYbDw1B4PJQ/+YJHncB0DC0QbgawQ0FZfEx6/6Dfm7THVFohHK/AMlyI7ChVo86g28NwNLAaePtbKm3+4GTpxrgJ2FUPlfNHHbysZjoLtNsO2KlUxhp6lEoVrK4exvzcwnRBZDoDOZhESnLrn5630Hguy97kfaTGfXS2NtBtb2BproVqsYj0cGRlgwTsU8dP4fTJV9GamTXAZn69UC1jnM9jY9hHJ021eAONuQX7vHn+OgHst/4mc3seMQHs2/O67u+z2lGH7W5lF0+fwpOPPYrnnvwp2mvXsNJq4sjiIhZmmshnsqg3m8hVKshUK+hgjGvdNgqNJlbvus/KuLoXz+Pxh76HehZo1avujBUBNspVLN11L1KVGp5/4UX8+Z+/H9/51rdNdDbujy0krhaPIWBbvpYh1KirVwjWqvllA5JQnBVn2NNyo6m5R6i4DoF1txKukJ2GYend2PRuFz0E8hA8rwfY3E5h7nhOW/vQgqbf63qzDXp9RxEKnoferzRDmBMPFe9k0RR/USjG68ByK2IrQZkmKjQ+Yf21moFYkw+23LQGGyNk8xSstd2SdpxCe7tjgH348FGrGGBjlumDOXr9K6rZBu1PmcQeoN/ZRmY8wNVL57G5dgXvuOsoFtnQYzDEoNPDoDfAiWOv4OUXX0alVMXs7ByWlxbQmp9HvlHHRr+H9WEfOSrTmYJpzJhFaQLY+/t2dJBGlwD2Qbpat8tYQ8AeRIrr7U28+Owz+NFD38e5E6+gWSpicWYGK3PzKFLlPTuHYq2KXL2KbiqF9V4bpeYsFo7cg3QuZ4D9k+99B9XUyJqG0GhjnM1hmz2yaw0s3f0OZGp1vPDiS3j/Bz+Ib33rW+7zHANsy4oGgi7lPHuD/gSYeRnUbSuTzU2MOsSg43lhCdJCoI4LvQSEcVV5+HocfMWW9/pYaIEhJh4Cdlw8FualxaZDJhy+N4wIDAe0+ywErNeFa7uZpey2P6rBCZgWnRhQGc5WmfR2pxo8Z9EPsupqtWoAXi6VIke6rPXYyOZS6Nu1ccX51ua2AfaRI3d5iR9Fh5OHM+wg6ACkHLB77S3021so59K4dO4M1i9fxLvvfwfm2SUunUGv3UGv08PLLx/DM08/Y+Vcy0tLWF5axtLqKkqtJtZ6HVzptJGrVjG7tILa7FwC2LfLPWufnEcC2PvkQtxRw4gDNsPPmRTaF87h0Ycfws8e+wn6Gxuo5Qu4e2UV1XIZC4uLqDQaKNRr6GdS2Oh2UGy10Dp8FLlCEe3z5/Djb38TlfHQALtUKJlF5CYbMFTrWHnH/Si0Wjj2ygl88MMfxte//nUM+0Okh6kJw7YSKCqP5ZoV9cKmbSb7Ziv/KoMUMqdsLj95XTnqOIMOwTAMl8eBdDewDkPZAuyQ9SpPPOGNUSg/ZO6hMC0EeS0k9KyFxm7h6zi7F6iTDRNgZZCihYjy2fGogRi39keGztw0/91pt20uGQYna2cZFtk0969mH9zWctw0x8my4YfrC5gWoeCMgF2pVI1hz83OW4evaTTCRWr+oE9dCr3BwBYJI9aBD/poVkq4cu4MLr76Ku46tIJmrYp6uYxBj80/Bnjl+Ek88eRTKBQLuOvo3WbUs7h6COVmE1c727jc3kahXsf86iFz1jNnlyQkfkfd3t7Mk00A+82c3WTfu89ACNjDqCk07/zDPk6/8CwefehBnHjhBbOEPLK4jJlq1RS/jVYLpUYNg3QK690OSq0WGoePoFAsYev8WTz89a+hNOhjgapyKoAzuQiwa1i5737UF5dx+vx5fOSv/gpf+vKXsLm+iSyyVus76c8shh3VWlOBTFUxc9jchg/+23PTaTPnUM5W4Bln0iEgXi8cHoaKQ4AM88dxJh4Cdsja44AdlnmF+w5D4xKShYCtmmkdR6xdIW+WWLEuOmyZyW0nKQZ10ory02LZBqKRw5kZoTA03u/b+xj+pqis3W5bpITgTctSVguUCNiRSDCbzxjLZvMVA+zeAJ1OF9VqHaurh9CcaRlga84iTzNToNt1wBidft9y8KWM/7TKJaxdOI9TL72IeqmI2XodzUbdTHr4nlOvnsHjTzyBdCaDd7zjPstlzy8tW0j8ansbm8MByq0WZpdXUGQOm3XYCWAnd8JbNAMJYN+iiUx28zpmYEcOm1JtWk3R/GIMbG3g6cd/gsd++ENcPXcOzVIFs40G7r7rKOboItVsYJhOY6PbNoZdO3TI+mRvnT2DB7/yZRR7XcxWqijlixils+hmchiXq1i9/52YPXIU1zY28Jcf/zj+5V//Fy5duIRcKvcawCbDVi9sCs0I0NQOeXvHkTWTILgRJAjYMl8hsIbCM4Wd4yHxMGQeAvBurmFSkovdx3PKoUpcxxNzF7MUKOvfYR76RoAdhrG1X56n6qwJ2ATXHXlptsxkm8uokYpy2mFe3MbAK05rWgPczERQxu1N7MfmLGlGQNgIpGqAzdKuiRq9QGU/IyJDZLM5a1Xa67E0rIHl5RXUqnXLYfPj5Uyfl5VgzX0PrD1qiouNbBaNStl6X1fSGbSvXsGrL76Ica+LOQrIqlV0tttmoXvx0mX85KePYzAa4Z6778WhQ0fRnJ03bcXGoIcB97W4gPrsPFK5/LQBiFYoiUr8ddwokk3jM5AAdvKZeOtnYAfDZsyauWTvNYxsGpeOvYzvf+PrOPXyy8gNR5hrzOC+e+7xutdWE+NMCpudNgqzLVRXDyFXLmPr9Kv4/pe+hFy7jdlqFXlrEJLDMF/CiKrhd74Ti/fci+1uFx/75Cfw+f/5Tzjz6hkU0h5eDRl2CNhqmcmbNQGHAL69vW3AzRpfMWwxzBCcBd6cYAGjWGwYfo4LssJctS8MpgCoEHModBOQhgxbv4dhem6n9+sYU9MRbxEq5bqAWguFsCSMrzEE7qFptwjVImA3l7PQpjTOsLPpNLa3No3lsuUlXcnIrClE42uszea8V8oVM1Ch6Iyv89gMS1vTNpaDZXJWi03rUTaAYaOParWG8WhsTUI8FE/Aptq/by0yKXSbmZ+1sc+Uy2aQku52MdzawqWTJ9FlWoY+5hzT9rZZ2G62t/HE00+h2+/jrrvuweLCMuqtOWS4DT+/5ZIZp1AQacxaHbsSwH7r7zO34RETwL4NL+qBOiVGxPsDYzq89Y62t6zV5nNPPYWvfuELQKeD5dk5rCws4K6jR3HoyGH0R0NsdbbNpKJ2+BCy5TI2Tp3CEw8+iD4dz9ixK5VBrlxDL5tHptrA8n33obG4hO54hC988QF8+CMfxskTJ1HMFNxTOjJPkUpcoesBa6/JuCMWyXw2AZs3edpfMocdirQ49ztsTOWKFuv4JaAkkITh6pBlizHzNYWYQ+AU6GoxEBeZ7fY5CBm5gD4sM+Pfw1w6/0Zw5mscs4FnpWIiMz6ypsJ2BbzeF45V5xey8sl8pdPodzvoUY9QKJj9KPfNCAZrq8m8Cbg218WCNe+oViumHDeWzTar46E98/i9HgVwJSwsLNm2NKWh6IyuaD5+9ivvmbrcFhtUoDdq3gSGDm80WOl0kR0MsHHhAk4fP24NaMqFgoE893H56hW8dPyY1ey3WnNYWT2C+ZVDyFTK2BoOUCAjX1hAplIFaJpCYWO8fWZU6eU69aS95oG6X73Ng00A+22+AHf84Yew8Gc6R8EX+2L37S527uUX8eA3v4njP38WC40ZrMzP4+jhQ1hZXUE2n0O310M3nUInn8cKHa1GQzz3ox/j8skTmKnWUMiXkC0zTAmgUsPqffejtbKKcTaNB778JfzFRz6ME8dPYDQgO5t6iguwBaghYPPGTsAmA+TvBIdQdCZBVxwAQwasv2n/oQhsIuSKdQwLWauY7DQv6zXFobAszDeHn684WIeAHZajxcVvYQSA4O0s18Vc1wNsLTQ0BoE2wdLrrVPYWLuGfJZCs7q1zeR+Ob/dTtvtV8mQTdjmNdluTxr1LmcjmAyNRBnB4IIhY+yadqQEfmoMfJ4cFRkKH40G1jDELE65n5IL3vJckPUHppvIDYbYuHQRZ155BWmKDX0VZmM7fuI4nn76adQbDdz3znfh7nvvR2uRLTWL2B4PUWzOGGCnSuzlbfZpuwO2GHcC2Hf8LfD1TEAC2K9ntpJtb/kMjAcRO8upXpYq3hF6167imccew0Pf+KbZQ7Ie++ihVawsL1vXJkqGrm5v48zaOmr1BhqFHM4dO4btK5exsriEQqmCHtIYFioYFopYuPtezCwt2c393x74N3z4Q/8FJ145waKvHSFn3t0tlB210BRbljMV89kC7EKhaD2R4wz7ZgBbDP5GgB3uOwxnC0R5QcIctS5QmM8WMO8F3nGVOLcT01fenv9muFpgrQUDAdtsRCPf9DAaoNB5KMYjWHM//BtV15tr16xl5uxsy3LYDGl32ttmpmLh+YieuvCsYqVdZPfqspYvFm3xxnOgOnx+ftHYNdMVViYWhewZCuc4mRPPF3JeNpbPIx0tPHJ0a2M+vduzZ7ZtPf/qKaT6fQy6XaRHI2RSKTz5xON45JFHcOTIEfyH//3/wD33vwuV1qx1hOumgcrcLCq0y2WDEeuJnQD2Lb9p3ME7TAD7Dr74++bUo9ggC238pjo2pnP2+HH88FvfxoWTJ1FKp3HvkSM4fGjVemRn81lc3djEmWtrWFtbR2E8RHd9zW6wR48eRWN2HiP2zS6W0c8VMHvoiDlQddtd/K//9c/4yw9/GGdOn0E2N1V5h2VdYSmW5XajsC8BW17U9KYWYIciq90AW8Aa/k2CMoWy4wybr4f9tPcC7BCc42HykHmHYB7/PQTtELAV0iarpXqbYCmmbudsjU8csDV+hcRD8OZ7mP/n3wjYHCdLutgVa54tVGlQAl72Lnoso+v1QRc1XwjQ8z1riwWrxS6XwMWSKdhzOTddyeWtjSbNTBj5IDPndWOe261IXcCWzTH/TStab/qSZl0YAAJ2igsElnkRsNeu4fLZc+hubgBUr3MQgwF+/PAP8fQTT+JXfuWX8Z/+8/+F1vKKOZr1M7TAzaK6MG/lg1ZvZuw6WoiGYfG4p3g8ZL5vvpjJQPbbDCSAvd+uyB06HjJYlk4xfphjDHTQR+faVTz7+BN48pEfYfPSRdx7+DDuOXoUiwu8KResD/Gl9U2cPn0aOQqf2GZx0Mfc/DzmDx1GY3kVVzv0dy6ixTxjuYC1K+v458//Ez71sY/j6tVrYEvqVGbqzKU67LD8ykB27KIsitDkD06VOAFboioXNk39wkOwFKjGQ+JhWVYI2HpdgK19h+KuUO0t0A/ZrM5hN6AOXwsFaLJfDVXpylvTvIRj5Db8O8HbGbAjzm6AzdfUZ9xV3wxHe3tLmq7Mt5qYadQMjLlfcz3r87lruWzu2zUGLnRjqJugzfIullZ12UmrULR+13Nz86jV6hYKJ7vm+ecL3j4zk6FoMINsjvlsqtoZKk+ZAYoJCDNZpBmCHw7sube5iSsXzuPqxYsoZ7MoplLYvHIVj/3oR7h49ix+57d+C7/xW7+NTK1qzWVo5oNSAfXFBWQajUBsFhm3JIB9h97Zbu1pJ4B9a+cz2dsvOAPkaANj1/QfGzGYDfT6uHLiBB79/oN45efPmiHK3UcOY2lh3m7adBm7cPkaXnzhRQw7bZQLOVMSt+bnLCw5s3wI7Wwe/WwezeVVM2e5eP4y/ukf/gH/zyc/ic2NLWumGAK2N/qI6nQZIo0AmIuJUEzmAEUA8HxsWLIUsugQGEMWGwfTEPDCMHlo8bkXww6nPA7YHDMfu4nN9D4dT4YwHFu4CHGbUBea6RzUpIMMOwRsiffCdqUh+GthYdtl0ji8smS+4QRlsmrL7Y9G1h+bLTf5u7/fS8nMprRK69miXRsC9kyzZa00FQq3vh5cifEaZbhgYEMRVgKwbpvjJeO2TuYoFyvmkKZowYhNPtgBrNPB+uXL6G9voVmpIN3r4cSLL+HHDz6EUaeL//i7v4vDd99tlQrDQh4DjrFaRm1xAahU3EOcCnFTiceEZQnD/gXvEsnbEsBOPgP7YgaoDWPYmUKkFEbIsCsH77zr63jpiSfx1I9+jN7GBg4vL2F1adHUwgx9Xrq8hheffwFnXz2J0aCHu+4+iiP33I1cYwa1pWUMK1SK5zC3fAiZfA4Xzl7E5/7HZ/Bf//oT2NrctFpZAbYBV+R0JuAIAZsMUKzZ2W3aQqp8XwjYKueK55EF0iqfioerdxOdCey0/xC0w/IvDx07a9TxuX+OOf4IwZu/K19tDLfft3PUOSlvTbAWsIcAzDrsOGCHIXG9R1alOnful72uZ2fqbMFiIWzLxTOaMRyi1+vaD/Pcfu4+x6zD5uIhl80bJhbKFcwvLJrCnIDuonxHRIF2oZhHqUSrUxc2UnjGMbPJSKlQsQ5fdoxs2oRp7MM96HWwtbaGUjaLGbL/zU387CeP44ff/ra12vxP/+E/orW4gOryEkbFgtVfFxo1FBfmrf+6DS5UiScMe1/cZw76IBLAPuhX8HYYfwroD8em+DVWhDGG/R5yNN4YDrFx4gQe+8EP8OrLL2Fxtomjqyuo16ooFYrotwc4f+Ysnn/u5zhx4jhacy3c+0vvwsLhIzj8rl/Cuc1NDLIFLKweRrnWwLUr1/D5z34Of/OJT2BjfQNjgm5k8mH52kjEZWyawBV17/JuXdM65QkLTqVfw7D3AuwQSAVcYr8E2t1y2ALOsFQqBGcBdKgeDxcGccDejWkLsB0oXeyl45K1EqwJaAJ3hqYtB93vWSjbdAfR+AXMYecu7k+MXIuIRqOOxYV55KnyZirDYBa0BskAACAASURBVNYKpW0M/UHPAJc5bTqbqTSL5V9k2TRKoef78uphLCwtWf6a++Z7tZDhufM8mD4pl2m4ksVozEVXlM9mSoPduoZjE6exFSf/ZoryQQ/b62uWz54plNBf38DTjz6KH3z7O6gVCvi//8//jNbSIvJzcxiVvEd7aaaB7PxclL8mYDMcvksOW9/ZaXDidvgWJ+fwFsxAAthvwSQnh7jODDA0yfv0RA/soG2lqiO3Le1duYwXnnkazz/9FEbdbfN4np+dQXowRCmVQymXw4ULF/DEk0/iwuVLWD5yGPe8851oLCxiczDAqxcuYX71MH7jt34X7V4fn/qbv8V/+2//r9XtssRaYDkRbFnNtDcB4S8UNRGwWTrkj0nLJ6SYD804aAv4xKxDhr1XDptMzG1O3ZiFABOyeJVAxRm2VOIC4JBtSzWu8PVuuWxtQ8W0qbEjdk6GTdAjKDNnrby1xqbjGtOPnN2YvlVpnFzImC+2bcbuEMd/22M8NiY8OzuLudkmxmS7nNvI2YzHJ6tWNIOAXWT4OxLgEaw5X9zH8vIqDh+9G4USRWgUl7nQTDFon/ORAXy54oYr5nA2HJiQLZvJopwre0lYLoNUNo3+sG/ua932FtYvXTKwnqtWce30WTz83e/h+PMvYGluDr/67ndjbnUVubkFtFkWVimjSXY907D+2HaAFIPrKrr28rKk7jq5G76RGUgA+43MXvLeNz4DDH07ZTTQnoAhHUu1934P544fw/M/exIXTp9EMZsywG6Vq6hnc6jmi2ZkcfHyJTzz3HM4d/GidVC6/93vxlZvgEvrG9Y96d3/7tcxTGfwD5/7PP76U5/Cq6fPWimQ91J2hivGOxx5uZkagVB0FuH3ZBsbtgG2O2lJGKZ9XA+wHUS5INgJ2GENNcezG2ArLM7n3QBbQL3bs8YmEM/l6bXtixZuT8DksyuyK/Ys5h8K36So90vn5x/Ws0vURXU3GTLniEIw/pusvdlsolwqIGXlVh65GPYJ1ENY7XvkuqYIAXuihw1G+P7DR46iNTuPfKGEXJ4+7w7Qfi5uQcrXSuVixMqdQfsCiaZ6GfOSN0/4Yt5AuzvogR3EBp02tq9eQ7Y/MLvSjfMXcezZZ7F59RqWFhZweHUV+VodvUoVw1wBlUYddQJ2rWImO/ZhyWSt1cg4YtmMIEw+4Yky/I3fO+7APSSAfQde9H11yjcCbLuxjYHONq6eO4NXj7+Ei2dPY8B+2ADuWVxGdjy2kiPW1b766mm8dOyYmWIcuededs/ERruDfLWG2cVljLN5fPM738Gn/7//jpeOH0epRkWvO2GJpTpQj41hk/mZZshWDwQCF3Dpx7yq0163HAdsviPMU782h70TsPV+gbDKosLnEKzj4fD4QiHOsMNxaywEUpY5cb9SwHORQGbNPPMNy8oUyo/y+GLgamFJsKYzmeeOR6hXa1hcXLTrRXZNDkrANoAmWA8GBuxi2FLmF3JsuVm0MRK4Wbp36PARA2uW5nlXLpqnKI/P/D3dyVIolmj2wrA+Wb5YOIPVaeTTDPUDaS5cMuzexep9WMVBb2MTa+cuIMVSs7UN9Le2UCkWMdtq2kKmMx5jHRmkyhU05+ZQW5w3AxX3xh9hxAUg+3RHS88JYCdgva9uQQdpMAlgH6SrdTuONQBsA0Tx6ohh97t9Z08MnXPbtau4eO40Tr1yHJfPnkGzULQuS8xpUz08Ho6xtbVl4e5UOoMcO3l1e+iNxtii6nxzC4/85DF87ZvfxKVra0ChiHHEsMOQONkvAZsAQVBmCRGZmL0uFTkFW1mVCTnohwrvECBDZjtVmztgKySt9+rfygfrWSH3MF8thht+NEJmvRdoy2ltDA8Z89gMP/PYBGuWScmSNJ4yEKMOmXe8tE1CNDJqrnUMOAsFC4Xzh/se9Lt7ArYYtrzcqVfg8Qjki4sLuPfed6DemPE6erOHdaAmKJspy5Bs3TtxUXRGZzPmsAXYtpAaA5VCxbuvceFgi4qhqdbzbL25uYkTz7+IcbuD3GhsbTaZe+e+uP/t4RDr4xTy9RmrTKjRMKWY98YxVn3gDFuxogSwb8cb2Ft7Tglgv7XznRwtPgMC7ChYOLbQuLuUOhhFKUne+fpdK80icG+fO4uzp07g1AvPo1Eqoloqo5QvoJDOgL4rDKt2Oz0TlI1SaQPsc5ev4MUTJ/Dgww/jkUcfxTCbwyBfsK5eE4V1xIongD3oW7jdc7gMqTpDU6icgK1uUKGCW6cphr17DtvXISFgKw+rUjGJzczZi+AX5Zq1uIg/i9WHx5ssMKI+36EobjQeGvvk8Wxxkk6bTSh/eEwtCMLjhICt3LbKubSocFUCkElzvz0Dwbm5ObRaLQNrWwQwFD8e7AiJ29wOIsYddUbjGFgnzb9xPt7xjneY09hgOEK5UkOGIfeoG5fGQeAlYFNwRrMUN0pxhk3QNwY/ZP113oVqTGtkM9bMpEQHtOEI7fV1HHvmWQPvarGImVrNDHvYcpUAP6IQr1xDvlZDfWYGhVqVCXuPvljFQWYC2LZoiULir/EWT+4KyQzc5AwkgH2TE5Vs9ibNwB6AbUeLWmVbl0aKwAjABGwD7TFGVy/h7MnjWLt0ERtXriI3TqGaL6CYzRlwM6e6ubnlLTCLRVzd3MSLJ0/iW9/7Hr770ENok0HnSximXeyliiCvw/awdy/q0eyhYQdsitAmwjCvBJuE1OOAeqOQuAUOogYhfK/AlcAnkJ60k4yAKbwS8ePFBW8KLYdCtJB1kwuaoUi0GFA4nPnrELB1TB0vFNmJaQss7d9RTJxjp0EKWTxLrxgFkciOTNUB2/PN05A4hWEMlY/NBtby5daJa2C2tPfdd5/5hXe6PVRrDWTNm9xTGq5ud4Eb91mt0VOcKQtfWPHBBQRNWfr9AYZ9z3mXq27IUmAInwy92zWjlPMnX0UxnUG1VHLr1PEQ7UEXWXqR12oot+aRKRYtkgMyeCsLHFr1QSrlVQeR/j0B7DfpFnIn7TYB7Dvpau/Hc70eYAPodUcoFoLSGOW0eSsc9NjqC1dPncDZk6ewfW0dmd4ABTKiQhG1UhkbG+sGtOl8Ht3REBudLh594qf4wpe+iJfPnEU7k8cwnXPmajab8hH3kLjsNJkfV0hc4WRjnRYK8I5SIcMWsMm4xNYfkYrZBFYG+qw/9tfFYBUKVhmUwuHqPz2JBEQgrzC63h9n2BKRCbA1jolyPOVCLYIi87LMW5MBq8GGjhcCtkq+BNQ6dxee0a6UqnkHUOawmSOvRSkLC1cPvO6ZHbhSKff4JriOh1437opxN6/h+Pnodbq2v2XW4a+umqMZTWuoEOeCjAsDjwbIB93RmSFsLkoUoudxyKjZca1j+0yb9oEiNnqV0+WMcJ/qD9BZ38D6pStIDd2DnOya7V9T+QwKtQpKjQaylTrAvtfWStOPSdXDDgFlxKwzXg7hj9cWHOzHb2cypn02Awlg77MLcscN5zqAzXuaCW6j+62JuBlCtvpaZ9rDziYyxZw1bbh47DhOPv8i2lfXUMsX0OANOMUOnR202Uwik0a12cIrp1/F5/75f+JHTzyJLWQxyDhgC8wIoAy3CmDZB5kWlwbYQw+Jm5GVNVj2we0F2DcKiXN/ccDm/gloBM04YIc5cgcoz93q9zAULtX39cq6uOAg4ySQMgzO/HUYhg/FeDpGmK8WUFr+PpW2qIYDOf9NQVve3OcI2BZBoJNYZE9KI5OsdduaMmwPiU8Ztl2LwQBbG5smOjt8+LCBMBcWrdk5E3UViqUIsH0uZbLC41mjmKjxh64nc/Wbm5v2uahUaYvquWkuLnqdDnXjFgYfsdHL2gbam1vmvEbjnWK9gvJM3X7SVXbkykQGKdPSRLFqwrbNGf8bewogAew77g53S084AexbOp3Jzl73DNyAYYc9g4OirwlN6Y26JD3GjAjanctXcOn0GVw8dRobV6+iHoV2N7Y2LSy+2e2g3e/jew89iC989evYHqUxTHkoU8BHZi2Gx9cJ1i5kGmE4mPbG5iCYJ6U9ZygI4+titDIc0Wti12LY3J9AV3/jv0MDErFtKbbjcxyyay069Ew2GYrQQuZvvuG0gWUHq7yrsMmyVUrGbUPXMp2Dys1MlEaFfeCfLjCmAxrfTzU4AbtULBpz5jnyfQ70I+ToLmZlXXQY83njdgRVhqz5ME9xir7qNTNIIQhXqzUUGRGoVs2iViF9bx6TjjzHCahjU/HzQbbO/Upcx3lhNQEbh3A8jARYr22kMeh0MNhu48KZs15LnsuhOlNHbXYGuUYNKHD8KYwt7O2fzLgDqYM1M9eRfUqoDk8Y9uu+VSRvYEDP3CGSRzIDb9MMiD4HojMDm12GIyGa/kSWO7IXR8gq4c3c5LV1rF28hO31dVw8f87ERdvtbbToSpVJ4+r6Or78ta/hAQJ2HyY6s5trJHhz4BxZrppCJAIYVeIG2EMHWDHdGwG25V+jR1jW5WF1iuPcNMXYZxQqD4FSgCm2vRvDjk+VcuIC6qkq3ce+Y/EwovWnn6PaVsqljMfS8aeA6NEEbm9h+sxrhXAMiVPkZTXXjRlviVnIT/L+OhermaZnfCpKCZigj2VdLgrjuNvtjj1nUmlj6ex3TeBmSLzEsjP2tI5C+DpfjtlryItRqsNniE1F2IpTeX2eh0ULsvQZd2GhnVPac9j97Q7WrlwzMWOFznpk1BXmqsmqGfpmRSA/eWoNu/Nz6zC+R+11Athv0w3nYB82AeyDff0O/uij1oyRt5mdj3pP7wrawRmPCNj+DsbJrUWiy67HQLuN0XYbp06ewPbWFrbbbaweOoRcsYiz58/jv/+Pz+CLX/kqNjsDY0khkBEgBlHpljFdEzU5YDPvbNtaONzLgMiww3xuyGgF2HGVuIP32Bh7HETFsMM8tgRoIWDHmbUtOKL1t47H1yaq6EAlrmkcDFnXPAXrUEym3519snTK89JaUNjrWc8dSxhnznB9dtDKoVIqm0kKc9VcFHBMYuAMnbvrmAsJ7VykwB+4nzl/rl1bc3tRgqa11qyYj3y93kCZTTbSaXsmO1b6wXLxlTJyWVqaZiYM22q6ewOM1A7U+lVPbUktB8/WmyzHoolLt4fxYGQVCCkei2K2CJvZj11K8L2+hJMw+GSFGWyZAPbBv3e9DWeQAPbbMOnJIW9iBqbun3tuTLDmD0U+KeZ9jfm6/aXT1wEG7Ta2tzxfyfaL6XwBp06cxMc/8df4twe+hO1O38pvBHYG1nxfBG4GlOZlnXEzFQG2rROi/t0ToZMD2usBbOawQwaufLasSAXUccDeDawnuBAZu/gQPQesEL1YvI5DsGTpE9m12mDyfVqAiGWHDF+iM5ZsMe9roWV6aReLJihji0yyWwq56iyFynJ+fXSWmzcBHx3eGPJ2hs0Hn2zurI1pz5g1AZvHLheL1uyFvxOQybLLlaopxL2FpofW+XeCOY/PhiI0VGFYmo/w3O0cGP3gIoICOQPj9KSEz5qQ9AcoFctAlrXVUTm1qwQxjraPlouTaxhvxLVnCVcC2DdxE0g2ic9AAtjJZ+JgzUAMyF9734tqwXin5LZRm0WCiOVNU2mcOXUaH/rQh/HAA19EnznpKMnJG7rY6DBiqgJsBwSDlSkoR77VYQ5bICmADBlxWE6lkLhU4vpbHCxD4Vm8DluLg+vlsBVa1n45LjX44CKELmBi2GG+XeFijovzJtV4KDhj/prgSyGZWLidFx3N6jXMz7FveXFiGcoxMEyuXDyjE7lcGsORh7+tTpkLnqi9JnPNNMDhgoLGKcw1m7q8VLLweLFURrVec0c680MH6o0GmjNN0HKViwemNCyPbCkH344PV7SnkbXmL2mM2fiFqjDW29t7GLThAqDkIR/+2GeJtmhcobGe77Wpm8nHM0k0Hqz7ygEZbQLYB+RC3XnD3OOOFwK23USnDZF4AzXBGLsxZajKTaE/6Fto1ByuGH4ep3Dm9Bl88P0fwDe/+S20Ox1Tf0tBzO1pjMHXLDSdc0GT12lHWUn1yB4MXHAWhcQFziHD3guwFRKX05lC2CFg8/gEvLg1aRiaVgjclhK7hMStmUbUXIT7EWAbeDLXWy1Pcthhvl3jECtWzlrM30R2BGwybDbPMGW4h70JyrTvpKOZzdvE19ubhEwFemxylYlEZ7w2/il30RnrpPtRLbqHqRWK99B42cq6Zloz6EbnSFY9M9O0Wm8CNa+3FjleQ+9hdoXmOZaitdXMYpzLYMgIOUPoFhFIO2CTXXsYx4Faj5BKh+rvO++LmpzxWzgDCWC/hZOdHOpmZ2A3ve0u7x2nAZbpSoYbMR7PL6qhyLS0hsCSGadx/NhxvO+9f4ZHHnnE6nHFignWFCXxpm612xG42E3fYu3eA9vCuSOGfrkYIHA5YxPTDZl0XCQm0HDg8IS9QrUCXSuRivLFZJNyPRPQ6W/G+iPGGLLsEPzlxc3XeB6qbRZTpW0nVeJh7lozPQG2iBWHRi4C7GxUzqXz5DPrmZvNGcw0GtHcss81RXbT8jc/HueULDiydB25FSyNVnReDG/bfA78/VzAMIddYAevVAr1mQa6UVkaS7O4vV0vRA1JIoc6zVVYQ08eXWbKI58zwB5QSMYxEcB5aUZj5FNZpFmSRcFEuFg0Cu5VXbs+9mLYN5HqudlvSbLdnTcDCWDfedf8AJxx3F1ir5tiWqqzaY7RXC/8Ze1FNqLG7sbAMz97Dn/8R3+Mp558wsLDxuoYKh54a0n+zn7LZF4SgDkgeciWHuUMNRNcCNhURYesNwTl6wP21EtcBisKRet9ewG2jncjwOb+GFo2pXXEsPkeOZqZc5w1zfBzCNXgAnnlsUPHNQE2z926cUWLB76fwNlsNFAplyfqd4oBQyGcl61l0e1uW8ibIXeOsdNuTyxSeTzmwakat3NgO9VyyfLi+XzBQukUnA2GzDWXMDc/Z8pxXhtFJ7IZd6hzpu/RF801Q/C0IbVUST6LQWqMIRdKBGxGUYYjlLLsKObgPKlSCOsL9wLgBLAPwH3m4A0xAeyDd82SEYczsJt4J7iJ0gCFTI5syRge0vjZ00/jPe95D5588klr50gg5k2cYK26ZbHaHSzbmn/IpcwBqJCnr1oE5DHzlbhiOwyVh+AVAjyBJi74Uk22QvNSamvb+HEUMeCzwEv5eRuzCbPqVvpklqCm1vY2p9q3xheWlcltTWzcFjN5+m9nDdx4DDYNWVpcNBCmbqBMy85oHDYWMAzuuWguFJxlO/vnebfNgaxjOer5+Xln3ARyS12kzOLUS7By9nun07b2mTwua75Zk82xc4wEdaZI+Ky8OYWD6krG8dqiguH8XNZ+eL29j7UL4NiCUxUMCTlObj1v9wwkgP12X4Hk+G/qDBBIqAImYOtBoP7TP/1TPP30zzAYOPDyJk6wlpUnAUQ/AtBQSa6Qdj7njSz0I7AU4MXBVDnU3V534dTrA+y9QuHh/uO5W4aV1euaoWovr/KQcxgR4Pu4rRh23MzFQuk5V4ATzPh3lnHNtWYNlMmM2RaTD4XmqSvQIkAe7N5FC941a+hKb6vdLjrrJtATsAnCFLMxP23h8UIe/X4XtWrFjksjlUyGJjieT7ecPK1HJ2VpGVBMSI2ClPMs2YtfazJyMuzJ4kWxcEndow9SIjB7U7+6yc53mYEEsJOPxW09AwRq8wiPyrF4o3/88cfx3ve+F88++5wBNm/eYtf8nY/Q4UuALTCegi5Vz16itBdgK2QdAvj1mDePcSOGrXC4GLEuYLjf8KLKOIUAprIoqc8ZqjaWHQmy4gsAhuTDRUQ8LJ7JMgfvVqq0NW3NNO3ZGDSZrnL+VqrVNyGg5laheG9XSZOUto2PXb34GoVnfPB9BGwuApgbJ2AzRG7NWFNjzDabmGnOODtmDCXjiy2by4yr0t0Mxttd0hBHnu1cxgnQp2K4NFKRxapd8wSwb+t7xEE6uQSwD9LVSsb6umdAgK06WuZBH330Ubzvfe/DSy+9jH7fgYRgofy1crliXgKskD37QKgQf63TVwjOCjXHwVT/FvjrWccSKIe+3lJoxxcI4aRovxortzUL0qhWWsxaJVzm1W6g7T/xBwE0XEQI/DyETWGXl2WRiZNZM+esnLadg5TfUckcWanOSTairNPW8RnaZiicZJaNW/iQnSgXD3Pzs7aAoBf4oN9DpVLCwvychfipVaC5DZuBKF9PJbkiA8a+0xzvNK1Btq2yNQkHLefN84vqtBPAft1fu+QNb9IMJID9Jk1sstt9MgMTwwtPRVLZ/fDDD+P9738/Tpw4iV7PBU1Ui1tf5MjHWyHVsPZZIKgz441dNb57MWyFmsP3xsPVAvjpfqcittcL2PEx8t8KtbvCumrgakp3ms0wXRAAdphb53tNkBWxfs7FTgOXsb2f4Mr9sn0mgZMs2t6b8d7QPJZy6GLYHnr3EDxD8h7urhvgs2SLxinb21uTMjReI74+Nzdr+97Y3DDA9vIxdtqqmmiQgE2QNqMbnl/0u4N23vujR3XbHBOrAuIaAV5X9ti2ygCapCQMe598mZNhJICdfAZu7xkQYEdn2Wl38OCDD+IDH/gAzpw5i27Xw60EbDJRAki8+QXfqvy1wNZV1XTKmobDFU7ei2HvldcOATtkz/w93hN7ygKnrmrXu4AEJZ0TGWroaMa/sYacwCmGG5Y9haF35bHDNp8MpxPTmEsm0DKUTVA1kB57qZvmTmI9MWyptsnSeUyObXFx0cRj/DfD4QRyArUU+Rw7Q+KcF3rDM/++vLyIKvtY5wsYWD6emgUXsNm5R797ZCBvQMwVhs6X/c6VgpjmsnMWEp9czwSwb+97xAE6uwSwD9DFSob6xmdge2sb3/nOd/DBD34Q589fMMBmOJw/BIppvtOFTQSoEKzFGD3fmTHr8hvlsOP5693y2eGZhfsLGbbnYR1IBKZhCDy+D/57KuKqGFiHEQMDpKj5CvejXLfOMV46xveqQYj9zRquDK171vz8nNVdU70tkBYoT8R6g6FBnxTb1vwjasBBdk2GTuBmpIOAzeFtbW1N7FX5vjo7ZUWqc5bUrawsGcs3gDZLVs85h4IxXieG3RkqZ6MQMufJAiUyUlE0wXP7OQudax4Shv3Gv3fJHm7NDCSAfWvmMdnLAZmBzY1NfPvb3zbAvnjxEjqd3oRhC6BDkL4eYJuIaegh35sRncXz1dcDW+1vN8AWkAoI41MfCscIwsxbs+TJbUK9XEmskiYl3sfEAVv57lBoJkU1Fwvch4Cf5Hw07GFhbs7YMY8jlXkI9gJui2BEKYcQzMnKydCp9Ob5UlPAkDihl7lq5eG5YChXXATHB5n96soyRiPP0cvchqV8WgiwjCsO2MxN63wZgFFUQR3LMoGy3dzbEoZ9QL7dt/8wE8C+/a/xHX+GEp6xxItM+t/+7d/w0Y9+FFeuXMXm5vZE1MSJkgWngCcM64o5CjDoejZpLRbMcjwnLebKTbRfvRaGneOhcYWyw9yxGHa4SFC+Vjl4CcVk7UmwJphKOT1hvMMh2LdaIfGwq5eH/HcawggEtYggYJfyWQNNgq1q17V/5b+1SDBWG+W0VXfd7XSwurqKVqsVKblln9q1canUjs9qmbm+sW7ncvddRw20x2MvSbPsB69J5A1vC6IUc+QupmMJF41VjGVHYXGKzjhPfJDd8wdWex09bHHgC4S4F0pS1nXH31re8glIAPstn/LkgG/1DKgWm88MsX7hC1/Axz72MQPsrS1Xh8vxbFqz6x2eQjYbZ9LmQf5aYfXE0YvvD1m1zlvArPxyOB9Saovhxrt1xQFbYxRj5L9DtzKCtXLXIfsViFpYG24qI4YtkVo8n64xKdfL/HezXsXK0qIxeOW5yXS5P2OnsXafIyvFcttQC2MPhlhZWTHAlwqexxfDVv6ar3EhQixmXpuGJysry+Y0Zy5q9p8DNhmxjktXOgI2/03AZq02nwXYfE/ojEYwn/Tj9BVaAthv9Rc2Od6eM5AAdvLhuO1nQIDNki4BNhn25ctX0G53oxCssyzlsKeiqGkP6JBx+r08bSFx//21vagJEmGpVGhgoveEz+H2ccAOc+vxHHaYc9ZiQKycQCgRnUBa4XBbUAxp4+kfAQnDQmW7xifwDgVaBMuluSbm52aN/XIb9c020A/ywJof9TqfhPwzOSwvL7u6PGggQsBWqJ6AKvDvdNsG7GwsMmPvMdNvXyRZm/IpYEt0JoZNq1kCNhu6TK5XdN14bC4IuI0xavU896tr/08Y9m1/q9j3J5gA9r6/RMkA39AMRD2WaZ5C4GZOlCHxv/qrv8KFCxcthx22oFSJT5gHFlBPjTX8Bh4CtsYYF5QR/AROYY5Y+wzPLXyv3hMybInOQtbP9+sYqq3mflTCRSAVKxdg83kSio9EZwIwgXa8LltgqsUCx1LM5wywZ5szk1IxA+yortrmMMrvT3LaEZvX/JWLZSwtLVlZmPbN8Q8GVG+7NoBj4fEYBVlfXzPh2fLyCvIGruxP/VrAVmSDbJttNfkgGBfY95tjNKRnx0wPkXDuCNhee20TFLHrBLDf0PcvefMtnYEEsG/pdCY725czEJV2MZfN8q0HHngAf/EXf4GzZ88ZYMv1SqFaAbPOJQTsEPzIvMSwQ8AWWIRgqt8l6ppYZwYTJoYtxizGKrYcArYAkM/KwYYKcgIgWWtcFR4uCgy4IzIZjl/59TA6oHC3A60z6XKhgIVWA3OtGQM7TrOz1IwBoQB7B6MPAJvzV6vUTB3O8UoM5/MwNMAWsPI8qD/Ybm9hdrZlIjc2KGf+epKXMID3vuW6BhSgRVF5A2yGvGVHyvGxDluArVam1uTFbE3DHpoJw96X3+07bFAJYN9hF/yOPN0AsJn//NKXvoQPfehDOHXqVQNsgViYWxXDFusTwO4UiXl7zJC5hqAb5m/DOmcx3DjLDkPmrsfXsAAAIABJREFUk5Bx1I+bQLgbYEtwpny4lNwEQLFWAWEoeBMYe4vnqDFKFB52huv+4mLe3C+Pr/Ozbl+snSZgzzZdrEWmGpWe2aLDGnswJTwVr1m2WQi6C2BPmT67i3k6QuM2O9IUMDs3a57iwz7V4SwV87w4Vx8KiWsu+9aW0z/1ZM+sxc4V3P2M+2UdttWjR7atXhXg1qQJYN+Rd4t9fdIJYO/ry5MM7pbMQATYzGHz5vyVr3zFjFOOHTtuTmd6CBxCUNZrEkQJPBx0WA817eEUisnCRUCcsYbh9lAgdj3Alnpd7D8+Rp0DgZ1AzVIpqbnljy6VeNjog2BHNitWr8WHxqyQNI/H9yusz33XymUsNOtYmp9DpVa1Idj4IsMUdr8KWTb/TsCeznca1bI7pMUZtrufOeDzuGoMwtadM83GRLAWAjYXCFYbb2Fwt1oVYNv1spKynPW/1vXka4p6cO4sQhBZmCaAfUu+fclObuEMJIB9Cycz2dX+nAETnaXTdmPm46tf/apZk7744kvmJW4sMDAjESiHAB4ybIGaY8AUtEN2PWGw0XHVBSzM05pyORBA8d+h0xi3DeuwJR4TM+ez2W9Gfbv5fjJduoUxvMt/8z06tkLmGpuXrI0xDsxDxHAdsN35LcyRW410ZOdZr5QxN1PH0uK8qcQnc6je2vmp0YvtN6oB5xqH9di0dS2XKxbeJmDrOvDZj+1CPp7D1tam/X1p2RXppuo3S1Vv2Zk2Vhy5z02czNj/2oV/toCyxiDpSXMQi0aUypN+4TyOh/TphmajiWq7b/C53qv39f78OiSjOsAzkAD2Ab54ydBvbgYmDUAArF1bw7e+9S384R/+IS5dumwMOwRmgfWUBU7bXb427zwVRcU9w8WwBZYKA+8MqY8nzUPiYjWFxMNQrViuzFx4TIXEjfHWagZ8chIT2IbnEoKiXtexHaJsORKlCUYG5l7X7WFyhqXNzGQMNGcaOLS8iJlGzRYJoe+4jYElV4GzGcfLh8LRFIM1ZlpWg81WmhyH6t7pgsa2m1wP8ZjpTMrC4Pzh+zmvVLibH7kJ21wkpoWBLzzYmYss23tq06aU7Jn46iKzIvKFkm8T1GJTSa5Fg4/HFxux7po+fQlY39yXMNnqlsxAAti3ZBqTnezbGQhU4hzj1StXjWG/5z3vsbIuttcUYw3zpTofAexuOWyBn8KvYq4h+IaALRCegmYK6dTUpCN8n7aVelnlUlKxcx/KvfJ3gqpqrkPxWSgcC/Py4fV6LWALtEegAanlrjGy/tYEz/W1dWuK0ahXceTwqgN2fQrYPH4+yhNLF6DQOp8tIoCU9aaemWlhptk0wNa2dvQIsKkWH41pGZs1sC6X3enMhIKWY4/YegywdX4O2J6Pd0B3YxW27ywUSsgXK1anreuk9qNcuSgyM5mrafZj337ck4Hd3jOQAPbtfX2Ts4sB9qWLl/Cv//qvZk1K4xQQkmKlRwLUUKwlpXPIkOOAHQLuRKUctbYML8QUuD0sLCCNA7aOSRBROFwLB4WuJQZjzlrsWuPSNjr2XoDtAOkGnIoEOJv0ftbZTAYj/jdgUw4C9pqx7Vq1jLuOHjbArtfqk/C+tass0pObjDZooiFLVHY5Y+54NEKrNYe6hfALE+MVTy04SHc6beTyWVQqZfsJW3EqGuAMm3L3aC4DKkzAZv9rAjKV62TdZNqlUhGlUgWFUtUAW61VOXbrAR70UE8AO7mN7JcZSAB7v1yJZBxvyQxcOH8Bn/nMZ/Dxj38ca2vrSKdZy/vaBh4Ct7B8ajeXMTHHsJQrZNxy0RIohuAZdvvS36eA6SAkQPamFK5s1piU4ybAiF3zbxqLzuF6gD3ZxhpnKL7rqmsqyJkbJmCT8fLR63Zx5coV9Hpd65J19MghNGpV1Bt1ZKPOWFxclMqloO+155F1PpZvJksejzE3t4BavY58lO/mOXotOPtUU2zWRaVaNnZNUCeQT0rj2ICEOK3rJ0vRALCZwxZgs4SLYXi23CT4l8tVA2y+RsCWQYuVd0Xh/B0h74RhvyXf0eQge89AAtjJp+OOmoHz587jb//2b/HpT38aGxubyGbzO84/zkJDkI6DZciw4+xatd1q2Sm2G4rRBNghow8BW8Asu1QJ1AR8BDeCdZxdv17AVv9qf19kJEK1t6HhGFn2h85kDLjZivTixQtWE02GfWh1GfWal5BJ/MZWlzRsUVhc4wnFcowt0DZ0fmERZfM5j46RzUYlZQMLW1uv7VrFAJuqcYbIlW9mly4+9mLYxtTHbo7CyAB/+O98oWiAXSyWDbAt1x15inNu1ULUQw7BxyMB7DvqXrEfTzYB7P14VZIxvTkzMAbOnj2Lv/zLv8RnP/tZbG+3kctRUDUNBcfZqEDIgMEY3c7+13EgltJbZVEmdoreJxW59hV2+9Jx4+I0hcXDPtRi1mHemqwwHgKPT+JuIfFMNDZuS/ZqTBhjY8s5K+MicBasyQYXDDSeOX36NLa3twyoV6jarlZs0aDzLBogViwsrtptY+yRu5jlsTNZY7oEbJqZEIwVTfAa8IExauas2aGLIWwuJmhZKrbuNeR7A7adUwTYXGiQYTOHTVEZFzpcrDGHzdd4nZTHnsw1D5AA9pvzXUz2+gvNQALYv9C0JW86MDMQlUvbzXs4MsBmSRfz2J1O14RHITuOA7aUz/EQeQjccYW3apUF2qqdDuusPRc9bc+5G2CHeXOxbLFxAjRBkups5bdD9r4beO8O2NMFiI2PQi4zQMkgx/GNRqiUSwbADFFvbGzglVdewdbmprFeAjZD45b3VdvLYhGVsvffJmjzoTnQXJGFs6Sq2ZqNvL1duc1zcTU5S9SK1ms7X8hZiRfZNX8mGgDr/PVawN4h3LayuqFFBmiSQuMUduzy65pGrlB25fh47MrzyAbVVO5k8AlgH5iv+p0w0ASw74SrfAefoxp/cAponHLmzBm8973vNbezbrdnYVEx32kOd5rTltlICHZxpn2zgC32rfIlmngMBx6C1v5Dhs3jKAyu5h8CK4I1QVRdrriP0CBFuezw0u8F2ARDPljCxTliiJngzDA148U8DsGZYHr16lUce/llA+6ZRh0rK0sG6Oq1zf2YeUulas/MZascjbnrkdVOj1Aqkjkz9z0TNdzwmnSzOLVcOo9bNhtSlnSRcTOfzSiA0hQcr3LYxt6j3PhegE21OEu5GIInSFNsls2TaRO8MQFsLRwSwL6Dbxz79NQTwN6nFyYZ1q2ZgX6vj1zeb8hkS8eOHbOSLpZ2kXlRKRwvy4rnqhXODYE6BNYw7yzgNIORfsAGo7C7WLDvM2Ne5AQIia1CkxOF4+VyJoEbgY21y81mc0eP67jILATxMCIQnl+ORiKRJamJuTBCnm5gVnrlYrEjRw6jWChY3prdzl555TguXrxoddhLbK1ZrRjDtlz1aGwgTdU4X2MemyCsGux8Lo9evwc+L6+umuiP1qUUnfE8NT+1WhWtVtM7dtEfzRp86CcSyEUMOxSd2XkGqQsuhxhJMVvTdBqlkvfDtojLiM5rLPFygRyPTfEZr6fNeWGnvuHWfCKTvSQz8IvPQALYv/jcJe88ADMQMmyCyUsvvYQ/+ZM/wTe+8Q0zxMjn3REsDFfvBtC7Cc5U9hUCtlj06wVsska+l6Cp+mqVRcntTONSKFxCLzH03QBbQKltQtU7XzPAjvy+vaxLojNXozOPzG5aFHgxf82fkydP4srlS9ZchAyYgM28tUUa4J3CBNgMicvoxUrHIg0AGXhrbm4C2M7o3crUTWCq9mMmLuzINbFQjVzLojI0hcQ9TLGzrMvmI522SIotniLAzuW95tvqr4cE5+Ik1y4FuqUgEsA+AN/wO2uICWDfWdf7jjxbArXA4rnnnjOXs+9973uWz8xknFnpRxMkYAlNSEKGvdtEKm8sAZNC1GG4O86wiY+qrRZgK2RuyuxsduJcxv3IepRgLZHWbqFujS9unBIybeIZAZthZgsDR6HhQb9nYE2V9myrBfp3cz9k2Pw5e+Y0rly+YsBMlk1RmELiHDsZNQGbCwsBNnPWw9HQGCzBmg08CsUS0qmsOaKpM5e80BkOJ+s2Vh0BNn+X77lHTOiMRmsXBVCmfasni5dU2sq63Oksg2KxBAI2HwTsTo/lYy6O89embmyWjpCy7Y785iQnvd9mIAHs/XZFkvHc8hlgXlbs9KmnnsLv//7v4+GHH7bwKIVHcYYtNsrnsNmGWHZ8gCFgEtgI1Op2pYWC44sz+SnbzVhnyFCQpRIogbhAm8fg72S1c3NzkzCz24ZOc+AaWzxMH45jCtoO2MNB3wCbLJkgyFwxGS9z1wvz8wbczCFbaVSng/Pnz+PypcsWSqcorFQuTvphc/xk1BwnhWdlMzvJ2u+D4cAAf7Y1i4XFBVNwZ9JuYeqts1NWHsZQv1ThIcOOh8TVpUshcbd+cZ2Yrol5iUf15dYPu8Aaawdnvrzd6ZlaXFoFzZPSFAlg3/KvY7LDNzADCWC/gclL3nowZmDQHyCbc4OURx5+BH/wB3+An/70p6hWa5bH3A2wBYJi2CFwx0PPYdmWFOI3C9js9hW6p8VFZzquPMUpMmP+Wn7aYrbxMcUBW1cqzrDz2TT6XWfUzFM7yxxECu0Z1KrVqAmHRyF6nS4uXbqEy5cuGVsm+y6WCgbYErrJ17xWrbm6PJ9DuVQ2hs3Q9NzsnC06egN25KIa2wGb50TVO8+PCwZXhHsO2/3Np3XiBqxRjl115LuFxDvd3qS9p6UWcnlzOvNoCNDtczFHhh+1Ao3KzyYmNVGt98H4pCejvN1nIAHs2/0KJ+dnymc6VxG42fiDOeznn38e9Xpj0q0rVHqHUxaafQg8Q3AMX+M+lLtWLlo1w3sxbAK22H/8uGLVfCZrpZsZAY0gyONy32LY4XsF1sqx7w7WPC4ZdsosRwl6amfpTL7mCnQLmbNfdNpsSsmyr129am5n7KDFEH2hGHW5ivLwfD/HyrA4GbOEZ6YWz2TRbDUtLN5np7FM3vpYc//cF4/J96qMyyrF2GkkAmw1JrEFFby7mRj2boDd7rBxiKcWDIQJ1mkBNN3WGGFxX3Y+pGgXYCcMO7mB7KcZSAB7P12NZCy3fgaimzFLdNi04otf/KLVYdP8Y2amiU6nF4VHp8VAAjzdwAXauwE2WZtYuFTGsrlUXvx6OWwBtpivmL3+rVAtQZrMkwCo8ejY8UnT4kPjjwP2RHiWAth6JJN2lk8G63nyImYaDRN9eYi/b/ltHo/WpOvr61hfX7OuXWYhms9ZOJ2LIi0SyK61uCiWipMa6+ZME7U6AdnLsBgSH4658Mjb9qorV756N8DW4kcM+3oh8W6vb2VjE19z+phHzm3WCITHp9945PmuFIS2nyTIb/0nM9ljMgOvewYSwH7dU5a84UDNQND848L5i/iXf/kXfPjDH7aw7uzsLLa22tc9nVB8FgK2g7AzXwE22R7Bmiz05hg2BVPTUOzOcLXnYyWGIutcWFgwFir3NP6+2yME7PhCIFS7m56KjmIFPwffr+eRCdh0GfP65x4KubydKwGbzJpq8Y3NdWysb3j+u+igTIDnMQjKBtjMY5epFUihUq1geWXFtuX8uKiLkQIqywt2PRhidwW3t850dm0QHbBsfyVUtRvfNpV66FrnDUYI2HRt47FsPiLAZi12KsN+4YNJDTbngecphp0A9oH6tt/2g00A+7a/xHfgCcbcqUZDdmgCTp08jU984pP4x3/8RwehQmFSdxuGkcOQt8LVYeONKeilo3rlqJlFZG/Jfcs1SyKyvUA0zJ0qBB7aoRJECXwUYhH4VOJFYBEbD8Vw8jAP/xZn7aHoLJ9NGcPW+EqFognGyLIJ3nQ+4/4ZsiboUXEv0KZ72NraNTNckWKd4EtVNsc8Nz9noW/Wm3PcyyurWD20anNOwCeAcywEb26/sECBm/feNtAeea/yHf25LY89bVQyyV9PbL9TJjITeFNgpmvokYX0lGFzsTBmON4XGmENNsdh4fDE6ewOvIHs31NOAHv/XptkZL/oDMRuslRiM/r5wvMv40Mf+hC+9rWvGZu0EG9klHE9wA6V2mGomkCUofFHVFschsRvBNghoGqBEObLw+MQQJnbJTMVYAvouR+9LxTP7QXYO0vTxijkvOOVMeNUCuViyfLXVH6zQQcTvL5/+n+7or7f65nau9PuYO3a1Qnj50KDZjSc22qtZqVbzGMTEGu1OlZWV+01WoRyfgwU7dhDO7/5+Xl3V0s5YPs18YvpIB0zTtlNHW+Z7Wh7U/lnrQ+2nwMZtteXM69txjUBYOuakWEngP2LfvmS972ZM5AA9ps5u8m+354ZiLMi68Y0xhNPPGE12M8888ykLlu5y70A29mli5YEHAQTtwrNI52KwqwWxnUVtBi22O5ugjYBcgigAu6QEZJ5MkTNkDhBROVennOeGpEI4MToNfFxJq59i7kSsFXbTAZdLVcsd00hGQFbzUEIrGTifAx6fXS6HfS6PQNsdc/isRRepv0nxWUE7Hy+gJWVVQuHsy6b3bOmCwoXvzE/z5C4AfjY68J9vqeM+mYAm6VitpMI6q0jWgTYxq4DwDYPcTiQSzDIZ9W+a+4mH+KkW9fb831Ojjr9CI5VpJhMSjIDt8sM7BLGbG/38NBDD+H3fu/3TOGsxhxxMA3rlcVeFQ4Xg3VTETp4FSwHLbZLsCR4KYcdAnYcSAXOAoWQJYegwbw1Q+H80TiUM4+rwDleqZ21ANG24QJhWkbG1pmsDXezEJZ11SpslclSLFqTppDP0bzEma48RKgqp70obV831tfsfHmuPBYZNhcs7IhF1kyb0lq1jnvvfQeWlpetFpt7U3SDjJolXCzz4va2eMDoNYA9BW8vLwsXT/rYehjcrUkF2CYs2wOwjXFbhMQXP7penJ9QTJgA9u1yYzj455Ew7IN/DZMziM/Aju4Prk5aX9vCl7/8ZSvpIqsWCxYz3Ythh4AncOdrDE8TsEOGvVtInCCg94WuY2KYAmwJ2gTsXBAQpAnY1vWqUJiEvkNVOn8Pc7rxqYgz+J3/JsL32fXDQsSVctkYNvPX7NYVB2wZlYxp6cm+1L0+trc2LTzOOfVSMy9to183Q/msf1+YX8S73vVLmJ2bQ7vTNsBm2JlAT8Cm4IzhcG5PsVkcsAXOezHs8NoJsO26Oo/fAdj8dxgST2doouKldaHb3cQ4JWLr2lXyZUtm4O2cgQSw387ZT4795szALoB9+dI1fOYzn8HHP/5xuzmziYVqpEPAizNsAaKAVOzL88l5y2ELBK8XEo9bn+rEFfpVqFug7h2y6hYqDlXLHLtEaVJk7xBhBf2tQwYeV6BPxFzDnjHnQrGIaqViOWwyXpZoWdcuCs2i/DG3MyCMAJt17Z22+4sTpDkuknFTgOfzFsrnfu46ejfuv/+dqFSr6Pa6BqQePud7dgK2sf0ULUenqvVpFGTvHPZkm4hhe9kYQZhKc5nTmGu6X68opx0CdphWkIhuxwc0CYm/Od/XZK83PQMJYN/0VCUbHpgZ2AWwz5w+j09+8pP4p3/6JwMg1hI7wESK4si+cjfAltUo/8ZQqRgv2zLmsvnris7EsAXYYoMKiWsMypPr+HI08z7U01pvgo1C4wL3sN47LD2Ln0uYI/drOcZo4DakBNd6rWZdtMhNWbdupVCTMqmx5bAF2Axtk2H3uh1b/DBi4dECV31nczlTgTMy8O5f+mXcddfd9pq11wwsWjkGMWzm6S30nnFQJaBTnT5l0Du9xLUgUarCzygVOaf5PgZDKg79d2fSruiX6IwhcYG4Rwg85G4LM3Z5S1TiB+ZrfycMNAHsO+Eq32nnuIvo7OTJ06YQZ5cuAsHa2tqkpvlGDJtgxB/e6K3HM9tGWv11Fvmch6r52C2H/XoBm/vh/sisGSbm8SauWxHwEMC5jcAlBBkx9anKeveLL4ZNwKZpCdl8gyFsCrFGbJThgE3K7MBvhmRusBIw7H6va72xGd4OAZu1z/QR50Lg13/tN7C6esiBk97lUa7fAXI4qcHmGKwJiAF2Bt1uxxh4CNg7RWiuYN8NsBX1IGCr3WYI2GLYIWBr8aQ69wSw77Qbx/4/3wSw9/81Skb4emcgBthr1zZMvfy+970PDzzwwEQUFoJaPJetG75U37yJ84ZOALXWi+yXnC8gSy/sIAxNdmlNMrrdST9sAmooQAuV2gpxC/C5XymmZUEqEA/Ly8IQe8japWoX05aBC/ehfLmYOdnroNdGszljXbmsJzQZqeW0vU+2yrpCwKZFqc6TjUPoeGb9piN/bv6NDJaKcKrcf/d3/jcsLS0bUJOZk2FzHlnHberzTNoWJxSekdKy/lpjVbtPRQR2A2z5tttcmle416jzeFKJ+/vd7CZk2FSJc+EVCvk03x5Wf70fvmT7ZAbevBlIAPvNm9tkz2/XDOxinHLx4iV84AMfwFe+8hUL4RLkeKNXmFhDDcGPfwtNUATUXtLlZV1i2NqPBG0CbAHxXoAtdbhyzBSaEbAZElcZVxywQ3at8RocTeqNXbke5mT1N6mh+ez+4CPruMXjkVHTd52ATdMQAjbxyvc1ZdgCbM4Nt+V8Enz9XNntq2egTIZKIP6d3/5dA2xeFgE2FyYhYBOs+aOyLkUtbgTYPC8p/l1Mxvy7l4RdD7DJsFXWlQD22/VFTY77emcgAezXO2PJ9vt/BnbJYf/s6Wfx0Y9+FA8++KDlrwm4VDe/ptY2sLYkqKlkiSctwJaCmIBdyHuXKgHMXvakewF2WCdNgCZw0tWM7DpUdItdizmHyvMwNx2KywT0Etdxf+omJsCulsmC6xYSZ801hWQMibvLF0u5JNhywLaQe8SwBdicRzFs+nJbWRubcqRTWFpamgA2QZIduwzMczkDbAIyFw4CbHNXG3uJmC8AvOTMHzJPmeoOBNiTc8ywwUf0XjN98Tpsf3iHrpBhI5VJGPb+/0YnI9QnOKnDTj4Lt90MBIA9GLjxxr/8y7/i7//+7800hYyQeWiGcgkccXGWcqIEAYKPREhkhcofu7lGHqVieQLYAg/lvCVWu15IXDlY7o/5XpqHGNvNec9mAXAcsA2+AotObRdeSwdlzwGLYQuwuR3zw62Zmhml8NiENQrJCNjmyr0HYGfTruC26EPPw/8WBo+EXZZG6PftuPML8/it3/xtY9hkvtwvmS/P1+fW/ct53mTjJjKDW536+XnNtZ+vt9kMa9rDa2VzwE5c1q7TLUpDwHZdoYfEwxx2wrBvuzvAbXtCCcO+bS/tHXxiAWDTY+PMmTP427/9r/j617+Os2fPurFHsWiArbKqEBwJCMqLEnwEfLIF5Q1fIXEBdlgbrby3wuM3ymHz2GLXBC515NJCIQ7WITjHFxtTcIuqkCN2KbausfDf+XwOs806KpWyLWB2A2x1wlJI3MqdIu9tM4nptG0+BdhUYRuY9/vGpgnCv/Hr/94AmypxHoTsW8YprLuW05kAW2VdccDejWGH6nuLNNDJLAJs7ljGKQ74/hMCNsu6EsC+g+8VB+zUE8A+YBcsGe5NzEAA2P3+ED/4wQ/wqU/9DZ577jlcu3Zt4n2tMK72GK+nFljz7yqnEjAT6Ck6I2DHldmhUI1h3xsBNvfNEDhD4RRpySSFx9W+J+0hI9/yMAweB+ndZkggL3bq5WkFNGplA2wuYIhmDIkzL03QZKMPNf+Q05lFFiLAtkXNwK1Y5clu/tyMTJB9D/pYXl7Gr/27X8f8/IKZqYSA7d7dNJYZ2bmHXuKKPOysq3ptSFwq/Mk5W3OPKEWRAPZNfFmSTQ7SDCSAfZCuVjLWm5uBALDPnDmHz3/+8/iHf/hHy1l7D+fhpAwpvOELjPV3glAYMg+7aPH1QqE4CYmHtdEEMoIRn3nMGwE2Q+3MIasjl5TeOp5y5mG+XQA8FWdNO1iF0YL4hPHcxOjZPpM5bDqbCbClEneBuDf68GO4NaktVLKeRuA5smabCx8uTLwcyvPHZNi0L11dXcWv/PKvYm5ufgdg85xdwe6AzTQA89hq/iFhHUPk0wXJa41T5GM+2SYwTlHYe9KgM2LYNj+RcUom6+V5iUr85r5ayVZv7wwkgP32zn9y9DdjBgLAfuyxn+LTn/40vvKVrxqLpSsXgYLATUV2yKLjgE0gIttV2DkUiAmwi4WS3fCnfuMeThdg83ivAWwqsM2EhKVTaQtHE7D4QyDj8ZzBuymLADsEZ+WklesN87r6W6gMVzkUGTMfBGgCdqVUQLGYjwCb5FqNOfzCdDudCWBbKsBy9w7YZNdk5Wy3ObUn9e5ltujp9bCysoJf/uVfxuzsnLmfUYjGkDjPzYV4/HHAnp1tmYc5Hw7YEp9ZR49JPjs81xCwPUU9tSJ1MWBm4n3iIXHfl0VT2G0tm7Pc+t6AHWux+WZ8XpN9JjNwkzOQAPZNTlSy2f6cATJCz0mmrCTJFcBp9HsDdDpdfO5zn8NnP/tZHDt2fNL/mmxQRh8CR4VglY8VS5X6WGfP/Vse19zHsigWyl6PbaVEagXpTUBcfNWdlIZNmaIbkTgQ5zHTmLHFA0HUcsmRMpuvaXw8ngmpRi6iEwu30Hjk0uas249C4J3mt6ctKtNs6JF3gKZhSj6XsVx2qeidwMKyL+5HjFzlY9Z6Mp+3Y/T7PYxHA1+gdL0HuABfi5RDhw7hyNGjWFxaQqni6YP+pBa7iG6btdgUnbUwNz9r+2Ve2xc0vrBhqZjXjjvQ8nT5mgE+u3nJMjUmwpuo7Cd18tO+33YgLkAKxcmCSPPL4xiAR9ECn9D9+flPRnVnzUAC2HfW9b79z9YJFAb9IS5cuIhPfOIT+OpXv2q/EwzFfuVcJkGZbtZSdoc5X4F3yLR3B2zd2T1cbKKsXge9npuoxAHbnNLyBTTqM8b+5aImwOZ4lTsP/cO5HwE2y67CWmwRXNLIAAAgAElEQVQCnImzhlFbyogxMydN0GHplvo9E6gLeZrBeP9nHiMUcYWALbMVlbbZfA0J1j0MA8B2NHUlON+zurqCI0ePYGF5GUU2FclmDbCpQ+e5D3sDazLSajUxO9eyBUcI2DyOK8G5yPH2mEyxG2AznJ62s31NgxWBdfhsV2fi3OYmKtnovHfOLwE7O+n6NXFPSUD79r9/7PMzTAB7n1+gZHg3OQMRUHs1EtnXCD/5yWP4yEc+gieffBLtdsdAiYDMh0RSAmOBk/pjCzQFVLrZ63VnxwQ82pS6+1lE2ix0q4UBAZsWmwJsAQaBlaDAPPhMw+uuBaTcDxkeATvMX0toJsA2MArqxqcM20FTLNe3t4KmHYBND/Figa5tzMcrSuCsWouAuLWqpwIiNj4aGmAPuDjpulKcIXdGPXSeKyvLOHT4EObJsMtsLJLDgO8bj2zexoORA/Zs00Dby7YYCnfLUUU+VJJl4DmOWDcNXrJpZ9lBe0xdU9XH65rFAZvgnzGLWe93rsWB98wmw1b+XGGLm/wsJpslM/AmzUAC2G/SxCa7fYtmYMKo2XAia2DBkHh7u2NCs7/7u7+zsi71PPaGEvSpntZXc6QCN4WAZVAiwA5rnqeK8ewOwA4BU4Dd6bLsyRm29uFANAXs5kxrAtgCfinHVfetHGsIRnxNOWmxfw+JO2CT7ZLpCrCZL1cO2juAZQywDbiLzn7DsHsYHpfxC4+pbUl1Q8A2xzFTjjvgc1/Ly0tYPbSKWfb1rpQN7IfjEfojlnblgSHFbGk0W8zhNybmKALs6SLFTU8sl033VDvFETL5qLabx45+wjkK8/kCZH0yBdiTaEUUOhdgh4Yr9p6EYb9FX+rkMHvNQALYyWfjQM+AAJrlSMrBErDPnT2PD37wv+C73/2uCczIZpm7VhtIArbywyFYh2FvA8QoFyxQD/PH3vzD+2ILWBWSVqtNArYYdgjY7qFNoCyBgM3aa1meKkxP1i0QjbPFSX52D4bNkLgadxiApRkOzyAf2ap6mVjaAJvALY90CdsUGhfDFhgKsO18mXoY0Dylh0Gv74DJXuPdns0tFwdLy0v2I8Bm1IA5ZwI2z5+AzXERsGngYv22In9xNeHwD6iHsA2ohwyB+0vZQtQBLPJr18IiDtSaL0UOfHGVRirr7VG1QPPtnGEngH2gbw235eATwL4tL+udc1ICbNYMOzC5qveRR36E97//A3jppZeiTlvpSQ9s+VgLBAVGYtfhDdyIVZT3FHhLeGblQGkv7/KcdiYSS3lYmYsDMWyF4Kc5VAdsvrfVdLMU7wDmwi85n02AOaq/jrPBbLS9WGXIsHcox9MAHcooGJvWdGMC2N7MxI+vxYkMZMIIBI9PcOe2nOrhkC02u/8/e2/+ZNlZnel+eeYh56xBVRKj2mBu921Hx3W0b0R39A8d3f9ZR4PdxtiN7dt208ZgEAaBbMCYUUJMGpGFRkCABiShAZWqpKrK8eTJG89a37v3OrtOZpamrKzMnRUZOZ5z9v521n6+d613rZW2tyjRGlt4fH3N+4rzWnQ6u+HMmbS0spKG1lFtaD1OBWxC4kwIW1xasJ+RTvDogw8YKc+/NJtJYXOtpbAVDai2gBW49wK2rme5tnRK83na5WahVtjH565yeM+0BvbhvTb1kV3NCih3HX73/Kvn0223/UP6xCf+j/UN93rfHQO2wtl8LvUqYMsRHh3YCslKcU7+Tis1Ztw4JtgBGjdOkd8dmekMhR2B7c9RAntl+URiFrSgL2DzPeVwOT0dl9Qgx7YfsHX88IeGJ1LY/v0dM52hsAVsdX5T1EEDUgREjkEtWpmPPR6jqB3Y/A5qe211zYHd7aYTJ1bSqdOnDdiz894GtdFqGrBNxW6jxNtpYXHeyszUW7wKbCvP2mFdx6awLSNPeVwbJewXvxop0SYmRiemKWxBXU1qLH/NgvkTZHVfA/tq/jvWv/POrkAN7Hd2fetnf6dXYMcNZEBEN+5f/fJX6W//9lPpy1/+ikGOn3OjV+9wvgfIVTtdBXYEYml6ymVEBlsvLzIncQJ2k8BGIUphU9b1ZoANvAG2gKtQvNRxDIkrCqAculV6ZeMXv29h/gxsKWzP546trCsCWzl0wY8ogcLknBOPK3qqGyjHVqs9znlrq8nOwCbXzehOgL24vJTmFhZs0MjVAluv7cCdDmxMZ1x3/7mPMdVIUa2ZFHT8U/Rr2GTXZN/WZsjXlxK9vAuogf1O/w+un/8NrEAN7DewWPWvHr4VIBSO0lJonPzpPffcY/nr55/HbDZjoenV1TVr7sGboCQgqASLn8mVLYMSN/LY+MShWIZKcYlzg1f+GfjJJQ481tZp1OIlXgq5F8ItzaR+f5DmZn1altzXbgjz3KptRPJbVNiFKS5DVMelkDhVXDofU5UzO6awySuXijMZsDGdKcwdu6nxOEUGFF5XDbqdbwvYjdP62moa4/aemUnra2vp4usXLbTOORHmXqApyskTaXEZc90gtTrttNPwfHRrhrx6J/UHdFvDqY66tS1IFrhab9VjY6Zz2DZbzTTayYNK8hpxzDpWGQbLtdHkMf9o9dadTq7xdme+3P+2w/HG47XCPnz/7Y/tEdXAPraX/uidOPBGOX/xi19Mn/nMZ632GuABy8uXV4uZzerUpVIr5T1ZEYVFi1ByblYSS52qwAYeqk/2Vpo+a5vHkMOOwC5DsoZtM53Nzy1MAFvwByqlma2ccT2RY89u7HIj4aYtAVvquNGcsbGYGpepfHu7xWs4sLVh0GbFQtzW79trqqVYdXwC9uYGCtvd6AD70sVLtjGYX1gwCPNx+cSKh8VnhwbsZOs0UwC71+f1mYaGU905WTrfHZreQOVKYEsMK9IQgR1D4IpKxLx4I3dt0+bG1lsKuwb20btJXOdnVAP7Or+A9eHT1ctVNur6ueeeS3/6p3+a7r77HlPVABtHOMBWsxQZu6pNUiKkpUJZX4XM483f133GXOIR2NYLmxGSucQoAjvWeLuCJLzcNWAz9IMQshSs8usFHHOnMx1DERrPar/cREwCWyAC2Cr1Uh6fY22gvHNZl2qxI7C1mdFHPZbjahl0x96i1DqPjdPa6qqFxHmu+fk5O5/Zubm0tLKclk+Qq59N7W7HgE2euNvqmOms08W858D2LmfVv2xX5OYOzwqbaoDtxKCS8nerBkFFNaapbHODhzGmrKl1lLMOZ7mDXK2w61vMIVqBGtiH6GLUh/LGV4CaX+WZAeJdd91lzVKeeebX1tgEtUUoHHjLdawwt2qlS9e0t/6MSrvqPjZMh5B4u9WdCmyF0TGdSWEL2H6WDmxqkSOwBQ2FvPla6pfXldpV+JbOZZNvJbB1nA7ihk3iwsVd5qHJwTOb2su62DCY+zunARRelltchjulDQD2jHVQo/UYanxkwKbEq9vrGbABJg1TFldW0sqJE/Y9gN0wMDfToNu3Omx6iNPABWDLuBfPq4C1tVnJpVfNRhozVcxKwUpqS2ErQqDnEbSrCpufK5ph6RIznNXAfuP/G+tHvNMrUAP7nV7h+vnf0RUAQjRMQV2joG+55Zb0mc98Jr366vk0Nzdvwz78fc3gIRAqZM1HU4u5aYhC34JSdB4L5uUJ4dIGcB4S9+fx0i6BFdMZwFaP8vI5vJZYwCbfq4YkMYfN8QqmAinPIWAT4jb8F/3EPZxMDzSZrXheFPbm+oY5uvm+Q7xpwAaQZX9x73gWYR3XQM9p65OBbZV02+O0wTWgvn28Y73RyVebIbDbSfNLS+nEyZMWSWh326nZYa3aaXYwa+F7jg9YA22toc7JVbNHNKx2OgPbmJrZ6hspSr/KLmsR2NXQuEO7VNg1sN/R/6b1k79NK1AD+21ayPpprtEK5LIugP3ss89a73DmX9OKdDicNVjjDickzpvKlgRslVDFciYpLr4n8Mp5PHmWtPpsG7D5XXdPew6WNx47DdgOjxLY0XSm55HSBcxqWapQvo7PNh9TgM2GwbDWoDFK19QuVFy7vFpM3/LcOBsOH7DB6wJ23jVohOPUecfzL8xZTZzyM16PveXDVmicQoibEi2ey4astJppdmHBarIXFhZTp9cxYLNZWZxbMMMgotbd6q6yvQFNrIHXlC3OOYesM7ClsFWKBbSlsrUBU6jc3eHuB4gucb5f9EmvQ+LX6D9z/bL7rUAN7P1WqP75dbECW5tb6Tvf+U7667/+6/T000+beuOGTDj84sWLBmypKCkvKW6p7qhUp+Wwo8vbFwVYeWg3AjvCZotOYFuu/mXgcnj49CmgNTukPnmu6OcdDWAywSkKUDq8c2mZTa8qe2aqS5gZzBoNU7o833hnO12+eMmArefkGOh0ZrOugXueFsbvy6zmJXHe9jOmC6SwCbUzE5swOJskpHA/Pw/11RubG+YvGM7PpxMnT6SlpeVCYZO/X15YMmBzfAI20I5r6JsmH/5h7vCGl10BakLiKO0YEheco2N8N2Dv5PXj8bqGjNysQ+LXxX/7Y3eQNbCP3SU/eie8sb5pEPrEJz6RPve5z6VXX33VwEArUt5xjhMSrwIb1Qic4s3eQ6seTtZ7BFaEI5wEHgK2h8V9trLBP/mYTYXEVdo1DdjqdMZz+OhLD00L0EXeOMxuLiIGBbA1drNhDVU4/tnhrDVLGY1H6dLFiwZsfsbzMhVr0O/l7mLewUxjPnUOrF8sa+M1ZYyjcYpFFNJO2ljfMIc4in92MCzGhJoyT+M0nJ1LJ0+ftBIvctitPERkZWnFeo8z8KPR4hi845qAzev5ZsHz1JTQmTImgsHGxxrb+c90HSOwqyY0KWzOwULo+AKy017RDOtxrsYpeWNW9xE/eveN6/GMamBfj1ftOB2zxOMVruG8CDvMZR6nl19+Kf3RH9E7/HsGHvpwv/baaxYOR2Vr6IfUtYxXagZShbSWeC+15jlVNVFxlV12yyJHOpPLu0Y+Gzur1Qh94AOsdwO2cusKi/OcigwAd9tMjDw3b2VZZhhjsEYrDQfM6vY6bjPP5Vw6w0hQxIB4bnZov88bGwWOg37fCr/z/IoORCgqLN6lppryr40NM7T1zPXuHdo21tdSu9OxDUt/OEynTp9KcwvzaaY5k3r9fpqfX0hzw1mDsYfct1On2zWTGs/P8TWazULh21o3qb8uJ2uZ6s8K28dvluNGVQ+v85+MRHipGBsAvq+/B9ZrZrfGKcfp/119rodyBWpgH8rLUh9UsQJ7AbvIX2+n++67L/3lX/6ljdJEJfIOqM+fP38FsNVuE+DJ+fzmgO1qPDY0iZ3IpA7V9czVtrfw1BtgYnMhYMdcslS1IgMGk+wUl8pVjtY2CoTms3rWyExy2D6C07uAAWvyygAbkAJ1QCkjmoAt45mOXWNJi7ruRqMIIe/Y4I1Rwv817PUtb866bqytp1Yb8G6nwXA2rZxcScP5WVPXw9lhWlxcTL1u30xqBmwGhhBhGPjkMMtDZy+ArRkKG1NfjmCYyi46z7nqFrBlPlMaQxsvrburcW/AUgV2g5D4tMYp9X/LegWu8QrUwL7GF6B++X1WYDdgh+9ffH01ffrTn0633XZbeumllwyAvAHICxcuGKCmtdhUAxXd6KOCnBZejeVCUm1VYFcVtsLp6qYmYAsSEdjKU0fzl55P7UAFJEGc57Pwrv1zU50/3mdW04rUJ2DRDc6VPiD1yWWb9nPgxs95HGuHwpbxTAqbjyqH4ti1SeEx9A+Hf7ODQZrtD+w4eH42BT5DYyb1B4O0tLKU+rMDU9GLS4tpaWnJUgoA29ZpPLbX7fZLp/ooz+a2a0M7WJztV+Tts3s8qGs2CdXQeLxm/ldXdjHj+WU6a3W6NbDrG9OhXIEa2IfystQHte8KBGA/++vfpI985CPp/vvvN8UF3DCa2bSsdR+8IVWtm7aAU32dqLT1s2heErTj4zy32ixLrbILWeFrHiN1Hftc8xwAFkjyHoENNGPeOpaexU0Cz425C/TY57kHOcB2gHsu20qvcH1v+prgnqfHOXloAVipBKITcqlLYVt4Os+L1maDrzlOSrl4neXFRQM2AOf56S+OmYwQNs85Oz9rwB4Mh2mFzmdLS1bCjYzmdYCzGb96uO091L6Z68Z1vWZo1hKc8SrPmqauI7B13SevG3l836zoGlqL1l7fgU24Pbcw3ffvsf6FegUOYAVqYB/AItcv8TavQIa1T2/aMVB/+MMfNne41Rw3GqaspWoFy2rYuzCHhRD1NLVdNS5NC68K2HKcK3RsueM8kEKlZApjV4EtQMutra/LtqcOX8HF1PaYiVseKue1MG3hOPewtKtiYG1g22F+NeVX6+nSpYtpfX0tEc7mTS5xr58eFqY3AbuqsHUMUtiE4E8sL6dBt2fmM4BNM5XR9paFwHne/rCfesO+Gc9wjBMS36YHuRnLxmkrRwsAtsrsNjbdUKh3O5mgpK8G2IL1tBz2KOf/tQbm0O8PamC/zf9l66d7e1agBvbbs471sxzkCliLSk9gv/76xfTFL34pffKTnzR3ODdc3iwkOxpZ/lphacFYUJ0W9p6Wy54G7AgBObljODwCWy5rtUKNtcEoWeXcq8AG1DKTKX8tUErtUlQV1T3KemDq3HO6KGj7mA1Z5JoFbBzjfG4/bzZtsyNgS+FbLXk2y00LiRtYd2iU0jeF3W21rduZgL09HpnxzLqo9TqWw15eWTFgky9nVKaAjcK20DS12J22fY7ClsGN13dXuL/p+vk1mzScKSRehbWiA/kZbKOgjRvfsyY1g6EBe4fjsXz5bo7Hg/yjr1+rXgHaKeD0qN/qFbieViADm7/cX/ziV+njH/94uvfeew0+CkNzOuSu+Z5qiGPu1ct6vCNZNXSqkLPgvVdIXKFihWyL0G2lVWZU2WrGwvNGYAtMUtgxRK6cMuclYxuPbzfdNMXPLf9s/ci9BhtYY0SzTK2Z4/x8CYVfvnSpKHmL4WCF5wG3THkxpSBIapPA8/GajM1cmJtLvNrq5ctFSJzSNnLWFiXoddLswlw6eepUWl5ZtnC69QU357srbN4isMlrx40QNjRuWdo87Gc6i9GQqLAFbCvNyyY2pVP6w9ka2NfT/eAYHWsN7GN0sY/MqQZg/+AHP0wf+cgfpt/+9rd2eqhY667VbKbLly8X4yGlamXWijf8CGQpN/1coWaBvZrDngbs+FieLyrsak23gC1Fy3HzuYxfMpFZj+sMXu9S5g1TOq2WbUhQhgvz86lvddWo1h1bg441ATGdmZuh7Nj6AFWiD0QlOEdeR3XYKF/lsaWwNdkshuR5DDDndZeZdz0cppnxjj03a7+1sektR60DXNsapswvLdh87KXlJc+Tz3i3tt2AjZqIEZEIbBzeRAzKqMiVZV3xelWB7a1MfQOk1AXH1J+d88YstcI+MreMo3IiNbCPypU8ouehSVx0MrMbN6ajHBN67bXX06c+9en0j//4ZWtLiolJzVK4CRuYMD+F0ZDTXNwCttX0Vhqn6GY+TYlH9RaNZ1Lvhsk8nzkaz7R54DECM7BUP3KDRr9vAAWeUvyxfExheEqpKOXysLob1XZy7hpYex23B3W9u5obvNRjnY0OX/N6UtW8Jr3Nde7yAmhzovNTNOPGs2dNYdsYkm3mY68ZsGlXisKmNaqF3Ae9dOL0ybS4tGRlXaj5Trtr7UzJJVsjlNwMhfGc3V7XYK911M84IYXBdU6CcRkm96EoalMar63SFawKGwXly+W4HwyGqUHzlNp0dkTvKtfvadXAvn6v3bE6cg35MCbkCV3PPfd8+tjH/jShslGKQAZgc/PmJkyHM7UDFYgnDEwZXnsBO4ZLq6Fzqedpzy1wRGUu89tewJbSFbCBWtwMTECbVp1J4fCB1VQT9ub5W3kgicLj1sgzZ7/4ufLML770UgFsQK3QOsa1CDKtY8yh67wFbAC3M9o2hU3DGoCN2ZqQOM81mB0YsDGdDYZubhOwASfAtvWaSTZP+2qALSjH/wzqKe4pD2+pWgP7WN0ujuzJ1sA+spf2aJ0Ywz2Y+sQbapub8b333pc+/OE/TE8++aSBGYVIiFZQA+KxUYlCvzHEqvx2VNDReBbNY1HpTai+0NpyN0Nb1SmuqwOYUdSa0FUFNufEMcSGLIUTfaaRWg3qp7vZGU5N9Y5NzrJweKdtnc9iX25rmMrI0dVVU8EvvviSGbs4DjY8AJvXBNjKm2sMaZkv9hy5GcTa7SRgE0IebWxafpyyughsfo+yrpM3nErzzP7ue813u9VJ49x6FGDbZiYDm99pd7qTE7g8IV8o7Gl/5dGMRsg8pjx03P44gO6bO35H3fBQ2E1qsWuFfbRuIkfgbGpgH4GLeJRPQSFxelWjuFSzS/71s5+9JX3yk59K586dcwU3GFgYXG+0JuUmLGUZwScoS+1G5zaPF6jL8Gm5yjEULtArbM1xVB+j/Gh0iUudKiQug5nVIWfnOCHxWI9dOMNznTeGsn6X4SGDNDvrddzUPpvCtucB2N6JTUrU67UVEl9LL7zwYlrf2DAXN6Mv9ZpS2zxWmw11DSvC8Q3vPy5gj0ejtLW+YT3LATbHYlO4MJx1Oml+cT6dOnM6zc3P2+bLQvCtjpWWGVRzPTZ5ahT2fsD265T7tk8MQCn7iru6LgeX6LoL2DKd1cA+yneRo3NuNbCPzrU8kmfCJCfy1tYvu9W0umOmPz3z9DPpj//4o+mHP7zLQt9q+iFnuLuhN0xx600u7JhjVrg0OrcF06i09b2qyo7h7egUl1lNv8/zTwM20AKuKuFSGZembFWBrbIkKe7FuVkDNmqV0i01ZqGsywaRZLhbtzPHtils8syXLq+ml156OV1eXTWgUhet2dsobL7H8ejY47lK5QP6m268Mc3Pz6Vt+qWvuQOdkDhKn+JvGqdwfovLi+n02RvSkNB7x13trWbbysIc2LQo3U7bO2MbWEJPcVfYHHPuXJbLunRt9gO2Hhs3VlLg3u2UEaF+juqGx1jWJjlsfqFunHIk7yvX60nVwL5er9xxOe7cL9xQgwTLRq4777wz/cmffCw99dQzlre2HtS9XuES17CN2AO7CuyYu54G7Cq4Y3hcKluqU6pcIIuXR68jYMd8KmDmMXJ+C9iAutpARZsAjkOzt08sLdnErX7X3eF+vjjEHUQoVVP/Ruu8ftvjtLa+li6vrqVXXjmXXr940TYNUti8rsZ9qrRLKlthcXkBOH4UNsBmAMjG6poBmwgIktmGXmUXOq1Jb7jxjLUpFbBpTaqyM0q4APaIISAVYBczrgOwo8KO6x1D4nzfXfpeMja58XKFzrlwfmzu+JyQuLUnrYF9XO4y18151sC+bi7V8T1QqWx4A5QIgd9yyy0WEj937nyR343QRF0TEt8L2Px+DIlXS7Z044+haEFTwNbz67UVLq5eLZVzSQELHFLYAn0V2MCz2pZUpV5MxjqxvJi6bXeDa+IVrnCN1zTlbioRWO8kGq1YDjsD+8KF19L5CxcM6lVgK79eDelHLwChc4BNSH5jbS2tX14tarx5LRv+keuml08sm8IG2K12yxzwKuuy0Lup3NEEsDt5IyKFTbjc9nC5zt2Hd7j7vQSypwCkwhUWrzrJPRzuKQwBm89R2DWwj+/95jCfeQ3sw3x16mOzFbh86bKVARlgR+P0q1/9yiZz3X77HenixUs2phHQAWmpQxTeiy++WHTyUrhaSja6uIFBbK5SVWKxrOrNAFsKO6pUAWU4dIXtwPaPnU6eS90t52IT3tZmoN3x/uP9bjctLy5YLTbH5U5uH7UJpHldQtzUOauPizunx6aAKe0infDq+Qv2uxHYGNCmAVsRBXVl4/fOnjmTOI91U9cX0+qly7bu5M+JBNj4zsZMWllZTjecvcFGa7Y67QLYhKVVV76xtWnXQqVtOMwBq+Whc3Qldjrz61g64KtlXQp3y3ymn7P+NbDrG8z1tgI1sK+3K3bMjhdAN1sNGxJBeHVrc5y+/e1vp//23/6bGZs2NjYtDwqsAMzv/d7vGQgefPDB9Nxzz9n3BUeFxL02meJkz+dGYMdwdVRpMZ8db/pSzHpcNGTpUulnfK2aZlfSNBQB1A4sB3Y7dbu91MvvgBnYECKmznrGjnnbHN2nTp5I3TbNR9xkpbAxn2sToCEeRqf8ZjlsGwByOb2ax49yHpq5Lcc4AOd70eGuHLqOeXZ2Lp0xYA9t/vXaZdqSXk5bm968BoVt4flGI83T5ezkCTObkddGafOx1fJGMFLYfJRBcGiztd1YpmiIx9n5epTrzMvWoZrt7dfO0wKlS9zNbRHqKgHT7/A4jgdl36Dtqv/1HLP/dfXpHtYVqIF9WK9MfVy+AhYGL98p1frbv/3b9Hd/93dpfX0jjbZ8wMXp06cNHO973/tMaf/whz+0UZsKWQtiMncVCnsHB3GpsN9uYEvRKoQOsAGPgN1qu4vb3mdaDuxOL/V73jiFiAHPQdgbwM80yE/PGLCXFhcM2MBQyr+aY6661qVkUdg+L/xVAyzrVITas2Oc13CF7LO0tTkpIw7NNAls3wSsXr5kc7cBtTnVm43UbjUtLw6w6cZmr9UfpCYh+xbnnfPIWz4X29aj6c/faDo4Hdh55nX+mueNG6j9gB3/W3n/cTnoffNWA7u+8RzmFaiBfZivTn1stgKbG6PU6bbSaGsn/fSnP7VRmg888IDV0G5tep3tH/zBHxisUXq/+c1v0ne+8x0L9+pNIfFYz2wQGI+Ksh+FxfWYqqqOX+t3Yh23qzpXt9H4FJ3o+n2fwNVOjWaG0y7AVvczz1M3U7NFd7Rump+bM8VdBbbytFWDnY6H7/OGwo7AVg2yQtHAWiFy5bCVh+fxvp6U0g2Dwr4S2NSIm2M9A/vEiZUJYLdoT2rpAM8jb+ESH+eRl41GmpubN2Bz/L52vl7EC1jXVtM3K3qrAvtKo2CZ754GbM4Vhd3t9QxPYJkAACAASURBVGuFXd9/Dt0K1MA+dJekPqC4AoTCuUkDqrXVzfS1r30tfexjHzPjmfV7HiczZf3X//pf09mzZy1M/tRTTyVc5Cht3bBllBKwpynsKrAFpmngLgHhXbSqNcrTgK3n52duJGummYaHf3dT2HzfHOM2QpOuYa00Nze0sD8Q7BESzwqbY5LC1nlq86Dj0XrgiAbYr712wVSx1kphcQEbhW+BjjAmlM8F7F6vb8DmeJj+xXOtrdLD3RU2apr8e6fNcc9Zz3GHOCHxoSlsAZtj39waGbBt89NomMJu5XP0DYPD3Cx0wPUNAFvnoWvn51HWcct0qJA4x+ZvdUi8visdjhWogX04rkN9FLuswPraZur1O4mqHExkf/EXf5G++tWvGmAAOeFjwuH/5b/8F4PG888/b6a0H//4x8X0rqh8ZZYSwKSwpR6jU1yh372ALZDFUHoEaISdcrA6BoCWZvLM6l0UNs9lNdltxk2m1B9008IC6npgAz76nW4BfIXdpfL1OpOAckWqenXmYl++fKkAthq3AFfe1RpVCjeGxVHYGOQE7E3r3X45ra+tTgCbUL6AvbS0aJEFARuFDZgVqpfCtnNJyYBNLbZC5m8W2BHWikLwkXOIJXpS2OSwObYa2PWt6TCtQA3sw3Q16mO5YgW2R66uN9ZHFgb/6Ec/amFxV7XjRB3vv/23/9ZC4qhW1PXjjz+efv7zn5sLWiHg/ULigGiaUzwq1Gkh8VjLHQ1Z2hAIDtoQSF378yLe9gY2v4fKVUh8ONtPC/OzNlADYFPapRy2oKRogoxnym9LGUdgA2spbIFe/cQ1BERroOYinEtpkmsZsIE7wF5fXzNgb21R09wwNQ2wu522/c4irnbLazfTwMqnHNhar1HoKU4um5C79yJv5wYu25mhmOyuXmFPRG00ZGQXYNtGpEtb1I7VkNcKu74xHZYVqIF9WK5EfRx7rsBrFy6lW2+9NX3yk5+0UZoYsmw0YrOd/sN/+A+WvwYCAPvuu+82pU3YlxBvVNhV01lU2FKPgiyP2w/Y/I5C4hHYOhl+Btz0O4BJHcSsfngfYOt3ATbh5dk5upp5/3HKppTDjrnaGP7XMcXcNr/L2qCyL1583YDN14oocM6E4QE23c8UXrcc89aWmc8EbGBGKgIYb21uGrBxi49GWxbyB84G7VzGBbD5vrWSrQDbVPzYO57Z5mlnJ/X7AwM2St6Nb97xDMjb9WmUbUj9WmSgZ5d4TIloQyNFvZvCroFd34wO6wrUwD6sV6Y+rmIFLr5+OTFKk9rrf/qnf0oXLlwwQxSqa3lpJf2n//SfDC4CNmVfmvMcc8llKLo0hb3TwJYaVegcgFhttJmsmGa1dw5bOWSATXMSgI3pzMxoreYEsAXlqLB5/WjKEnwBrzeX8Rw2XwvYHBuvSzh8eXnZ4Mq7movoOcn/kpa48cYbDdijra0C2F5yBZiBf68ANmM4rWVqRWErjWD9xPN0LT6SIyeaUAW2BoC8UWBrgyVoTwuJF8Amh123Jq3vRIdoBWpgH6KLcRwPhXajCtXK2+MtSGes3BYRurm5ZU1SPv3pT6eHH37Y1CBAWVpaTn/w7/9fU3hqBkI4/J577jFDlQAkkKlnt6ZQWTg7l3UpJF7U+uaLURqsvKlJDC/rpl9VbnwtIxm/r37mgFplUmpy0u54OJh/jQZgJN/btbIuflfAxnQ2R99wgN3rmOpEtbbp1FVMr/IwsULbOlapTD6qzItjwikOsNcs5+wKW8euiV1shNRtTSFxRSzsGs3QGWxoZWbUim9srFtZF0rXTHVM3mq30vzcrG2yfGZ3DvP3aKDSsbIu5bDpeI56tteyNqszaTAcGrg5NxS2TGf8DpsWrX/8/6PuZ2zq4pvWRM59hbuLkHx+TULivcHA6wn1hxnc6Mfx/2p9ztd+BWpgX/trcOyPwAZ6WCMTXwpakfJFo+nfePXcBWtD+sUvftFC3dxsUXW/+7sfSr/7wQ8ZMMhXv/LKK+knP/lJeuihh4oJXbpBx/ysoPV2AlvQqDZQqSprKVUf+0lTmNxCcwqw1R+dY6erGcAmh93r0tjDgd2h6UgGtv6QolIWwJV/17lHhS1g6/Eyusl0po5nqsUuw+zei1tw73W7Bmxc4gI2hfQR2KhtwuRsXiidmgZsXONe4uXApsEKwOYN34KtdXCJv53AVq23Abvvr1kD+9jfog7NAtTAPjSX4hgfSNFrsgLsBm00U3r00UfTX/7l/2e5aZQzwKCj2b//93+QTqyctK8p56Kz2V133WUucWAHFGU6E8SUwy5DsJQKueFMKjvmsK9WYQsaUt16fjVJ8bprz6eX/cTpAuKKsaqw6XTGY4CllXZlYA+GAK+VjVydiU5newFbP4v5aIXEq8DmeARhNkNmeut2J3L17qb3XtzKdwNscteYzgRsPgLouVlX4RYe73a87Wm3VzROkcImrBIVNq8BOOn+xnERgn+jwI6pAm3gyhI7z4Xr9QVsnOlsFGpgH+P70iE89RrYh/CiHMtDitAuu2imy5fXLG/9qU99Or388suWd+Wm+x//439MH/rQ/5V63b7Blvcnn3wyffe73zVwA0fgrpCyQtRyThfO5ykh8dhK9GqArXCqKXbVEGfVi5LV1C31tfZwOLlrTFal2UudzpgR3e14nlrTvAa9noWVewO+j5nLnddVl7jpQaZzhVIpbSaiGY31qprOBDbVfhMOt57lwDVvNiabwIxTu90pRpsCbAC9ubHu0QPGom6PDNAaAUpIHGgL2LT/VEjcQUxkJY+7HNHUZsejCV1KuyjB8vpr/YmQw95PYUdg63d1Ht48pTSu+WaK1/RjnHCJ1yHxY3lrOkwnXQP7MF2N43wsFZUtGfXyy6+kP//zP0/f/Oa3DEJ0L8O5/J//83+2HDbA5g0YPvbYY+n22283FzmAAUh8FMAUFleJl6mq5L3E46zqNwPsmBuNgACMQJd3Xk+9xD2sjMFqs2h8ImDjfAfYVqvc7xu4ZwcDA3a37/3H+R7AZqzmfiHx+GdVNZBRh43CZq3icUs1S2FrHRVBUFkdwFYkoG9NVnbSaGvT1pQNCR8B9tBA7bBmUIidFzXkGNponpJd31LYvA4hcULg/Bxg81qEp03d55PaD9hAPr5Vc9gCtl7foyxjOzaO0d3oOVdTA/s436EOxbnXwD4Ul6E+iCLOGZpKjbbGBuH/8T/+R/rJTx6ymzbmqA9+8IO57rqTBn2f4sWN9t57700/+MEP0qVLlyaGQkQTluBd9NjOwzR4vPp8C9hRcU6raZ4Wai3NTOU1BXoAmzeO3/PXPu5SwLYQevLhHwC7Q4/wXF4FLOfM2DWben1A3rhqYEeXOOeulIAUNrBWHbZgbDnzXNbFsfP6ArbUaAS290XHKNfzqMHIp4Y533asrKtv9dhA0IHN8zZbbQuJV4EdFTbw5Gs37OGud/VNyZddy/z3EtMYrqI91y0XuCIPZUjclTTPp78J/R0J2ERGeO0a2PX96bCsQA3sw3IljutxBBOuDzr2hWBKF8M9MJp99rOfTS+++JJB49SpU+n3f//304kTJ+xmDNx4Y/Y17UgxnCk/qbxrdGzr5lwAuOFTn6Swp9ViS5FPc4lHEPC5gC2AWPmSmaZ6BmmALSe6zXhOqmn24R84xWkGI2BrAMjC3JwBu9vrFMDu0ZAkDP/Qn1AMibMJUT5dLnGOifNEVZurO7cmja53AZtjZ901llRr4Wa6cTFpy1R2r2dh8LF5AkYGbAAuYPtwETfP+cSutpnOpgFbCttc4Q2GiOCY79s1txRIrm9/o8DWGnF8VWCzbr5pQ9W7Q59wfQ3s43pzOnznXQP78F2T43VEAdKFWzwlG5u5urqW/vt//+/pRz+6ywDDDfvf/bt/l37///n9dP7CeYO1pnHhEL/jjjvMcAaQcI2r3lmQUa5ZuVwD8NsEbJmWqsBWHnqynEv9x0dpZ8Zz2c0Zn4ftIzZbqd30bmCuXH3Yx+LCvClsm37VbiVyxjZeM3QK0wZCmxQ2CPqcj1LYgImyLnp+k+un4YltMvIYziqwFZHwjY4btbzHOxsmV+5sINrm8B6lHcvl83PvJ+7tSL2ci3pyU9htwuEA28/Bjt0Ur8/ytqiH1ZH71C+aqLCZMWBbjhz1m01oYXzoXgrbf+YjSiOwZU70jdt2DezjdRe6bs62BvZ1c6mO6IHOUMZFvtPraV1db6dmq5l+9MO708c//ucG4YWFxVxzfaP9jhQywOFm/7Of/cxGaj777LN5MIXPQRbMFMrlcROKu+HdsWRcq/YUF4h5nOZoS8ELMjoWO/bsNpfCBtTWCzy7rNUpzBQqUJvJk6kwW9mkL28qwlCLxgxjKX1oBqM0CYub2xxYZ+e2NiXajAhIcXMi5Rz7qOs4L1+maYp3PSOUze/K0W6589lhGphLu2tOdmaIK9Jg4XY2FvQ530nefnQ4tJap67j5x9uFK3ymMZNa7VaaxThnjVDaqc/5EObO5+xrbdgu6slRuxYWbxCmH1geWyVdFt7mhUNuWeeqkLj+rnT93WnOc3qums1A3NAJ2GxEOE7WzHZ1df76iN6Arq/TqoF9fV2vo3W0Rd31tucKvfw6obQJh//zP3/dyrkYAPE7/+oD6Xd+5wN2E11bWy+UNTdm3h955BEr6UJpR5BKccYw8dsJ7Bhi9zAxyo1j8hyrDFkR2Pod8rBGOm8TYz3BpWAN2CjipjcdWVpcTEPAn8PTDj13aMdNSQxrK1+rzYOAze8L2EQi2ESw8dna3LBjYZOgMHjh6s5lVRYNyA1k7HLR9ARjF87qdjvNz84mrHwbGdjWlrTnPbmb7WYa5kYsVto1HKR2hzyxb1IisIvNG8AeObCJsJDHLjYlmNpm3DEenfo6X/4udgM25WdVhc1zRGC70a1dA/to3XWu67OpgX1dX77r/OCLfPXIcoU722UDlRd+82L6zGc+m773ve+nf/2v/016//tutlpc9ZNWy09Aw/t9991n7yr78hB6rxg3GYE90R/8LSrsCEuuRoS1XlN5YH5GiLoojbKe2H4NBWzPM2eFTe625TXMiwsLBmzC4AJ1NbdcBXQ8Hj7XJK4IbNbLw+Nr5u42hd1qeetTwty9ruegmV5lHckc2DwHwG6hvBvNtIOzmmjAcGjA3lxfN6Vtk7q6qOKd1Gg1DNiE2/n+YHaYWu1SYTt0J4dtAFUiLo1mwzrAobCLaAKbO7rh5f8GOn8BfRqwtSZS2EQ04t+GXOJsImS2qxX2dX6fOUKHXwP7CF3M6+5UpihsU6aNmfTYo4+nT3zi/5jS/uAHfzfNzy2YsjajWatlkOENpXThwnkLh2M4Uy4SEAFK4Liruqb+9i0CW68XXcoKv0rpq445AtvyqFlhG4BoQjJFYVNnTQ3zwvy8ARtjVwS2wvHaOJQhYd/8lPXGrvZ5rIAtp7h3PVs3he3tPh3YMolZHj2rTYCtCAV9tgXs7a1RAWwa1G1RL58d4m2AvTNOM82ZQmGzCQDYzVbHFLbSDZ6/zpsYhoEwvYvQNSH1JpsId8/nXY4p7Gnh6ujgj1EWAZu/G3ODW6lY2UrWUyKkKjzfb3X8dUj8uru1HNUDroF9VK/s9XBeKskBqpiOvNLJVN6dd34vfeELt6b5+YV0003vyg1SGAaBavbOZuSeuak+++yvrZzrl7/8pYcwc/mUnNkxbB3D4XYjfxuAHcPQ0eAlxRdbe0phGzisAYhvKHYD9qDXT4O+N02ZHc4asK2tZwFQhdGv7HNeKs0yPC9gA2aVsvnkrhLYrabXeQvYFtbPyh5gC3Az5NqzwgbYPA6F3WrMGLD5Vesd3mkXwPa+4N7tbDg3WwBbql3AlormWmt9GzMclzvWbW1ZvUpIPP7ZKy0hYOtnfu4ObIXYdd38Z9v2hyGHfw3s6+FmcjyOsQb28bjOh/MsufebyhS5HdjUUf/TP30t3XvvfdYcZXFxKfV7AzMIOYy3TGF757Dt9Oijj1g4/IUXXijyudx4Y+i7qkQLU9ZbBLZMaTK4FeViuXsWx6F8swBZ1HkbtH0c5G4h8WEfVd1Nc7MAuzSARWB7GN1Du+6A9hy6QCVwKSTOMcpcp0YuhMRR2PyuAZuSqzZhYQc3wPZ8eRgwQsMT4Nlopqiw281GobCpuY4KG2D7hsNz2AqJy4Xu19j/Hjgf9Q63NdshSuA14RaS3xkXCrtqsqv+wUdTXgQ2aRZdO11LgE0HVNYJN3sN7MN5+ziOR1UD+zhe9cNyzmYwk7rO9V07yVqL3nbbP6Rz5141dzhhcDqacTOn3IsbrBp50Knr7rvvMtMZqlv9wwFAObe5VKGCuJbgrSrsmDeNZVMxn6xpVxHYFq42pzgDLnY3nc0OhlYuBbAJiVseO6vsWGo1DdgCkdICyksb7LLC5qNy2BHYrG/MWdMalUiB1VnnGmhqqMeWVihz2JjOIrBR2ADbmo42ffKW54ZxiZems92Ard7hZtTbxsHu9dFVYAvw0Xy2G7RVd89mQFPAijB/Smlra2TA5nu0Z62BfVhuGPVx1MCu/wau3QqopIucZB5jSL7yF7/4Rbr11i/m8GfHQuDDwayFLwG2oPv6668ZlL/73TvSE088YYYuaouVe+RzhVo19EK5XoWLmQj2Vsu6ogtbdc4x/LobsNmibI28l7gN/7CyLq9zlkt8bjhrwEZdC9hu2vLWpSpJ2g3YcUMRgS2FzbFXTWcobAHbe4I3E8DGE4AhThuBdrebtoA3Pb4JL7fbiQYvCokTtKYGW8DGdCZg25zs4SB1uv0ih+3XZlJhV4HNuEzfODTTNrXUFhIn5D/ZE1zXN/5xC+bTgM3PWEPODYW9nSfIUVJXA/va3SLqV55cgRrY9V/EtVuBmZRGW1vW6Yq3rQ0Pc3/jG99Ijz/+UwM1N2LqbwmHorS5mfI7AOvVV8+lc+fOpe9//3vpmWeesTAvP+OmC7y5sVdD1YVhKZ91Fdheo1tO7hIIY3hdYWczaNkM6I3imICOAO3lUpsBfn5cavZiU6l2mBvdMic0gWAeayntnJ9fnF+wumty2PNz8+YS99yyA1Rqt7oRkdlMDVs4Xc5BGwqVoKkda9V0ppA7NdrKYft5+SaBN2v+yQaj1U7j0bZtKE4sL6fxaCutXrpkuXebic0GpNW0si4N8sB0Bsh3A7aMexr2YedjVQQe/rfj67TT5vbWhEu8+sesaIJ8DG7827Br7A1f3HWudwe9VanZ3w5/QzR28Yvi3zPwhxa61+4/UP3Kx20FamAftyt+mM63ctMbj8bpxRdftAEezzzz63wzBYB99Kd9bYagDLbXXruQnnrqKQuJa062ACtgC2jVHLaWIQJbsBawIwyjWS0Cm+cFwN46k9acJRQBOT+TgUsbiQhsTGemFildmqHWuAQ257IwN28NSXCJ0+1MwPa+3OWGJIZ0i7KxvKFQBGAasNWSVXXYPBaFLWBjzoo5bAHbQvoZ2AqJEwUQsNdXVy0yQLSgQZna2wxsK2nrtNPWePSOAts2KdR+18A+THeOY3ssNbCP7aU/BCdeqcNGYVOe9eCDD6bXX79oDVNQO4AahzDgJr+oGuvLly+lBx54IP3LvzxgDVMU1gReKEegI0V0NaYzgS4q7Oj6jqVT0djF53Eil3XHSsnC8zyXwvEKP7u6M1eVucT3UtjksFGqVWCrtCs64GP+Vs1ZFOblZwJ2oZBz/prfBdg+ZWucWg2UsOewSRdYRCOXhAFspRl2OH6LEnj/F/Lsy4uLaWZnbHXY7Rb12jPWtY73dred2rnZCwob93i3N5gaEi8Vb1maJoXN61vIvt1K26mc3BWNZcWGLOfrd1PYhNj1s3L9mKLm7nQ3DHZJaJcKWw3MD8F/ofoQjtcK1MA+Xtf7cJ1tBvbW5qbdyF9+8eV06623GnwJfw8GTOLyUDjA5msc4hqbydAKBn48/vhjZjhTPpcbOsDmph6BrZ/H8CekIU9bdB/LIXHlePW7ZdnRpBNb6lUTufQaEdgF4HJ/7AhstfpUSNxGOuaQOMDEJc5oShqnSGErFx3z8noNC1Xnc5BT3vcGDmw9xkO/5TASlLSA3aQGueONU6CUudAbRA6oz3ZgW4oAlz4DM0hTzDTsGBfn5xN12KPNTavD5lzoJ07aQ8BWWdfVAruIaGy7MVHmPoBdbZzyRkPiEdjlRgYzoANbU8I4V1sz0jQ1sA/XfeQYHU0N7GN0sQ/dqcolnsu6fnz/AwZsbpLAGWXNDdVuqslz2QCbYRXcXGmYQvj86aefKjqcCUwKRQtW05SyGbLyPOwYRo4O6pgDjwpbtcFaUylsjxJ7JzDC8nFalvLGhTq/CoVNHTadzmhNSshZnc40PUvGM30UsDV1TBuOuJmJeXzVhVvnL2vXObbQPM/n6QV3SwNk68Bm7/4zVCcKe219w4aQrCwvW2tSTGdj5kqPaG7jA0DYkL0ZYGsQiG1CRpSr+fHYMbRbaaZFXzUFLK5MLO+Xw7bNYMPbwFaBzWsWYz1z1GQC2HHS3KH7z1Uf0FFcgRrYR/GqXi/nFOqw11fX0pe//JX0/e9/P508edLakHIzBdKEJBlvDMClsAESddcYzl544TdFcw2rI8bElUPRArbCnlWVXQW2oBoVtx4TjV2CruAXR2hKgQrYMVStjYGptVyHvVdIHIWtXuIM4VDjFDUPicDWscQcPK8jGE1LC0RgMxZTwC5/1w1ZANvc6wHYqE6AfXl1LbGxOHXyZJplHCdO8u3ttL62aiH1VrtpwO70MJl5PTd12Ezr6vWHe4bEI7AJiXv/71ymR6i903pbgD0ZodhJIzqsjWmsQgla1wacuMQup21OfH69/J+rj/O6XoEa2Nf15bvODz4A+8XfvJA+/em/M/MYwEZJobK5WQJt1BXhUOWwmTL1y1/+It1///3plVd+W7jDgZWc0QJYVJlVpY1L20cterORmMdWWDyq0whfbQ74HiFx9S4X2KMjXMpXytw+Mt1rPNo3h70wz2jNBYM172rEEvPXsZyM45b7W8COsI5rQHrBz5s6Zwc2l0UAIwc9Ddi2tpRhtVrp4qXLifKzs2fOWPmXgH350kWbigWwAfWbATbDO3Rd+BvwyoHcz5wxoz2f3qWNWfV/xH4K28eZ+ntU2ABbf0u2eayBfZ3fbI7G4dfAPhrX8bo9C/LHqOWnnnw6/c3ffNKAQXczYLe8vGLgpgZbQxkU6n3ttdfSY489lh588F/ShQsXLN8qdazctcxfuplXYe0OcSDw1oDNzZ4GG+SfeT69ySVuwgxAV99tHOfIO7ZlI1rMYTOpi+cVsIGhpQv6TK3K5UhZbb4dwKaUTMAuIxGe/27FPue5/htgN1qd9PqlS+Zmv/FsBPYoXXz9NY907Arsdur19zad7QZsu5YMBOl33yKwUeulkc43Vihs7ynOulrNuznFK5358nS56/Y/X33g190K1MC+7i7Z0TpgGqXw9o1vfDP96Ed32ThEupqhanCFm0O52zXHtbuWHbDnz59P3/v+nQZtKbAY9pYSjh/jz2N4m01DVWH7BmHbntsMVrlWV4+z/Hdu/0lzDULi0eCmwRp6jpgjn7iCuaTXwEaDEp4H9/am13ZjNMN5jcK2CVf9vvUUB9g0DiGPe6VC9E2QzkmKVCoyng/DVfxtx2q/BWxtcgiB2+eWOya37Tlsy6HTTW48kza3RrapOHPD6TQ3O0gthn9sbqS11cu28eIxrrC7ISTeswltHbqWhVI4rn9sgqLGKXaNt9n0+OZHwG51aY1a5p91TXT8uiaTDnqvNFB4fTKH7ddVpjP9/dHVrSi+jrOxJe+P1n/L+mwO6QrUwD6kF+Y4Hdba6prNvr7//gcM0v3eMOcpcYoPDNgam+ldyUbpxZdeSHfe+V2rw37rwC77b0ulR2Drhi5oR5d5VNe6ZnxPwBY4BWyp7LIEKU/VMmD7+XKOAA+Ao1wXFxcM2NQ193sAG0Ne21qbtjstcy0L2hyDQvnaLFRz2CWwvdWrRwDGBmwDXuhDXgU2eWzVlTdabQM24ePFhbl0w+mTNlkMYG+PNtPq5Ut23QD8JLA9UkDDFSAege2wdgCzRhHY+Bj0tW2+yKlnYOuaVIGtazId2MzLLg1nPjtbwPYUiQO7lxzY+a0AduiBf5z+w9bnes1WoAb2NVv6+oW1Aq/89hUb9vHTn/48Lcwvpm7XQ8uEJBcXFy3UjFJzAHmnql89+UtrSfrqq69OKMloKosrPC2PXTWDCaYReHweTWcRAHxfHccAkN74PqCW6Syq6+gu99cvgd1pdwzYlFhtblDH3Ep0OovA7nV7RUgcYHcMWOWM6iqwpTQF9KIkyyIG1KuPcqj+SmB7jt4VdoPmqTPM1C4neQHsrW07g7S0OJ9OnVyxmvEO/ca3twzYOPqvBtilK92BXQK4vIoyndnxAHQUf7dtwtdhO/lWja7wU/+78uiJrm0J7SuBzc8ANm1Ya2DX96xrvQI1sK/1FahfPz315FOmsJ999vm0vLSSOp2e3UxxhC8tLRVmLoxUAJuGKQ89/JP0ox/90ELl1dBvDHeXStZzsdPUshS6YBrLugBvYXLKLTmlvIDM/Py8hac11lOXU4M+SlOXh91jjtthmh9Bkw5gPKB0bSNtrK+Zwl5eXEoLC/PZdNZNQF0zsXkwChulKdU8Ddg6Z9VgR4Vt86ZzmgErvhS2lKqOD2ATEvda7DxXu9VOaxuYyijpWkzLSwvWla1HffR4ZMDGHGh14+YS95A4URRvfEKpV8dC42VN+WRIXGFouzZTFHaj3TRwC/KcfzUMHiMiEdgW/g9/E9MUNs/H8QLs4m+pVtj1XesarUAN7Gu08PXLClTJJm1985vfSufPv5ZWlk+kRsOHMAAT3NeqOUZ58v1z515J9953jxnOVH5V5DWzOSqCWiqzUGb5Jh3DqAKp4K2QeMxjy3XOIPJuNgAAIABJREFU72rACBGAGI4W9KvAjscZr701SSEnOzOTBv2BAZtRl+R/UdgAe35+zuqwUa+MvexaqVHHQslVhR1D+trIRJe7ysB8U8PkLU8HoDohoq1bNscJ5AY1a2BDODz38W63U7PdSZdWN1J/MEwnVpbS/NzQupv1O9TNjxMucYB9NQpbprlqDlsjVXfLYdOlBWD740pfQYR0/LxcH6853w/Y/L5tMKxlLIaDUOttJV7eY7x+q1fgIFagBvZBrHL9GruuAKaze+65J91++x1pc3OUVlZOpJ2xK2FSqXJDW842m6KeffbX6Qc//H566qknJ1RrVMIq0ZmEYznkIYbIBdmosGNY3GqT80ZACo5QOJsJgB03BwI+0QCgjcLeKyQegT036+Y1IgioU6ZfAey5udm0vLRkHc/IcwNycy6jdENIXMCKddjx2KPCjsD2zQSx7ZzTBbfZiMcmiTfVYQNsRRQA9sXL62lufiGHw7uJJmCDLq1kdwzYq6urVwXs3ULiMdQ9LSROpzMHtiZ9+RUXiPW5rpFvTtwHwcf9gM3vA+yudaCrgV3fyq7tCtTAvrbrf+xfnZacd9xxhwG72WynU6dOJ/pNqpyHG7l6h7s6GqWf//xn6bt33pHOn3+1cHLrxjyZoy0VV7xxC9a6WVeBzdcyi8UWperLzXMBa8LhCwsLV4S6pa4FbEFcinfSGOUKm/A307gANjO+gR3AXlpYLIBthq5my37XarFtYlVpOqsCW6pem429gM26Alv7XVPeYx9fCciDS1ymM7nEV9dHaWl5xYDdpYnJeDsNe93UbKR06eLrlsOOIfGulabRn/vqQuKUXGmTNC0kznjNNwtsRVX2ymGzhgI2EY2Jt1phH/v710EvQA3sg17x+vUmVgBgf/3rX0/f/vZ3Ur8/TGfP3lgAW40ryFP7FCsap2ymRx55ON1+x3cSIyEFwSqwpbCrruEI62nA5nlKFeZlTpqupbpuHkd9NOqaki6BUWBBXZdjK9WYZPcctoC9ML9gwL548XUDNkpawKbtZxXYwE/AFnS02dCGg48R2LH/OJsi0g5SnADbNjwZ2Khsc48zUtLCvrimPV9uofVWK61vjtPKiZPp9KkTqUVd+/bIgM3nAFvleNEl/kZy2AK2XZfc6axQ0M2GDf+Q6U7h86tV2FcDbNaPxj0o7BrY9c3rWq9ADexrfQWO4+uHnB9O6q9+9avp+9//QZqfX0wnT56ykLiP0hzZ6khlDwZ9m399110/Sj9/4meJ8ZoCsoxmsU46AlnLrO/po8KiCplWc8AynQmIchZbQ5OFBQN3zIXLHS6HuGAeoV4oRisbahgwDc6LS6bcOS+ATa56fnYuLS1h6Fqysq7GTMO+72MfyWPn8qaW12PzFsP5WkNBtgw9k4v1simPMIwnctgK4xMCF7Bt8lYwuDGtC2Df9K53p5MnllPaYURoMmDzOefAOrB2Pvyjk9hkCNiUdcl0VpSKVeqwlZu2NZtiOisVtuew43VWxCGaELU5iVEVT6VozndZ1qWNGxEBgI05zo8j5/pnfC54ncM+jjexa3PONbCvzbof71cNwOYGKmAvLCymU6duMIVNyJTZ1zIGAR4ah9A/HHf4k0/9ynK9USVVYcwiV5V2zF3zeXy8QCrgRXWtm77MbShrvUvR6fdR12pLGkPr0SEuYABBPrfw96I74gVsBn0AbMq6MJ0J2HyfUjeAzWANucR1rjFCIGAbNHPDEx/qMQlsL87yC4OaVg5bx6fGKRHYtLwZjRvpxpveVQCb53g7gR3d32mHtfL/OnYdGTJShMSvBLb+k+0HbN+MqTXp/sAuD6IG9vG+kR382dfAPvg1r1+xorC/8pWvpB/84IfWkvT06TMFsNUkA4ACQVTYk0/+ygd+vPgbC48L6BHE8QYt1SlAVkPi8fECdjSJySVeQIJSqnbblDDqGmjHx8X8tZem+THuprDVqxvVvLiwaBsVcvOoU7qaAWyVdQHsZqPpPcUzsDGdeR2y1y7zFo+fddPGRcAu+2Y7AKWwUcf2HFl1KyQuiEthF5sgG+XVMWDjEqf2GhksYON0x3RnIXk2C1lhW4g5N05hAIh1PCOnbS1Pryzr0jWLwLbzbcyk0c52DolrE1L+96pea3kJyNdHhR2B7c558veeCuB60s8ehW0pkeyi911DDez6ZnawK1AD+2DXu341o1u5DOQ4v/zlL6cf/vBH1jschU1I3PuBO0CUD+bzxx57NP3gB99P5y+8WuZXK21DY1gcOMWbs8C7m/LWTV2PqZZjcdOWQ5yPGM9KEGzbDV7v3PjlEt8N2DYvuukQJofN87/66rkC2DROoaxrYX7eFLZ1Q+v3LddtIys7QGQykhBNbgI2axcVtp9/GRK3udcZ2KawARb/iEMH0xnQdgf/TiIk3unNprM33mQ12HQ3I4ctlzjTugRs62YWQuKsHSFxAVshcULT1cYpipwAbNVlS2FvjUehccykKWwasOWIVypFEZPdFDbXkvQMZV02IS3X4rvKzq7xuqyrvq8d0ArUwD6gha5fJqxAuMEBhn/4h38whU1JF8AebflYQ26IUtdyiD/wwAPpnnvuTmvrPrqxGvas5rCvBtgx91l1jEe1yu+psxnABICobOW9VU4V25qqsct+wAbCKGyek+ljGLb4nsq6BGzrhpaBrbIuG0qRw8Rx88DnEdisRQlG7+qlHLZC4ga5rLpR2NXGKYoI2Dnv7KTh3JIBm05nmxtrNgMbYOMSp/mLgA3oADbmMylsGqdUgV1V2Jp/bdc1ealfEe1ozKSN0aa3KM3qvPr/TBEWpT/8enoLVuW498phs37MYwfYVmIoYGvjWddh17e2A1yBGtgHuNj1S+UVqCiS2267zUxnAvbW5rapGt1kASA3WMqd7r333vTQQz9JzLGmI5huvLuFxKOSrv5uNJrp2kwDtoDMzZ9QOGFwwM2bhn4ofy1YK3f9RhQ2OWygALCZdEWYfGVp2cq6fLxmN3U7Pq2LkLiFkkNI3BhipW+u9BWK17kJ2GpEAxyj6QyFLTVt4Le6bP8metxDx2XYHWAvrZxOZ87eaL3E19cuWw90gI1LnM9JCdhzEhanhnsXYO8WEhewrTtbBrbUMRuVze0tA7af02TzFF5XXd0mIya5VC03WpG6VtTB1jCHxL0Xegns6BTfYdQnAK8Vdn1rO6AVqIF9QAtdv0xYgYrp7Etf+pIBG4c4CntjfcvyhlLLygv/9rcvpx/96Ec2B7vb65jpLIY9pznFI4gLZRY6nQly+hhrpSO8+b5akeIOt2lZ29uWi40weDMhcY6bkPjy0rJtBOjk9tqF80WnMwGbxinqJe454Jatg+qQdQ46hqqql1M8dhXTsAtC3xjGlMM2JToF2FLcthnYSenk6bMG7IX52bR6+aL1QAfY7VYjjbY2Ddj2nKx5ntrlk9h61pq01Wl7fhsXeQHdspc4xyeHfgS2QTsDu5kniHk4fbL2XqV4MU2Awo5Rld2ArZQGwKY1KddcTnFb6xrY9W3tgFegBvYBL3j9cpM5bODypS/dZiFxgH36dAlshbP5HRpwPPfcs5a/fu75Z9NwSL3yRYNo1fkdw+IRyAJ2BLt+Xs1dy9EdoQ1QgDX113zu+U2fw63HvxnTGceA8/vEyglTzuSwz796zhqkUIdNDhuFLWAPB4OiNWl/0C3GSwpWsQ68UKMZfAJjMWpT+eicq7a/z9yuFGBLPqqXuDqzuTErpTM3vcdq5+fmhtadDZXdJ1fdbpopUJ3STKVbK1VK0voWKWACVizrAoYxh+3Xy6dpeWjbTXLFpspc6qNCYb9RYPPcZQ5bIzonx2uS0rDIBMazbs+iBMUmcJsa8Gw8q/9j1ytwACtQA/sAFrl+icoKTOSwd9I//iOmsx+md7/7PanTJtTsuVVuzAppv/76a2Y4+8lDD5qLmu9b/2ubIuXvhRLLXxskCiDlkqX8s/iYCFzlrKvfQ11hMOPd1G2ekW3KNKs61WArhM/r00s75sH1vFHt83jC34TEATZlXSjsZqNRuMTVSxzQySXOLOxev2vxauqzffORJkxv+h4fAdqEU7zotOlrY3DPmw/CvDZLzHK9yTYPhIelzi9dupTanV56380fTCdOnk6dTjttmK+Aa0Jf8u3UouyKxjNbHhZn3bytKUB3I1ez006N0O7UWpHKfW2hdA9zy8lN8Vlcz9H2Vur1vXuafA5xPGc17VFuzHCBqzzMS7rK9Imc86kY68oxExWgWUz9Vq/AtVqBGtjXauWP8+tOhMTH6atf/Sdzib/rXe9OvW4/Q8fHHyqkSV6X3PVjjz9quWxyqd6Uw2/ouwE7hj615NUw+n7A5ufABnVN/prPy+ctzUtS1yhcKXR6aV8NsKnDxnRGThxgv/7aBQP23JAGLfNWh43Cnshht5upg0tcvbSDAlUO28/NtgcGJJnOzKRlwPb6aynxQpGPJxOzNHbZWN+08ZpsVi5dupy6vUG6+QMfSisnTtlQEIC9TWmXAXtkv4sJbZvSMmrNOx1bu3arYxsUVGuj27awuMLNbCo4Il0j4F1uxBoJzc9YUYX7CW/3yO1XgB3NZsVmJJe8+ZpkYE9sCKSWyzncbFJ4IyxOZCAq7OP8X7g+92uzAjWwr826H+9XDSygOco3vvFNy2ETWh30hwYYRmtyU1bo9je/eT7df/996Re/fMLCrKg+D1d6SLyqrqugjpCOiy9VpTBr/MjvCbyoK7UiVRheN369lhztGvzBzwnlx/xpVNiKAPB4gKhe4rQmxXQGsGcHwwxsQuIDy2HbR9RpmxahJq/L8Zo7rkBj8xeFkq/IYVs5mP10V2Dr3FDYmxtb1umM762urqXBcC594EP/Ji0urdhxGLDHWzZaE2ADcdS1gK2xnJ025jnvJd7suVPce4u7cQxIF9crANVqpOnkls9P6w+wUcC+zswvVxOUXFeeIwUxvTEN2MUmIW98+H02hXysgX28b1mH5exrYB+WK3GcjqOisL/zndtt+MeJEyfT3Oy85S19jrQDE1X2618/k+6++6709DNP5bzqTi4ZiiFTV2OCDB9jYxTBOSquatlX1XTG1/wOyletSPUYB7obmGIOW21JZVqaNDx5XXNU+5ajBc7DWXud1dXLVofN9wa9fjFek17i/V4/zQ6HBbCbTahbAtvbd3r/8/JcrlTY1jPc5kiXHc7iunjv8BwmT8k2FChsucTX1zfS3Pxi+tC/+T2b1uURjzVT2N5ABad/02A93qaMamznA7TNdNbBNNc2YEthTwN2I2zILFUSgO0pkxnrgAdQdwP2JKjL2nJLp4QITRXYnL+iJWwCUNgco8rojtN/2fpcD8cK1MA+HNfheB1FJYd9553fS1//+jfS3Nx8WlxYspuv1+82bTwjpVRPP/2UARvDGUYoAOB9wEs1Ni2HvR+wq2VfEdhS2ChqjdIEqDymNKU5gD1/6uVUMn3p86sJicd52Aw1wcBlU7k63cJ0Njc7TMPBsAB2owUAm0VI3I5j7L3EVV7mxzYJ7MIlHhS2/gAVEo/A5nuE7AG21oRzXFxeTh/617+XhrNzFvHY2mKU6CiNtjZMZfMYDohmKnYd0k4xR5wcNvngFm7xHBIHhjbsI17TfYBN2J38OY/TNalu2mLKQ41g/Hzpw152SIvAFpXLpj0NAzbNampgH6/b1WE62xrYh+lqHJdjqQCb/DV5bJTXyvIJK+nyKU9tc4IT8vzFL36R7rvv3nTu1VcM1oTF3VBWzj6uNk2ZUIzBbBaXOZYBlYak0oTF99SKlJA4pjApd7vl08kztB6thsUVUq2a2XQMxTFjyqLGejAwdzVNR1CkgI2yLnLYABsVPjc7mw1QAdjZqIVZbxqwWadpIXEUunqIT6xLUNi2Bq2WhcRjuH3l5Mn0wQ/936k/GNo6oK53drbT5vq6qWxASp6ckZvWDnSM6m7bGnJeMzQ8MWB33IxG2VQF2NF0Ni0kTtgdaGscK+cgQ6BMi2WEwxum6I3nQ+WXX3uNuU/98jy6SuT42saCdrs1sI/LfeoQnmcN7EN4UY78IVWAfc8996Yvf/krBuiTJ07ZjRF3NV+7aWs7PfLII+nBB/8lrW+QE/amKdz8AVQ1hy3VHGFchbTUVDRb7fY5r0NHMxziwEYbAX+OSUWrcLTy2FVgSwVGSNjGYzxO1sVsMDC4Uc8MsDutdtE4ZX4OWM+l+dy4ZaZJX/OssLMqFbDjxK69TGfKYV8BrdBRrFTYGzaOU+H2UzfckG7+nQ+lXp+oA2kBgOjAJneNIY6wOyqbDRYGNKIVnGMPpUqInAYwFibvWriZax4V9n6mM8LhJaA94hKBzedlhONKYJNHr7551MYNaGWnPVzuPZs2VivsI3+HOrQnWAP70F6aI3xglRz2/ff/2ICNujp18rTdGFHWfA34aJBy//332xxs+mYCybW11Yl+4wqHV8OhgmsR6q2Ude0HbB6vFqQAW3O5eZxvFMr2qQJZbJ7yRoBtfcIHA9uQ0CXMcr5N2p8OrQ57YX7OgE2bUnOqN8ldz5hStfO3uuJJxe+vb7pxwiWuHPZ+wBbwMIltrG/YBDWVrZ0+cya99/0fMGBjRgPMAJvoAMBG/fJtFDxRgxLYfQO29SIfDCeAbSbCkFcWvIuyrpkZM50Jwh4Odx+D+wl2B7aGfriKZrPF2M/dgc3vaIALa3gFsHM78SP8P7U+tUO2AjWwD9kFORaHU3GJ//KXv0q33PK5dOHCa+nm9/8rU3EOShT0OD3//PPpxz++3yZ1AWxuvOR5vcuYWmZOms2koD3P7aFOwVmNOJSLluqNjVr4XcEfVY3CtnagGQ7aIABXqWrlrKVueQ43z5VlSNElruPi8YScx9tjy5UDIc3Dbs40EnPAAfbiwrwNCMF0Zn2tM7CtH3ejacM6vBuY9xDXa0/LYbMJQf3uBmwapQhYw+Fssslb66jmdrp8edXW5t3vfW9613ven2YwsBHeNmgn73C2sW6QHg569n1gyve4dihva/7S7aZG58qQ+IQRbMIUhiO+UbjEWWeOR61W43VUdCVe49hDvJiznZX0ZBWBw5w39wL45C5rUcoM8lYeMlID+1jcrg7TSdbAPkxX47gcS0VhP/XU0wbsV145l9733vcX+UMZiZ555mlT2HzkPsqNF2Bzo55oXZnBHG++MQS9H7DVZAUQ8MbXcTpXbJiiMDyEUl43ms2kADVeMxrP4mVWPnw3YLcYp9lnkhe12KjsSWBTTgVAijRAALZeO/dDKRR2MQAkA7voIR7XL18jjpuowsb6etoeeQ4aYPPxve9/fzp1w9kA7KYBexvj3eaGAbuPC7zpIX9c5KORQ5+acqvDzsC2+uycw94P2NRhy1R3tcDWlC6p6xrYx+Vmc7TOswb20bqe18fZVIYlPPvs8+mzn70l/eY3L6R3v+s9FgpXfTU32ieeeMIUNrXYjSa5Us9hK0wa3eFluNMV4jRg830LCYf8pgAtsPI7wBqQ8G7zp61OeFLJoyyrCjuO14whcc3WjsYnKcC9gI3pDoW9vLRotdpFa9IWG4pJYPsISi9H4rX9Nd0pLtNZMWjDRnvOlGM1Q4c4zcTWxmSLJjWEkFstAzabiJt/53fS3MKyheTtuWkfymvl7mbkrTvtlvUVj8DGJDbo517ivUEREo/ALsx4UxS2GqdwboTdr0ZhV4GtbmjqqrabwvZoiUdR+Jvkb6FW2NfHbeYoHmUN7KN4VQ/7OUVgz6T025fPGbCffPKpdPbMjZYrpBEGN0mg8+ijGM4etClWABsqoN544ya6H7AVHo15bDVk4TlUyhXrqQETYBOovaVme2JohIft3dQ0raRLxy+XsrpzRWBr07AXsDFWAeyV5SVT2LQmNehi6iIs3i6HXhASrwIbI1rMYVcVtofGy/I4O76xN1MpQsrAMTuqaZpCf/N/9YEPpO5gaCYxARvPObsD63C2PUpN8tQcXxqnjayw2eQw2xuHdovaZuvT7QqbsDMKOwJbmylrqkJJXVbYrC/rvxewtWnzjVg5VrPokMdzFjlt3+S5Q9zX0Tdj2wWwrSOb+onXIfHDfqc5csdXA/vIXdLr4IQqwH79tUsWEn/88Z+a6WwwGBq0UYm4xIE1hjM6gElhAwO/YbvqrSrfqgtcN1/dnKvA1qoJptyYCQUrb63a5Wo+HPgoR10t6SodxrGVpqs1vV0NsAn7AuwTK8sGbAaF2AaCtp5ZYReO+J2yHInNjhvhdge2FLbWsFiHIm/rxj8gjCmOc9rY2EwnVlbSe29+f2qba5r1d4UNsEEezVJ4x3AGsBsz47Q1IkxOZASINzOwB1cAOzZLAd7TgK3ND+t/tcD23vMqA8wtbfcBNtcWYHvXPVfzRfOUGtjXwc3maB1iDeyjdT2vj7OpAJtxmgD7wQd/YnXYNFAB2LT1fP311y1//cQTP7cwOKYzV0plmPLNAFvGMxYsKl65vwG1G8B8LrcAr1xxudDlpK6osqtzsQUYhcX1+P1C4rjEUZEA+9TJExYSx7HNcXXIDwdgsxGQwo6bh71C4vZ46yke+nfb7sbPi/PmuWjsQrgbWPN2ww03pLM33WjA9t7f3q2NsLnFQFC0QJ9e3912ajZ20mh704BNd7U2eXfOrVcCGxNaVWHzOxHYGNxiSPxqga0NXlTTprL3ATa/L2c8v68Wqn6SJsbrt3oFDmwFamAf2FLXL1SsQCWHvb29kz73ub9P9913v3U6W1hYLGqxz507Zw1Tnn76ae9uNsa1OzKV5o0xyklLUr9XwKfSS5rjEICn1WrzM2CNMzyGiuNjdC4qFaqq7CqwY8OR6BS/GmADJYB9+tRJU9h0ELNBGn0A17AccpGvzwpbwPYSLM9h81oarymXuD1ec7Cz+jRAVkiEeh5tjayHODn1m266KZ04dSo1qIW35jXAmny4fwTYzIumyxnAbrdmDNijEcBm+hdtQVup2fWQONEMhcSBtNZ9N2BrPfk72Etha0MmYJfleF5rreffLYddBbatn7qd1cCub2oHvAI1sA94weuXm5yHrcZTf//3n093332PwRpoey32pfTyyy8bsJ999lkrHdoa+Yxl5Y5lHtotJK71FiRNhQbFHIEt4KvuGmDrLRrVYridXLoUejSfTVPYMYcd8+ke2m8Z5EzV48S+dNHD3rTvbDTMJX769CkDN6Fpy68PeqlpSjWXreXQt8qxyiEkfhZsbnYDdvy7tPNDq+c6ZDYq1ulsc9MMZ3Ree/e7352WllfSTs4pW47cYJ2BnXcJo60tc4pjPGMwCC7xlMbmHEfdtrqYz7qp2+tamRcKu0hXWG6c6V2hdM/K11RrzsaNWmpPi0wr67JgQc5fR6+C/71kYFcjDLbp8Rw2a7G1NbLUQlw/b+FWK+z6fnawK1AD+2DXu361K1bA87tf/+dvpK9//Zs2AITxi7Qn5eZNyde9995rhjOr5bWQKh2o/GYdp3UJpBHSUli6mVdztdQvK6rpir1hBijGaNLExECadxVyTKv8S2YybQZUfx1d4hoeoZ8JGvYYu+d7AxbNoQZW1gyECMKI0ZE9Cx8vzM2nkydWbGIYOWyBt91xw1ncRMjpLtXP8QDUGNa3yVlmVrNW5EW3uOoaxgjD+tp62tjcTCvLK+mmm25Ms3NzxizjloXEm6kx4+sZ14bnR8mbW5ymMAZtwu0Nh7TNmu6nDkM8rJ+4oibAuTxuH9bh+XJraLK1ldq0P82Of8HZNyfuayjL6dw4JiNdUdZlhejl+vn5e2tSPZ/6s+MF4NisvE+12PX/6HoFDnAFamAf4GLXL1VZAeta6Qas279ze/rqV7+W5ueZCT00aHODfOKJX6Qf//jH6cKF88XN3vt3M0bRb94C6ZsBNnXOgjofuSEDSdQ1H3cDth7jMJSKK93i6noGsGO4PJZ2mVJM4zQjtZZzxt4hzEP+ffpXt1umsFeWl01hG8QJzVpoHOd6mYOOkYRqGP5KYPtj9wJ2XFP6u5PPPXHiRHrXu96VBsOhQ5DXT9OB7RENpn1REsZak8tmZrbDT3XUHWv7yazsEtiE+jWgQ94Bd5AD7FEANm55v47VjdluwPa/maZFCOKGZxqwOQbSATWw6zvYtV6BGtjX+goc59cHvBiaGo109113p1tv/VLqdHppaWk5tZr0EV9Ljz32eHrooYesPamVc418xOM0YF9pCPPF1U1bN+YYPqeTmCCnHC/KGtOZlfBkECj3Gd3lPLc5qKcAW4o6ms0E8UJl06t6Zzs1rLGIJ5oFMSAqYFMCBbCXl5YKYKuW+s0C22rMzVC3N7DjnycjNTkmDGfksHv9vtd57wFsfq6cNRsRi44wLzsD24d3tFI3K2xz4ze8Rp6dhMLWbwXYvmEqx42WG7wGO7SrAjZNY6jHrhX2cb5hXftzr4F97a/B8T2CrLAJcz78k4fSZz5zS9rc3EpnztxoCvv8+Qvp4YcftnIvOptxsyckHoGtkHhU2VExC6axy1lUjQBbqkxdzYC11LXalVaBrXw3eV29nhSt8tfKaU/7voWMec8KW8DmGKLCZrwmTUZQ1kzsYvCHTbuyfK//rkGX0G5+mxYSl+NboWKrM7fcb9k4JYa/9Vw6T54TYPP12bNn7R3z1X4K27vGURKGOcyP1UZczvjmRC5vFDYh8QhsN9N5nvnNArusgX9zwPbNHN3bamAf3xvV4TnzGtiH51ocvyPJyWPC4k8++WT65N98Kp07dz69613vTt1OL7388m/TQw89nH75y1+aQuJmz7Qu3fTdCOY53GmwEaR102aBqzls80jnBiHAQrXXakOqOmk9V7W8Swq7BIPX7GpARnUgiJT31QKbMZSzw4HBGpXNaE2MaTq+aQq7CuyyZrlsSOI57P2BrQ2L6q8B7I033mQqW7nf/RQ2gCa6bRsRq1u/Eti0KbUcNiY7K2VrZff7OwMDl1A4AAAgAElEQVRshcT3U9h+3T0kfoXCrk1nx++edY3PuAb2Nb4Ax/rlM7DpPf3bl3+bPvnJT6VnnnnWgN1pd61V6cMPP2IlXW5t2kmra5dNFfK5nL7RDDZtPfcKie9su9FMnc3UilQhZwG7mhuV4lN4W0q+GgqX6SxO8FIeWwp7r5A44zUZqyl1fTXA1uZB563NgzYrrJcUNgDdK4etHL4De8PSBOSvMQeOrJlIc98ctqUvqL3OwLZrOePXj7y2RQoisDO0aQH6VhX25HWhxM1NfspVz7Ax2MN05tETBpo4sGVK5Jjtra7DPta3sIM++RrYB73i9euVK5BvdpsbGwkH8t/93WfTz372RDp79kYzMT333POWv3722ecKZQawgQwq2/PLpcM35qaliPcLiePEdvOWh2P1ubXKzI5lhbRLh3HZT1wnEyEZHeEawKFJXjFcblsQxoXuYTqjcQpjNZeWltIcteG5PpxIAOcrhX01IfE3A+y4MWHzQTiekq7l5ZW0vrGxL7BZH8rwaE3q+Wo3nvmYVA+Tm6rmGhRh/rap7HcK2Iq02NzrqwQ2IXEMdzWw6xvYtVyBGtjXcvWP+2tnYK+vrdk9/HOf+3x69NHH08mTp9J4e8dATfczxmtyYyeUKmDbOEdGUo5LxfRmgL29NSoGfAjQfATYUtkxjF0NvyvHWy3tUhhawFZNdCz5sv4xVBU1aDQyaTrDJc5z4GJnrOZuwKbPuKIN+nPaLYf9ZoBtIpJGKLl/N6M23/Oe99jxrK3jK5jZU2HvBmyy927yK4FNTlx9znGLH3Zgm1rXqLPj/n+5Pv8DWYEa2AeyzPWLTF0BHMOjUWq2Wmnt8mr6wQ9+lL75zW9bCPLEykkr6br//h9bPpi2pLzjMHaTleetlcMWWATQ+Hp7hcRndqgR9ilMUtmm+FpudFIXLZVmlerMy64Es5gvV5cxhb6r4XApdhtiwflkhW1jJyxcTaMSDxVjijNgLy6mQb9vgz/IYWsoCcDTWuhYylImLzNTlEFhfWuEQk9s+6i52D7AI66fzrnfH6TXXnvNnufmm9+fVlZO2Of9Qd9MgjYgbMcbpxAZsTam+Vw8HE/LVMr3CIPPpGaL1/I6aX2klhpgW8tVaxjTzlPAWrlXee4XTylW3jwQku/1vZe5wtqTIe9yDrqviQ//0BsKm7KuuJHx485mN2Zv2/qVOexCYWsASP1fu16BA1yBGtgHuNj1S1VWQGVd9KsejdJ99/7YarEp56Lb2U9/+rP0yCOPFsCmq9h4x8uEBKmiAUaYuFRd55hnrprTALYUdQyDy1w2Ddix5lchYylsQU6hbxnQBO1Y5rUNRABZ7kstYFtDEcv3NkuFvbhoYzUjsOUSZy2k/Kv5a527IM7a2POSN84uc/YL7tgugS2w8TgAStc5juvmm2+2cDjf7/Z6bq7LZV25P5oBW+CPwPZ68XRVwFZInA2ZDxd554GtTYZPNnODnoA9NSRe56/rW9oBr0AN7ANe8Prlwgp4Syy/i6eUnvjZL9Ktt34xvfzyK6nfG5jhjJGbnv/1lqQCtpSZq6FS0e2msKPyivlegK3JXBHYAruAzfFJrUZgx7KvaWHxaih8GrCjwnag0hXMoaqQODXYABuVrTpxV8plWRfH/FaAHR30MWLA99VD/P3vf39aXFzy6VW5C5yAjcJ2pV0C26MMkwqbVqpRYdtmY4rCJiR+UMCOpX7e7nZ3YCsSUxvO6rvZQa9ADeyDXvH69coVCC5xbv4vv/jb9PnP32qhcEKrqGuMZ6g5gG2DNqhbNkXoikumM6mjKrAFUb1oNc9NEBdQY+JSBzEpTbmpBfgIbH7GcUVIRlWqci5y2AqRR8OZhcWnKOwIbANys5WWFhfS8hIKe1gAu6wTZx3KsjYeL5UfP0aFrVB/DIkrolANifO1jn9+fiG9973vtbat1uFNYLaQfhkSV6Sg3OSQn/d6bDvWXYBtxjOFxdsdy2EfBLCjL0EhcUVuPO3RsDpsTGe86RhrYNc3s4NegRrYB73i9etdAWxc4jiEVy+tpS996bZ0//0PpMuXVtPPfvbz9NJLLxswgLWA7YBySL0RYMcbs0BOjtgGaeRmKVLUgrTlkSldoslJbqMqoCuHHU1enFzMIb8RYFu0wWrFZ0xh8zo0TvEc9oIBm5A4ClvAJt8tx3w0wMVjiDXi/vxu2FNIHIOb55OvDInznGoOQynXjTfeaK9vkYLcmW1aSFwbKDVOEbAtnVEBth0TYfoKsJuWFnhnQ+LjXMOv6+1rWIbEBWxGhTIEhDdVEtSGs/pmdtArUAP7oFe8fr1dgb29NU7f+Ma30re+9e30/HO/SU8//Yx1OxOwzTRk7mIHdlFLu0dIfNJkJMi7CuWdkPNeIXHldqUWec0I7AjomMdW7jgCO5Z72edBYcslLmAzzYrXGfYHVtYFtPs9N50pJO7mOEK3fl6KHlRd4jFMrtI0b1DivbyVw54WEud86SEOpG644Uw6efKkRSRMyctBnnPY00Livg7jQmEX0RHGa9paZsNYnrpV+Ak63XSQwN4rJM6mQcDmfARs6ufrt3oFDnIFamAf5GrXrzW5AjkkzghGhyA9xe9NX/jCF9OjjzyWXnjhRcuduqua1pIObJnOXDGXqjDedPVCEdgRSAIqIee9TGcKFQvMfLQuXDkkPg3Y+h6vvZ/Cppc4oVWArUEoPizDc6jzs3PWOAVod5kb3e3u6hKPwK5CWrnzKrDlEo8h8eh8V/56OBxYO1Ly13LQ01LWNikB2KQyYkjcNzGTwFZYPAKbiyqFbY79dseAzcS2d9J0hsLeLyRuIz7HXMst+1usgV3fyK7VCtTAvlYrX79usQIMAPGpTI308EOPpk996tPp7rvuSa+8cs7yhirJKQxMQWHHnPRbATYqW6YzhcEVJla4VCFwKWwZ2VSmFY1aUtt0B9srh01Z1zRgS2Evzi+kudmhtSRlWAfARmHz7uansqxLa1E1nimXrU0K63S1ZV0CNjOwCYfPzs7Z5orHA2ytiacmgLXnsuOGCWC78Yya+ezwL5rfZIMaapv+5vk6sDk5bMAmJG618bkMsFbY9U3soFegBvZBr3j9eh5LjW9S2pujdO6VV9PHP/7n6Stf+Ura2HDDlkqjlE90YFo8Njeu8CeMbvFpClvK0cK5OV886PUnFLZqsKU4ee0rSsFC73IZ0fR6Ut467jgP+4puZ6ZOmYi9YyFXFLZvAlxhcwwAm/w17nByzjjFyV8r7251zTl8LgNcNNqpFjyWtklR4ua2xiU2f9rBqfPnfHgs3yPKAbBpSTo3N1/kuy2SEK6lKWabL16a4DRelItuGyobNpJ/3thJ3Y43xOFpBGw7v6yw1ZqUc7KNQqeby/w2fdPR6RR/Ttqwxb+DyTRFWYetXPV+CtujJUQ/8DD47HbeLApgTWvqt3oFDm4FamAf3FrXr1RQNCxFrkE2iG6ndO7cufTxj388/eM/ftlypxHYXgFW5mrtpmvgvjpgT7sAzJvWlC6V6yhvHUEdDV3aHMSwePV7CkHHedjTgE0d9jRgS2EvzDFW05umRGADK2+e4gM1omFMcK66xLVJeSPA5rkIBS8uLqYbbzxrs8pj5CH0IbmivA5wb48dcIpGWFoiX8M0M07dDoa+sRnYFBIXsHGJW3kVIekAbNaUd+tMRwOTrOhrYNe3mKO+AjWwj/oVPoznFxU2wKUJVv6IyezP/uzP0m23/UNaW1P+2lV2BHZRSz0F2BPiPRvSouqMoXOmYcUcduxyJjd1hHUMK8fvV8PxArYGb0xroCLTWQS2RxFSwrkNhAG2O8QHBbDVlQ2w0Zq0qrClqiOwp51/VWELxKwHv+8d5nx8KO1imdDFpkYhdd/QeB67+qb1iApXCrzYCDV2UqdNWB1vgivsOHwF5zjAbrb8eKSwq8B281vZ7Uybp2J/mA2GsdPZm1HYNgSEcrZc2tXtufmufqtX4KBWoAb2Qa10/TrlClTu7+a7ymnP869eSB/72MesvAuFrXysgK2GFoJlVNh6geJnuYQpQkM3c0Ejms6qCltguhpgR4XN53JqTwO2ogYR2BZyzeF/wscqtcJ05jXYfQsTA27l2iOwZQSr5quj2q5uZAC2t0F1lR5D4gI24XA2BWfOnDWHuDZKrJXK6naDta0JTUkth+0hcULmhQcgbV8BbOWw7fkDsHku69DW7pi65p11QIVHYFevA1/r+r8dwNZmyI6zBnZ9VzvgFaiBfcALXr9crgcq6BoUdkrp/LkL6Y//+I9NYcdBGV4D7camaDSbBuy4xtVOZPwslkBVgS3DmaASm6jo5q/n53libjjCQt9XAxW+ju1JVcccQ+ICNiFiSq3kEgfYzMSmvzbTurSx8Fx22zuj2WxrV7vREa7a8Wl/dwQnADZzscvOY95hjecBispfYzhbWlou1LSUtsR1zBvb9QlT1AiLy5zGORSd4nZGqd1isIiHxKPpLAIbSCuMj9qW8x5gz1BaVZT1TVfZbxXYnKO5+LPC5lxUClg3T6nvaAe5AjWwD3K169fyFaiGxMPXv33plfRHf/RH6Stf+ardpFHZJRTLhhbFUoaQuL4XQ7SCQ/xezE0TEo/DP6JDXGpyYoOQX6RaQhXzw1HVCZ4CdqGuc+MRucQxnQnYKEF3VM9YSHxl2duSAlYBW3l3jazUpLHJiETZ7GUvYKOwvZ7bG6qwZjpejH/kr8+ePZPodCYTnsLmnqYoW8NqXWwQSC6Z8ppzN+9Vgc20TQGb6AlGLoX8pbAxmhV592arADYbFoCtevBqm1ptoN4uYNsQkJE7xTl/e/16Wld9VzvAFaiBfYCLXb9UXoHdgD1O1or0D//wD9PXvvbPpmLIY5f51yuBbaMpLQme9wIhn6q8ZyHmQ49rQQbTmepqNU5TDnEBO5qZqsYtnlvh73h9Y85YP1ceWxAnJL61vWWmMxQcA1Ac6CMDNm+4xAG2gToA27qg9Th2h62OncfETYJczTFNoA2FFLaALbOdgC2HO8r6zJkbEqM1ARY/5/X4HMjGN4FVCpvfNchlYBPWl4LfHm8lgK0cdgS2RQxySLzT9dnf9tz7AFuQjpuItwPYXA4pbAHbQvJ185T6tnaAK1AD+wAXu36pKcA24vlc6NHmdnrmmWfSRz7ykfSNb3zTXNDUMeuGq6EMET67AVtgrTq9q+CirKuqsGW+iqCOeewJx3MOi1dD4+Ux+yxp1WrHfuIAe2NrYwLYHkLfJgZri7W0sLgvsIF2BLY2CHwEuoJYdUMBsH0yWNugbzniPFZUj+W8ATaGM66H6pD5PXdqd64wnUVYAmhLBWyPLH+tedcWug/A9janrdTulLPIdwM2fxMcX1Vh+3leGRavgV3feY7KCtTAPipX8jo9j9HmKLXaLSvpmmmmdPu370gf/vCH069+9aQBhHxlFdiFQ9zqgMfWmxpICIwshaCr3GkRUs1KTYClV7eMToKVhW4NYp7LlSLVEsdNQBWCUtwxBC9Y6zX1tRQ2MBvRlMNmR/N6O6aw+VymMxQ2jVOsgUq3W6hcDGEA2xqZVKZklTXQfpTVzYpP1UoTwI7156w9UCR/vbCwaJBU05Ty+a6cMRmBDaTtuuQNCADnWHnbGm2kZsPPlwOxfuI28rPtJVsWnm+Zqtb1GG27F0CGwNJ0lhu3hPC8/g6i6dA/V0RmJqmXeFy7OA+b37cowg6Ri3IDpM2NnUt1CaoRpOv0/2Z92IdvBWpgH75rcqyOaGd7x/KA45Hf5W677TYznb344kt2k74aYOMw54YbQ9MCT1Ta0WymmzjAVj4yAls3ZF2MGArfLUQe4R4hERWvNhUG7RwSB9hbtL0kr23mOnM5GehUh20NU7pdAzYbDI7Pc71MuHLA7QXsKqztd733TAFsbXIUxgb4dFQD2DRMeSvA1tpo0hVfA+zGTD7fXYBNa9KZ3O+d49oee7mZgF3NYWsjofOVEW8S2m8e2HL9K33A+ewK7Hpe9rG6lx3EydbAPohVrl9jzxUYbzmsL1++nP7mb/4m/a//9b/S+vqGqS0B22/E5ZziAqSmzlyNxhImwVk3cH1dNZCpDlujNQW9ah57P2BXlfZewC5C5LsAWyHx3YAthR2BXfT3zgpT+fKo9HWMhQLOwI6mM4GIxwNsjGbKXwvYvJbU65W0qpjQQptSQRbIcVybW+sGbHWtQ2Fro2SbElPbHQN2VWErCoKdXqYz/Y1MqmWn5lsBNn93vAidzlSHrc2Nt2itkFkKuwZ2fed7m1egBvbbvKD1073xFdhaH1lYl2Ef1GB//vOft6EP3HhjWJcbp4VIbaymv2HYAthRxUYwKRQuEFXz0p2Wz2BWbXPVaCaX+UTePISep52t4MDPYmtQlVhNA7ZC4m4Y2047vIeQ+HA4TP2ssCOwqyFxbUgE3CqwJ85jF2CrXI21Z6TmyZMnUr8/KBS21sRTBleuQAyJx/Iuvq+SNNYiApu+5LzLqW45eRu32S2Abcp/m0Ew2XHeblufuLKs68qwuFIl8ZrEI6YPWzXFUQ2JR2BHEx+PU3nbhMq2HcQb/39QP6Jegf1WoAb2fitU//wdX4HRxnZqtZvpsUcfN4f47bffbo7kqkqMwNaN2AZnpHEB7Bhy5nN1Lovh7pjPpg5bpjOVRkWDmdRkVG1S7VJu8ev4vXgsUf1XgY2DWiFxAXts08nGEzlshcQBdmmUmwyJR2CrBrx6fPpaIfHYOEUbGwtZb22ls2epv16yDQ3HpsgD6/FGgS3A8TieC2CTw7Y+5hnYHJvODWB3uz3rqqNyM4XElUv3xq6u6suNghvPeKuGxKt/zFcLbNVhV+vazSnOBrIG9Dt+n6hfAG2CPbN+q1fgGq7Ajnd7THfccYflrx955BGbCqVJV2U42hW2FJ49KAM7hsRj+ZTgFmHMzVxgAti6+Ss3LJXthqPSdRyhsJdyjdCOyj9CO+awATYKW3XYNko0A3t2MCxc4pjO5ufmzAimHDYKO+awdbxyee8XEgeWGjQS10XAfs973mNhcUGW19U6eC323grboJmb3SiMrRz5xuaaNU6xpi3NZqGUdW7tDufmClsbLoAthc31isAuNiLZKV7dWE27ZqPKNfbHeMtVwT7/kdm5RqXO51yLGtjX8OZxzF66BvYxu+CH7nRzH/G1y+vpC1/4QvqLv/iL9MILLxiwV1dXJzqJSWELGlVg83XZ8GPDFCKmKdVZR9gUypvhErlhSKzDjutUDaNXVXQMAetxgkOhpq0Xepln92YiXocNsLcZI5pNZwI2vzPsDwpgo7AB9m4KO5rqdgN2NSROOReDRgR6KVmOFYX+vve9z66FwuRxs+S56DcObJ6La7O+sZZ6XWDMgA8HtjZJ5inIwJbC5nECNsfB62/j+A7OcL9WnjLRdYvXQkerddgP2H6tvdOZZLSgrdIyW7u6gcqhu7UcxQOqgX0Ur+p1dE64wynLeu3862Y4+9//+3+nixcvGiQuXbo0oWhsEERupuE33B3km2eyc69qgYoOaRjWZmdnrwC2AG3KutkqemgX5URZRQrMuvFP5M5DuddewNYmIjYzkeoG2JujTQ/n5z7iXvLlCntne2xTupasNWnOYc/NpX7PJ4x57r1U2NFYpyhDNYQbgc2x+XjNEtgyfQnYN998s03o4nEynWmt2ThgxEo7TE0ryV1dj3hcvJ68CWtrq2nQp5FKCWy9hrVd7eLgx4Xt08imAfvKHHYJbFP3uV1r3GRF5V0D+zq6WdSHWofE67+Ba7ACUZVl4fLsM8+nj370o1bWVeQryXNubhZKCWBHtWs35BZtNH2EYwmCNVNwfM2NX3BTWDw6wFv5OQUqKW/9DgCpvmZ0HCvHHVdx0pFcOtivqMPe3k60Ji3gKmijtHNIfGF+Pg16PVPWw6GXdvW6vWIm9nB2UPQSV9i4msdXO1Sp13j+7HcISbNO6mLGz1l3aq8p6VLOP+aF9Rxpx/uXm4qdyTOvcz7Z141NgU/b8uvhuXCiJ2xMZofeaY4e4dRq8zN+z+dNd1Ov1zejma7j2vqG/Y6+jsCOUPaIQZnL1s9Ug60hMgA7hsr9XH1KWJkCmSl6icdry3Nqze3voM5jX4ObyfF6yVphH6/rfTjONgBbk7oefuhRy1/feeeddrNWaFs38AiNmEu2sp6gdgEN7UxlkLoaYEsBTjOoCTQTrxnKhKKrPIbDdUwR0nsB29qSjnyMKBsQU9jjsdVh9/sZ2IO+w7rbta5jKGwg3mx5oxealOh4TLXnWm5X7R6SV55aIXBy2BHYAhAbnsXFpXTmzJmrALb3A58GbKIfqOoy1F0Cm/McDhzYNvM6eX56GrCVBgDYCkVzrLsBW+CNEQWHrddg18A+HLeC+ije2ArUwH5j61X/9tuxAgHY45GnIL/1rW+nP/mTP0mPP/54ooSJkLZqXmNIuqp2yWEW+cjRyGCNWc3DvW0D2zSFrXx2VNhS2VGBSrkLcKVSm0zeVkPNWqZoOovKV6rXctgoa1qSMgAE0FaAjSqlYQojNrudroXEOS8gNhj0C2C3csmbvU6GNcdRVdjRSOdTumYm2o5yLqz98vJKOn369ESEQes/qbD3BjYhb4ckSr5rz831Bea9rneUs5nXGdhyk6OwcYmTt1YpG8DmTWYvovFyiUv9ln8vrpInN1JvHdhRyWsdaoX9dtwY6ufYbwVqYO+3QvXP3/4VqChs8qC33HJL+rM/+7P00ksvWd6ZJipX3oAnHdsGowBsQM3jUIcyJakhSjSeySEOGJo5bGqf58YdsXSpVKLTwqtlOLWqwHcDNuckgAJneombqjZoy5iW67CzwgZydDob9FHXPQM2ZjoghvqWwjZ1nA1XcQZ1BHY1vO1TuhzYHI9C/HxODfbKysqUOmV32Zuat5D4/sDmvL1cy+dZc6143W7HXfqYzqxJaY4CWL12Np3RqNVGac7MJIDt4Hd3thQ2PytC86G2Og4nebMKO3eLLQx2MaJTA/vtvz3Uz7j7CtTArv86Dn4Fojgdp7S+vpn+6q/+yt4BLjdnlLLKf/ZT2GZG2t62x8hZrhaYcn7ra6lohcEjsIvvhdIlKfGoSqPCiiF7qfG4oPuFxPcDNtO6gBzmM4AthU0UAmgB8whswuK8RYUtlS8YRvMc4Wo0KhsA3iibI2zM7zLwgzy2IK/z0te2Jole4XsDGxXPm4ANrEld2NCStoOfOuzoErfOZrlxioDNcwBsnocNBsexd0jcO+O9VYUtYJOkrjrOYzqlzmEf/K3kuL1iDezjdsUPw/lWgP3KK6+m//k//2f6+7//e1NfKvvho/pG75bDJiTKG4/DVQ4M3Nz0/7P3nu+RXNe19+mARg6Th+SQEilL8usP/lsdJF9bWTQVLVOWLVu+svJ1kPReyRRNUiRFikHkcHLCIHW8z2/vs6p2FxqYGXJmiAaq58EDoNFddepUz1ln7b322p4bZXEXu9bvErXZYpvccCOC0HjI2MOqVcAWaGsB3yskbuBpYW4HwUIhngVmqMT3C4kfXztmddYA9hy9ojuz9rM5n1lYHAtPz2FbLjgzbMLLEszpnNpQ6HoZTwRsz2+3LSSPYAtLUjzEq9GDewFsWDRffi7G2LZ7BGCbS1s7K9QDYJt6Pzf/kEpcuobtHYDeUx12D/YNiX9wwPZPVz5JRuTdIjU3dqkB+yAsLod7DDVgH+77ezCvrpLDfu2119Kf/dmfpe9///vODrNISiC3H8O2BXs0MnatcHhs5iEhmRh2VQUOYAvIJoW/ef1+gK33Vida4VkL2wbArobEI2BPEp2dOHbcAJsweARs0gZsSqqAvRfDFsjEjYeHqb2bFuI1Z4v+O9d87txjRUmXNiSRpd8Nw4ZdK43sG6aW3Ss2WEQHYNh27PyluXYhGsDtXuJmkjIcGsP23P2Cb4CyNeleIXE2IB+EYU8C7Oq9Zh5qwD6YS81hG1UN2Iftjk7D9QTA7neH6Te/+Y15iP/nf/6nhcFVswwLiwATfy4ApOGiKkLhMGx+ZkGXG5hYtbzCd5V2ZYbNtFWP74xzN8MWONwJrHXMDwLYJ4+fMFYKYM/SK7rj+ey7BWxtHAS01fA2gBoB2xn20OYCwMZDfFJ+XqHgO4XEAWiwWAyb37lXbmozbwy7CthF2sLabbqC3ExSBoMEw64Bexr+k9djfBAzUAP2g5jV+ph7zoA7RuWOTpDbYUo//MGPTSH+wgsv2MKs2msBdwEOQfFbsO52y5g1Ziu8Tz7UHIf3SV2skLFy2gU4472Sm04ot7vf+SJ4adNQDYdXxU9VwFYEgetDJW7is+1tU4nzwFCEsi6AmbIuQK4zM2MMe36OXPa8MUyuxUCv44BGr2k5kdncjcpQfGTYuna/Sc6mYeqY1fDz7dvrVv/8+OPn7LseEyMdiRxxNrHJ5il6nW942BC4mI170O/3TCHOOBm7NUJ3Cxxj1BL+WWTDmKu31/T39tPm1rYpx5eWFt0UpUG+flIttefNx3PYPr/RCc3P7o/y+thkRJHheEg8frir6ZQ6LF4vfg9yBmrAfpCzWx979wxkP2ZnVSn1tgfpu9/9bvrUpz6VXn/9dQNYcpwAzF7567jA9ofOrgFtXq/8poBadcUCbDFuMWcwJjJpX+THnb/i+YrNRn5SIB9DxgZAGUR4XqF9PRdD/nI6mwTYuJutLC0XgD0/56YpEbBRidM4xZzBZnAN85pn1WFPEpxF0dkkwN7YuG3M+vHHH7f7MQmgCqBqEHImRz3EkGwM+KqAzdgAbO7vfoAtjcEHAewIvhq/arAjGH9QwI6fF5vX2jylXvUe4AzUgP0AJ7c+dGUGJvhO37qxnr761a+lL37xi+ny5cuFQlzsuspgIpsFmDa3t4yxkRfld2edC4UTlkLAYngRsG2BHTrDrIbDx9S/FRYWAXwc/MoXRnCOYWmBeRH2z6Kz7s6OlXXxgLmylvcAACAASURBVGHTXhPApvkHDBt2LZczABvRlefqse9sp7lc8qWyrEkMW9cpYZppqUaEv73tJR3SuB6zDF1YNMDmHNVHjDK0mmoAstvpjPe5QtxLugDpXq9r4XBXes9NZNjSGQiw2QlEhk1DkOVlH+teDLsK2AJr33CV7LkG7HqVmqYZqAF7mu7WNI61CtJiIMa0U7pw/kL6zGc+m/7+7//eQJfF2m0rS7vRKusV6MEe1zdcGU44nIfymzJM0XsFAlXAhmFXQ+ARwBVijmFeX/RLsdp+IXFYfwyRx7EzfonOYNgC7O3trQKwaf4xCbClgkeQ1pl11bQ913aALQxbgoGKXVcM9QbAZl4Aaeai292x8DiAzfVXS5ni9QPYMSRenReJzjTHMOwyEjKXRjjnVELi0hl4iJzQuHfrUkhcgM25pBKPEY14r1xE56FwgbXGz+uwJi3/pmqBuw+J61jFZ6huAjKNq9TUjLkG7Km5VVM80EoY3BboIWHbUXrt1detpIvWmgrlwphVkhTBUIsi75cZCIANY5MrmpuJlAxUgC0hUyzt4nixDnvSuaJYq2CoueWmwPdeATsCquqwBdgcC8BOo6Ex7IW5eWOptNZ0lu0hcQuBYy5CLXMFsGMYPtZjq82lAR0he7cqseMDiOSrVfu+srKSzp07ZxuTuOHQfOjTWAXsCIYKibO3MTZspjHe55uxEx0QYKNMUw5bmysBthg295kcNoB9pxx2jMzE/zli17pn9x2wc6qn2IXUIfIpXrgO3tBrwD549+TwjWgCYCOwGgyG6ef/+fP0F3/xl9YDGzAlFx0bfggwBLws/Cz4ADRfG1vOxmVgAhAUbJPSoAyufK+ybHsu+2/HMK/OJeCbFJbXc2Kf1ZsmkJOHd/V1el4Mexv/8777aAPYjTQyO9L5WXpfN010FlXi8hK3XtgdHMRcGQ/DFjgWoXiEZVkNr/kQYIMvHN+d4WbtO/O7urpqDDvm36vX6IydnHnmyJXmHzwr61PO6/fJGbWPdzYN+t7cJQK2NlWExCPDrgK2va/ZmCg6uxvA5jW9YWTf986wmccoWvRrySED270cvv/O9RV9eDNQA/aHN/dH58wTABtw6vX66Tvf/k7667/+m3ThwgXLPV+7dq0Qm2kxFPBoYbRQctdzoVs7zsbF/ATYyvHGhbvKsicB9l7lT5NC4BHk9fcYPq7msXXDC1EYG4+hbzwiYO/sbBeADcMmx9wGUMlVz865TWm2JgWwEZ15q03y2d4ERA/mRqw3RigE2HZsK73i+0yhMl9bW03nzj1eRC7ihiPOBdak1ZB4/LtvBlyNBmATEuc+MFaU6VXA1qbKxII5JK5+2AJsarMjw5alaTUaUt2E+e/j9rb3A7Bj5GWXpqEG7KOzzj2EK60B+yFMcn0KD4EX7COl1O/1DbC/8PkvpS998UvGrJeXl81LHBYmdsvCHQFZTA3A3ul2U7fXLUK2/K0aEtcibuFvq+v18iKpxwkTtzILF5uvgnwE2uq9lNo8Pl8NIU8SnSnH7IDdGwNsBGiEqleWlywk3szlUTMItQiJLyyY05kZj3QcZGUMo/yvrmE/wMbRrNVmThywYbPK2dODG8AGJI0/T8j1+h8CYNvOILfYhNE3S/bOn7hO7i3nMNOXjpd5FQw756rtHnUo53KGLcC2iMrmVmoLsPNGIAJ23JxU22tqTsrvzdSz1qzjegSPQox7x5duZ/FOe7qgBux6hXtYM1AD9sOa6SN+HgPsIMjh9/Pn30t/+Zd/lf75u/+STp06lTY3Nwywe32vpwaUS9GXC708D+p9slnAAX2F0K2HcsdrkQEEgC2KpliIZVNaADZK8QxIUSmu54ryr6AkL24lgrU8pkmgpueqorNY1tUfcB2eg2cT0+95XTb5anLVM9nbu00ee6bjud9ZVNLeH1utMWMZm64tMk4Bmdgvv1v9ckJZzwYGxfmcKe55zRNPPG7Cs3iM6nXYfGUvcZ8T9cP2n5kbAJzxsjnY3LhtnwEU3lyHC/LotuZe4oCzLEntGqwxScsAu9Vu2+Zhc9tz2FKJc1wBtl+jA61A1++Bj658HoDOuXl2FYEFV0F9DJ5VtxaeHA4qLUtr0dkRX+ke7OXXgP1g57c+umbAeiDm3B7uZP1BevnlV9Kf//mn0q9/9d/p9OnT6cqVK+nipQtW+qNcqkKMnub0RZaFPgI2Czl/kxBLgC2leAypR8DmddUQZgyj8j5tGCKYj4XCMxhUwSzeeEUIIoA7wx7Y5gTWKeFcv9szwZn1vLacdNsQx/LYdLsysRbGIUvGsk1BngVoZY7e7VT3A+widN9IBp4ANqB/t4BdzEHBsMsbnVPLGcA5/owZwXhDl6aBLfdB7B2wjoBtJWAZsMWw+b3b76XNza00E0VnWQGu69kN2GXDjjEgH6ESGKVRFIkF85RqOF2AP/4fumFmN5xTn6W4Ka3/89czcL9noAbs+z2j9fF2zQCLWlN5zL6HYXvdXvrZz/5P+tSn/le6dXPdRE5vvvlmunT5YtEtSuzYWaEzGQnOBNgI19QwREKsGBqXB7VU5wLsaFFaHXBkofo5itciC4NjxpB3VVxmTLbiJS7gFmAXDBuWPQGwuXqrlc6ADbAKsFGJez7YBWNuENMuhGeTmPXY9eYabIBRgM1xnnjiCdsQVNX6McRuc5MBuwRMsWv/LtFZP9dfA94ANucoxIUTAJtOXQ1Tr88UDBvA3tjYNMCW97l7pMWQfdnIxcHb1enjDJu2oDVg10vV9M1ADdjTd8+mbsSwaUCaR3enmzqznbS9tZ2+/e1/SE8//ZW0tLhsf3vxxRfT9RvXjDUCwgJbX2z9siNg8xpKw2Dc7pzlPaIBEi8bov3k3JiKXNalAmwZjYiRThJXxcU+1mwbY8vx1KqaOoJEDIHr5jnID41hA9iRYQMlsOvIsAXYqMW5NgE2wi2lAsSwldeOY9A1jINbMlDE6lPpAmramRsAWz2yYxRCm5Mqwy7njY2VBZztO/eSCAKAzWvIuyMY4/2KjFQZtsLihMQnAXarPWOA7YzZPxjluKKorGxmUgP21C0b9YAnzEAN2PXH4oHPQGTYO3RbmptNN2/cTF/5ylfT//7fP0inTp42lzNKuza3NsxjGvOUcZctZ0mAHwu9VOIANjltXgsjBMxYyPldAjSVffF+QC32xo45ahb9XQwyzI5YdhH+RKiVGdx+LHs/wO4PAGvl43vGsAE77389b+pwQuKA34wpxR2wuVYJzyJgewTBRXXVh6IFRTicULsx9Dl7qXQDHA/A5vudcthVhu056RKwYdhc3yCrw7m3gDaPKmADzrKQjQwb4xSFxGHYADbHmQTYnDmKyry/d82wH/h/8voED2UGasB+KNN8xE8iM6mGq8PbM+309ltvG2A///yLaW31WPrd736XXn311dTt4bK1aJ23WLzL8LQ3eBBgwwTFsGXEAeuU97VKh2DdkwC78KsOHbm4S6qPjiVQunsCAinO+Z067v3AWmOexMAJiQ+ySlwhfgAb0ijARsE+GjoIAtjktLU5AbABLpV0SS0O646Rg+qnby/AduvQnjFr2ZJW8+DVDQ2iMwm4nOlSRobgzH6zkDjOaVit+gZqzli3NjE2pzkkXgVsGLbqsGMOm+5dAmx1Gys1BDVgH/HV5lBffg3Yh/r2HoCLy2Kzoqwrg+Lzzz+fvvGNb6YLFy6nzsyssevz588bYIthS+3sV+GAbR2uet5Agu/ksHkeMEA5LcAGVOUrHn3JlecdY8lBfCbA5u8SnFXD5HsBtgNW6EZWyV/r7yWI01HLa5OrgG211vPzHnC3Y44MsGHcAmwv7/I0gLqQlf7iblG6qy44hI8ZBwwbhzMBM+kFjgtgM/9VwK6GxOUlXm4CxgGbjQYMGwD3FAXs2u9jOVdNU4RPAmxU4tatiy5uOYcths31TQJsnvfNlefAa4Z9ANaBegj3ZQZqwL4v01gfZK8ZUP7awuK5mxH561/+8pfpW9/6+7S+vmkCIHpiX79+PW3vbBkLQ1EM+AhwYG4COqvBzoDdzw0zAAMBNq8TYMMW9T4WcdVix/ppsW1tCBwIHLAn5bYj2MOwI1DHeeC9k5zOyhA5JUmE+N0ExjYgvb6BmwDbwHoCYAOqfBGN2AuwpYqexLAFvAqJR8CGuQuwGet+Oex2q5OHqBaXvrkgrO+CMDQGvdRqNmxz4X2t+4VXvIPrOGBbaV4o6zIvcVTlg76pxAFsPiMKiY9HOMo2mTVg1+vSYZuBGrAP2x09gNejvLWt342ULl28lJ599tn085//IrXbs+na1evpjTfeSJcuXbK6XVhTBAoPT7tCXGAtRup45l26vDZ5caz2GjATI9bURBOVko3FUKr/LCCulviU5UENq5OeBIh6Tsr2amlXLOvysHHXzGNGg2FatDzvXGrAgCeExCWc8/IuB2wJ7twURmrxkl1G0I2qdURndOnSZgaGzTEfe8x9xDU/8RpjSF0h8XK+nGFTmsYmy01wkpmkwK7d+MbtSdn4sKHB0UyuZjK2gVG3zRQmG6fMzBRlXYA318tDx9K94vOg+wM7Vz/seA9NPZ68/tp84CbUYeu6J0UoyrloWLWDDGdsgxfrsFXKeAD/T9ZDms4ZqAF7Ou/bVI06smtU4oTD/+Vf/iW98sqraWFhOb13/oIBNgy72QIsHYRL0xRXAyscTq2wVNUyxRBgV81S7hWwJy3QewE2rxXD1g2J4XMt+hEgBSwCbERnXJsAm3afALaNm5A29dSVHLbqzAFshcTHARthnQvPYkg7bkIK97hW03pfaxOjkDiNPySy22tDYsfOOewI2CY8sxQGnu9+fda4JAM2z/Hg+LYx2wOwYf+EtCU6Kxk2rTnn7RjoAOLc14A9VUtDPdh7nIEasO9xwuqXv78ZUDnX9WvX0z/8wz+k//qv/7Ka2qWl1fT6a783wEYZ3mpTN+v+11E4BYjL4azMX5MH9fHITATgiqAr5zOBjwBMYfDIpGKYvJqrLcVvZTtOY/536O6wF8P2ML2LzmCkXBNpAI63YL2tZ10dbp3NStEZOezIsAXYseGJarHHNzzjVpvaWAwTpVb4lbsLHBshNgsA9rjorzSuKdmsAzaMtQRNZ9Yw7CIc3moaYCOGE8NWfbcB9z6AjW944XRWhMQdsP0elc07/PeaYb+//6H1u6ZhBmrAnoa7NMVjVA5bgP3a715Ln/nMZwygjx8/YSHx/3n+Bfvd2RZM2r3EASaxWw+vuiVpqRAHHHyBVg6bhRxQEDAXvZWzX3gVsJXvjnnpyIIF9OMhVbe+vBvAjseKTFAMdzgin+vObVwXjH1+btYczbg4wLoK2GLYAKvywgJslawRFo8lazGMHz9OADZWn8r5Mw7mHcC2sPyEsLg2M7bZyQx7EmArJK5+3rB+38AMivI5m0MLJbs1aQyJw7AZm20L6Ic9HKStrW17PWNzxXrZz/pBAHbcqO3+b9iwqoc6JD7FC9SUDb0G7Cm7YdM23Ji/ZoH98Y9/nD73uc8Zm37qqY+lXm9o1qRvv/12bgLhPZMFNmKJLPKyJFX+2kHPGS+ARQ47goyFrBEv5cYfAk/la6Pt6H6AXQ0NlznSJin3sUdc4KNgTeVQenEEbELEgDUbkg6e3pRltSjnGgfsNtcTGHYEbK6bOSgFaG67Gjcc5c8l2wawNUfRSxzARg9QTQdoDou53AOwKeMCTLlv5sZmIXqJ+LBl9S87dwDswq0N4VmuEY+Avb29Y+DNdTJfNWBP24pQj/eDzEAN2B9k9ur33nEGosvZO394x8Rm//qv/2rACmDfvr1lgE1JF4BCTtdqjmfo5NQ3MZmrt91vG7DmS+prjFNY9AmFSyUu0BRQC4wnAbYASa+NeV7l0SNoiaEX4BcAe1KuW2y0CthSrsOwUYkXDUxmOgZuhMKHlD4Fhi3AVo25ctheyuWA7fas3sErblQiw7ZSKSt7aiDQLwRnzCFheeYWwF5ZWQl18JND4vTDlmpLIWrLK2fRGYDKeGgNKj94aRRkeAO7trA4BimyV82AHRn2YDRMOztdU4yreUgN2Hf8L1i/4BDNQA3Yh+hmHthLGblD2U9/+tP01a9+1dj0iRMn0tmzj6QrV65bSBynMwBmp7ttjAwAAjzktqWwsQC7YKjDUVGXHI1TmIvIsJXXVu5WOexqyLsqOqs6oen9EbCrYeP4exWw9TeNfzBkE7JT2KvSPnOm3TKgpnOXwuKxDluA7bXnS7ZhiYBNrljjHtcByGe7bHqCSpwHrye8TtkUc0xZ17Fjx3bVlWvTo3mIIfFJgG2WqrBrIgbZsU12ogJsMewI2IByNSRONIDubPxNG7oHncPe//9Uw5rY1CHxA7vyHLqB1YB96G7pwbsgwuIYnMCuv/KVrxhre+SRR9LKymo6f/5CeunF35pCnAeAjZoYtofbmXKVMc/rDmeqyy4BG4YN89JDtdQKDcdwrv5WzfOKeQpYJwnROI4xVisP8kcE6bsBbInOhgPC4duFvSr+4YAsVp7WCMREZ66ExjjF6shz/2vl7dWxC3YttbjC/W7vWpq5ONN2wDbGm2vj+X1pcSltbm0aiz137jHTGBTALDP3YLxiNqCmZVcJHJDqXchQuwOmiAhxZwOwpehmvDzKkDjduhQRyP3KM2AjOmP0gDQZawCbki8J5D4oYFul+D5lXTVgH7z15CiPqAbso3z3H8K193uD1J5ppVdfeS0988xXzDAFUD1x4rgBwm9feiW99dZbBtgmMqORkvlRe901AOR9r12UJQ9xuZcBFlEhzrEjS57MMMscLqBLrXPMYcfccxWIIyMXi9dGoPpagb+sUXeBH0K6PqYpXbtenM06Mx1rRclztinJuV7KpHyMvlFAlIYH+PLySuGZrnC4OpJR3+3CvdL5S5sLHQusklXowsKipR22tnfS2bNn0smTp9wUxd5UCYlncTbHKWxXDVLdQIVNBiF97j0REzYbDtLucIa4kPci8qaTG3lpMVVrYjLTMfcziyYgfqNWvde3Zi/GvnMN926dgHphu9OZ2m3GjZip2i0XELrKhI1XNWJS/W9SKOxHyT6bbCokbixeGzYBD+G/WX2KIzIDNWAfkRv9YV0mZAsS96tfPZeeeeaZ9MILL1grTULilBO9+MJL6Z133kk3b94sANs9qH2BZyH0+uv9AVvNMATYVYZcZc76neYdYuCRTd8JhGOevDq34+Dg9ePKuY+BgQH2jgE0Y5izcHg7G8S4/7ZAm3MUgN1splly3dZmcyXNduZsYzNvvuLeXtMNVFBdk68eB2wDfancraOWnxPA73Zh/N10+sxpA+yCPYcoQmG+lq1BsVctlePOrH3sLjgz5bfdT/eCF2Cbmn+YrJMbYXGlKai9joDdoSa93Urd3J2Nv1UBuzSm2d1es3o/CsC2Hdc4skYdgu7VXoDNPPQyYFc3ineo9vuw/jvW553yGagBe8pv4IEfvrGQYfrJT35q4XDy148++mg6fvy4gcPzv/mfdPHiRXP5MpBueGcq1U+74GwcsGE1fHlOlPaQlDd59yq9rwDkDPx75Zkpo+Jvkxi22Gj1e1zIjSWqGLzwsC6d0hQpcEWzP4qxAGCDrgm0OA7smnC3rhcg3w+w3Sxm1QDbBGcZsB20JwO2z0sA/9zZjPMwjxGwT5w4WdZYh5C4N/vwawH8Aehhto51hu2AzXcA28L4OQQfAdvmYdQIDNtBexJgO8Pu2XkF2BLyScDn9+HhAnbfOsU5w1bPdzn6Hfj/m/UAp24GasCeuls2fQPu7vTTP//zv6RvfOMb6cqVK+mjH/2oCZquXr1mgH316lULd1t4dTQwEAA8xKIEYBKcedOPHFpttgrAhmWqCcZegB0Bk58F2NUSqCq4TgJvB6zSNESviSyN51TCFP9uP2fAxmfbzE7aM+Zs5uVrzrwNjAaDYLfp7Jjyr4JhzzrDJvfPc4Ckz4OHlJnPyDL9Wv04pAPc39tblALYfMGwSVkopFw0JPctR9Ghy21kaWLizFmAzSaE59k8mPgvA3bBxG1j5oAdGXYVsHkvIXGYsAB7puOfDQF2EZIPgK1c/b4hcbuBH4xhD6w0zVXrhS1pbUk6fYvUlIy4BuwpuVFTO8xRSjs7vfTss982h7Nbt25Zr2UA+5133jWFOOFwQLgK2Cy6Cier9Ek12Mphs1jKSzsCtnLNCq1XgboImVueswS0WHNdBd5Juc2oPo9/jyx8zGhE5VQWV4aJ9qzkyTYoNBIZ0SzDc9gIzyLDFtBybELi3heblqJYlC5aLh+FuJunOMMuw+gl61e5lwCbc3NOXgtYI+w6c/ZMWls7ZgI1u5YxA5Vxhm156Zy7jgyb5xmPRTAys+c+GLCrgD0DtuewnWHDWBUSt80Jrm8VwJbtagRrB/DxHHYsYSvvc85h3wfAHo4oK/SIRg3YU7tKTc3Aa8Cemls1nQMlh024++tf/0b6/ve/b0yakDh57N///o3025deNhCXYhiVMexPedUYEpfgTCpxD+POFW00ASwx7Cpg7xUSl85bi3m1zGvS+yIY8/OdQuJVwBZoWdh42HMr0rk5E5NZOVcAbNuY5HC659g9pC6GjVBMKQEZp7jozHPZCvVHlh0BG0bPuTknxwWwUfSffeRsWl1dG2PY5XU7w/ZNkIsE9wqJC7BNSx7ILPfZ5i0AtrPr3YCNKpyQ+E63ayHxDrn+GW9sUtbji+GPh8QfBmArJF7krWuGPZ2L1RSMugbsKbhJ0zxEAJsw+Je//HT693//dwOFM2fOmCnHq6/+Lr3y8qtWvsXia8IdUw+7EAyAjoAt4xTARQs1jSt4X/TSLkFq3OmrGrI2ABqWziceRnXGLeas75GFR+YdwTqG0ePrq4Ct3wFsRGfLS4sW0qZICnD2HH0v9Xtdz9VnodYkwOb6AVwTnZnTmRi2h8TlYjYJsO142YddgI3gDFA8+8gjtqlSThi0LTcvZSmXTeE+IXHvfw2hpuVpidhe/kWTEBTiLVOJVwGbOmzOCWDDsAFsxnOQANtKzjLDrgF7mleq6Rh7DdjTcZ+mdpSD/ii9++676XOf+7yVdAEup0+fNleyl19+Jb36yu+MgVuYd3bWyoBUp0tXrkkMOwI2DBPA5rh8Vb3DFRKPYDwW6q4Atl63F2BXy7qqDmbx2DrWJMD2UPcg9XvbaWV5KWH6glgpAjYhcdu07AHYXPduhu3hcEUadgF2s+z1DaPnnAA9c8oDhg0oAthsqqqA7aA9zrDvBbAVkRBgR4YtoZxC4pMAm83E7Nz8GMPeL4f9oBk2gG3jbdMGNP83rRn21K5XB33gNWAf9Ds0jeMLdp2kFV977bX02c9+Lv385z83y0tC4uSt33jjzfTmG28lgJkHADG/QHi2Z8+JRTuzdjcwCc94vdXozpK3LftBq2FItVQrhq7HwLtiLar3KWwdAVxgHVXJMXSvULPOBZAodFuw6qgot7YWg9x6cs5y2AC25+lxOfP+3ziecSzP8Wb7zpaXbmmzQg7bhWekBTwkrpxwUcJlrUu9VakDeSvNdWYtZy1v7vVbt9PS8nI6feaMC+HolqXYd6Fw9xpnHt6nPDfzyGzbWmpauZjXYBvGD91ettjEJA/9t5rtXWVdnLOFAC/39Z6bn0+01tze2bFmIDDsamSD+XFdg99Qj7J4J7Fq5CSWde1lmhKjMdWUh+4l56IczcabqxF8rmrgnsZlaxrGXAP2NNylaRtjAMHBYJReeeWV9IUvfDH9+te/NstLGDZh8t/97rX07jvnC8GZeYHPdQycAWwxJ89d8+WMk+88AB0BtvK3JaP0hVq11QrneilYyHPeBWBH0I7HsXri3BnMwrvhfAJ8Gbdo0Y9sG0AGsOnOBdC2W+0xwIaBW9/vrIq/G8D25h8O2Aox20airfSAK9uVNui0OwZyEp6t31xPi8vLxrCd8eKUViagxbCrgO1CMlqgejjfjV6aply3PPcAQHUWb9GLhuefmw1qsGWcslt0ZrarAbC536jEdR81rxGwy/v1EAEb9zZ9lmrAnrYVa2rGWwP21NyqKRpohWE/99xz6emn/9aAG8BeW1tLFy5cSC+99Nt06eJluzAJpwCW7e0tA2yBW5VhR8DGfMVDw2VJV8EoK92q4gwWrOsuAbsaUtexeF5lWwLwvYRreo8YOoDdbAyNYbPhoKyL8Lc2KAC2GDbgJsBWWVdk2Fy/bEk9j+2ALbB2xXjJNjVGABusZcPAvN68fjMtraykRx591O6JGKpFeQs1veew/XfPYYtZepMWry2HfS8s0O60kYZ9cvPUUbspDgTd0gmhDntSDtvq02dnjWFT1rUfYPt98Bvqn4EHD9jk3mHYVoNdA/YULVLTOdQasKfzvh3sUVdaTv7Hf/yX2ZLiaEZJF+Fbfn7hhRfT9Ws3im5bgBa5zc3NDVOTKz9cBWwJpIx9ZcB2W07PJUYGGYE2AmbBsoMlVTV/LfY2xsiDMM2J5zhg81w0YYmMvsjfUlttYLUbsCFnAmzqsAXYKrsCdA3EstCJawagmVNFGQBanvO58DrnKEArgbeRZlr0qIYJz9mc37h+M62srqbHzp3zUqUc+pbozN/rlp8i3oWfd2bYREjYbHDupSVadDrDlt2qzU/L1fWyJpXTmVTiVmst05WZGQNsXMUQ2fE35o/7XDVPAbDLjdNDBmwLq9Qh8YO9OE336GrAnu77dzBHHwG7kdIP/u1H6atf/Vq6du2aMWxARoBNzlQqZ2uZOOgVgC3A9Lx1mcO2UGqzaYCisi6vQXZDjfglUI310nHSsCaNbLmaw9b7q6AdfxdjFnhEhs9YI0Damh4Ae6bdsDpsE8y1va2mjFMQnbFZ6VlO2+1L5Q9eBWxXifsc6Mvyx5avJs+qlpux7KmR2s0SsOmOdvPGrXTs+PH06GOPuZAqM+lJgO3hcXc2iwy7Ctjm2GqJxgAAIABJREFUhjYgcuCbMJufVo4bjxo2RgA71mGTpxZg87cuNemjkYnsqNGeBNg+rw7Yvvl68IDtncOCaUr8cNXis4O5Pk3xqGrAnuKbd2CHXgHsf/zOd9M3v/l3FuZGcMZiCmATEt/Z7hYKbxbsXr+btrY2jVkKACNgy+XMwsK5AYaEV7Il1cLP9ximFlgq1G4553sA7KpCXGxa90E598iyBdgCfo3B3jMaptlOy9ppMnYBNu8B3CJgc90CbBPbmR2mO5p5SsCtSWc7Dti2Aehkhp0NScS4Sy/xVmrlftYcA8BmA3Xi5EkD7JJNu3FKDIkXDmjmD75/SJxNBqIzGLZFR8xlLR8v0akL0PYce2TY7RzW5287hNkbDTOKQZAmEV60fI0hcZ9vhcXHy/Xup+jMO4d1SqFZDdgHdlk6DAOrAfsw3MWDdg2VHPbf/d3fpW9/+x9slGfPnjXWCGD/9rcvWx2uQIe/A9iAFSAtlXgVsLVYwxoVEnexlat1lQvl54LR5frqqPDmfFiT7sewI+ALsCPwR1FbPLZYdgyrV28TwqyF+U6SNSkqcYxMZMUqwO7ueHTBNwIOajBslW/xXV7iALZFG+ZcfKYQuqIOFiLPYXXrP91oWw6bvwPYW5vb6dTpU+nsI49mUIRlu+hM1y/m6n9wwN5LdOaheb8uroN7L8C262l6FEDHZxxmRNKZTQC2qexJEyBkowXo0nJqIs7LqvkI2JFhPyzAJr8Oy570GA1HpfvZQfs/Wo9nKmegBuypvG0HfNABsLvdfvrmN7+Z/vEf/8kWX0xTAAYBdmcG72sXSLHgmhrcWk72igYfAmw9p8U6Muw7AbbKbt4vYCsvHcFa44jgXHqcl6YtBWjn2yaleTON0uLinOeZAc+8qQAAzc0t57CjMh6wpaOXpQPMntSBW8YxSg2ovIu69pjTV0mXg3bbQuI4m/Ea7sv29o6VdJ09+4jNPypxCc52A7Z7h0t0Zz+PKNcqy7oAa0L+FuonvG8Kf4DMJ2Om7daltHSThgAAJCRu4eZOx0LhADZADWAj9GKe+cxoI1NqCTwkXgP2AV8j6uG9rxmoAft9TVv9prudga3NnfTVr341/fCHPzLnLC2yr776anrzzbfS/NyCAZDC1+4Z7owSIChrr3dS30qG/HmrETbDlHlnnBaadEYW648VxtV4Y1kVP8OwY35bYVler1y5yrUEWDqGKZ5z849CIGwlS2XfZ2P4uHXlHC111iim6cpFSHthYa6wG3UG7d7dKm1DNY4YTMp4ga+VtHVmrI5a1qZel94xExYA3JuoeH/wkmF74w9ruGE+3fOpP6CBRds0BmAdwkD6bNvcpTLHb+VXNl9EJTx/zeZCBmZmqdrHKW1ozT5Ug202qe1WGvT7aXNryzZlJpzLTmaEqE3FTglZPhh5alg2jT/oiLW9003La2t2v72lpbddLaXZrg3w1p+5JzedvdAFxDK+LJqzftg8gvta9bOi31Wyx3xxbH0GGfcihjcSLtY9sO92Wahf9z5noAbs9zlx9dvubgZur29aW82f/ez/pJMnT9pCjRUpJV7UYM9nwL0bwFb+WoBt4qr5eV/89wFsZ1u+mr5fwBaLjsex9T4v1qz/zhT9PDITcQFUSh0AmwV/MLRaazYKgOnc/Hj+U0yea5V5zF6A3ZmZSfPkr+fm0/wcIq2W1T1LMQ6LLrplmTLbQbrIhaMe78wZw+a8169ft7zv448/YaCvHLbutL2vAtijIWYo/gp5oFtbzWyLCqCyseB35oRrsrB4bvGpqAJgDQjb/DWoy3ZBIcDdHw7STrdngI1KnPKuuwFsgJQowv0GbMbvqZJWWlhcrAH77paC+lX3YQZqwL4Pk1gfYu8ZuHb1RnrmmWfSL37xS1OIs9BdunQpvfzyy+na1eveAzozbIA4MmyxGULCOzvbBggKObtCfDZ1MBwJDFvHUnmXADaOUCHTe2HYVcAW+KvpFEBjTN36QzvzVH4VcJrJrSwBbGjgTAvTl06anSPkLEZI5yePNnCtALW+i2ErbGw12MxBu53maa9JHfcsOf0SsOU0ZlGDCmBbXhnGPIMJiW9kcJ/DSezcucfdJjarxO8E2N4T25mn11qXgE1dNoANmwa8ZX7D/FjkIofCjVFTRoZADcY9Q7nanAH33QK235Ogwr9PgB11CLpOj4a4qUvNsOsV8GHNQA3YD2umj+h5zr97If3t3/5t+vWv/zt94hOfsEX9zTffTITEETjh7iVWOQmwAT2AKwI2U+n56xKwFQ6PgjOFuiPDFtDqu/ph63eF01mYY0g8AvbYJkBe5HsAtkqf2hmcAGwIKflnwHWm0zLAFrjr/K4U91w+18/Pug6F7QXYhMVddIafev4ZAJ+hoUYulwqA7eFxSqtKwOa+rK+vW4740Ucfs3tijDfUqe/FsNXUQwwbYBbDZgNmKnirqfa6aStV63kVABsJA271lMbcpdkqAJu8NYDd7fXTyrFjBcPmPldD4hGwFR6/Hww7ArbavTJmxHHW+rMOiR/R1e3hX3YN2A9/zo/UGd984+309NNPp+ee+036kz/5EwMevMX5Gg5G1lJSeVsWcFeI7xRMWoDNc2qryQQWpUu59loh8VjSpZxjBGwW2siwKeu6mxy2mG21prro9qUypZbnOQt/bbvbo0TWl1w2r4dVWu55YT612g0Takm4pfH7XJDPJ7rg1+7hdS+HsqhCZthzM500j9PZ4rzlswERN5JBzOdhcHQCtuko6tS9S1YzO51xDpqwnDhxMp05c9bGwxzfCbDTCKbsH2kx7Cpgo4Jvm7rdwVlla1xTFbDxD4dhW/56ds7Ae4Cn+h6APdayc0IO+34CNtcowPY0jBTieQLqHPaRWts+jIutAfvDmPUjdM633vxD+tKXvmQM+4//+I8NfADr3//+9+4jHQBbC7kAWwtklWEDPFXAjgw7CqwkGKqybN0CctB3AuzIbHcBt0KwKJ9DDpuwcLkxGKYmOU/AlhKqZtPyzouLCwVge+MKzyXzNYlhR8B20ZaHxAXYS8uL5kvuYjxn27GsS2Fx3xR4SFyAvbm5mfiCXZ86ddruE6B/L4DNmBUSh1FzDlNxm6ObNwNRNYBK92xO2ICY4t37XkeGLcDu9Qdp9fjxMYbtjnfj/5mqIfHYrUuiwViHfTeis7jBi6JHNhRsgGqGfYQWtA/5UmvA/pBvwGE//YX3LqUvfOELlsN+6qmnTHT0xhtvWFgcwMYsRIBZMq+yBrsaElddNYANoLSzHalKw5QDjmF2Ae6kfDaAHYVkYrhijOUiXzqEKTzOa3i/sWMZSWem7Q5g+hqmRlaLA9gA59LC4i7AdiGTM35dt3LYAKgAm/OawQj5a4xTWm0TPwmwKYcSYIthW6ogh8UF2DDs1HQ3M4SA3JsnnvhIOnnylLFt3NPuBrBjSNy6jKWRhcA5tzHSkNe2nufW6zyH+XPUQDlsMWzlsAFs5vZeAVsh8fsN2IryeA/2BasfrwH7sK9iB+f6asA+OPfiUI4E0dnnP//59B//8Z9WLkSt71tvvWVflAxh9KEw790wbAE2gARgt3INdyzpigx7kjVonGgANDJsvVfsXoBt4JzBNOazBdjkWe2h0Hhmfh7qHhjDtqV9lIwZR8BWDjuavADUUSUend9UZiaVOIBNSHxlddkaiVCnLMAmj62ctwBbjUAiYJO/5nxPPvmUhcUB8HsFbDFshcQ5t+WsLcXRt1y27GNdXOi9vsWwo+iMkDghZ3LYhMQpPYNhY0260+0W5YF7MewasA/lcnLkL6oG7CP/EXgAExCMU9bXN6ys63vf+9f05JNPphs3bqQXX3zRAAELalTigCSPoulFVli745cbqCA6k/sZC7t6PwuwYw47AqvCmWMgHWw2ySnLUlTAFnPqVeGaQuIC8kHPHciK0Gpg2DxtSnRKmhCPbW9bCmBtZcUA29pP5rIuxiAFvPK8EpxpHqItq21QLBw+YypxK+Va8F7YShfEvthW654V6FF0Nmpg35qs3Sn9yCnpEiv1+zLuPU5ZV2n5yWWjDu8ZgHIN2MoC2OTSYd52TUMPlZsVa7ZNZRNjDV74O/XsuawL/3CVdQHYPH/r9rrltI+dPGkgjpEKD093lHfWIyUe8fBcM/X6bswSN17GiPEwDykMRVkmfY+fIYXEzZhmjpRB/ahn4OHNQA3YD2+uj86ZAmBvbGylr33ta+mf/um7xrCp9QWwyZcqJF7WYEs97CVRrjp2wCaEqrAwYCVnrxgSLxtceFg5gq3Ac9eCPPKF30Aj25pqAxFD0Lw/LvwFKx/kXLUMOCYAtqmjM2ADeMdWV9MKjl24lnUQWfkY9gJsKavFsl2h7IBNDtvz4ZMBG5arfHcpOHOVOAwbwKZhBqYpGNs89ti5DMhyaisdyLwMazdgw545hwAbHCSXHgFbLTfl+85r1NjEUgEtN78RYHuInGjBBwNsjFNiRMTB1w1h7hWwVTnAd69QqAH76CxqB+NKa8A+GPfhcI0iAPb2dtesSZ999tvp9OnTBgzUYBN+xZaSHLYAu8qwq4Ct0iYBttUKhxz2JMCO+elJk4xKfBLDFsALqKM6PLI1q6uG7WXRmYmmTImeO1jZX0dpQIlWt2se4MfW1gywXfjlKdAIBrxf166ogpdC9QzUpRIXw16gDjsDtvfCdtGZOYxlwLYcf8hhC7DJYff7A6vBPnbsmFmSwqAVZVCTD21WZJzizyOgc5MY5d1h2AA1gK08vnuiE/4e2EaDsVnUARe33PecXLUAm5+dcdNnup3WN26bVenaiRP2nBi2b6h2M2zNpRvCZHV88JL/oIDNXPhnj2usH/UMPLwZqAH74c310TlTAOx+f5i+853vpK997eu2UAPYr7/+uoHP3Ox8UYfNIivAhrFVGbbqsFksY3eumWzwIdGZxGaRVVUnXmIwnsfAJAJ2zGHH+ttd6nAhRW7nKMBGNCXAluqb6+ltb5s1J+VcAmzANDWG1iAiAjbjkkpcgC0AF2BbNKDVspA4gI1FZjUkzvH3AmypxButmbSz0zWR2alTpyx/DaAxnz5+b/6h+RRguz3pKLVbhKAdsBkjgM2xyaXLHKWf7WbxRjdLVWvU4hu17a0t78pGKRebis6MgTRf3raylW5vbowB9iDnvScBNhsJRSuIHDDO3dGWe2PY2ryp9E5VCi26dNWPegYe4gzUgP0QJ/vInKrSresHP/hB+tKXvmxh8KtXr6b33nvP63w73gOaBXA/wHZ3LK/N1mLJom9uX9npTIA9SRhWVYeX6m13HBNgi7lGEZqYddwAxOMhIjOAoHSJMHyue1YdNgBliuitLbPhIny9trqalheXvC65WXZ0Ukicz4kA2vK82VNdDJu/VwFbDBsgnMOytcKwpSqPddgq69rc3LLNEp3UVlfXLETO/DIG1TFPAmwxbKIJzInn3LdtkwBgk7e2aEEAbI7jLNvvn3p9I8mrArax41bbAHtufsFEZ4S4Bdge/Rhn2AC2Nj9cB5uP6uaNqLhC4uasFqxr98pl65i8Vs56jbyZOTL/r+sL/dBnoAbsD/0WHMIBxH7YKaVf/OL/T3/9139jHboQN926dcvDui3ysOMhcQfmkmEDJMphi7Gah3gAbLlyqaRrEhsW8Ea2xCIMYAsoWdjF0PU6hb/jRiDeMVTiJnDKgE0OltfKmpSft7e3jGFTc4zYDIa9OL8wBtgSmum8anoiwJbwTGO1SAAGLJlhx5D4LC5wGbDFZPcKicOw19dv26bgscces37ThJLRCDD3ap5xL4ANGGNHyr20zYf1we5ZSFxaAfNRn5uzTYxFEYajArBh1QC1AHtja7MAbJ4DsMu0RPlh842WrGHRBJCWGAfsag77bgCbe6NNk/QDRHk8n1E/6hl4eDNQA/bDm+ujc6YKYL/44m/Tpz716fT8888bYAM6lrceJivrUg7bLThhlC44E2jJytIV116yxIJpTGcCw66qgqu/cyMKoVkOoaqkKgI2z3EOE1vlxhkCfoXLyYGbx3kGbAvpWh112VlMgE0Z1uryyhhgj9LADEzimPhZntsSmmk++K56bULiiM4W5+aLHHaVYQOMEtOZ21lwOuO8APbNm76BQhSIGQhAhwofnUEEbN8kIFhjU0Lo3zTZ3i7TOoxhpdpN8/NzBtiwbYs+9Mm9u4GK5l2AzZyYZ3ruGMb8AdgG2jmXvbm9NQbYdO9Sjj1263IQH2fYsOn9QuJ3AmzuhW/AvHNckb/GtlU9Qo/O/+z6Sj/kGagB+0O+AYfy9BXAfv31N9Kf/dmfp1/84hfp8uXLBoLeZnNgYXGAhwXRrTh3M2yFxBFnqekHDBvwod1iZNiREXsuuTQjiWCrsLhC2lKEVwHbaoMDYMdwOfcOlmuAnVkfpiUAoQN2z0K+21vbqd/dsTDxsbVjBtiExq0UakTY2YVqAjPGUgXsWOKmEK4YtpV1hRy2QuIWmja3M/cF30t0dv36DRvLRz7yUXsd9wXV+UTAzqAtwLZwePI5FmBjucq1slGxMqgBmwyanqjcCvFZ21j8wvyCW6/2HYRRrje0Ocqe4pvb2wbYa8eO2998cwWgu7hPYWwBNqI0z2Oj4N8DsE0010iN3B51r1B4BGzuCedgw0g5YTSVOZT/j+uLOnAzUAP2gbslh29AFy9cTp/+9F+lb33rW2acorIpY1DmtFV2WALk+gMv5QKkeH3pUe1NP1gwpQi3Fox5AzApJC5wK0Oo5bksPJsZWQHguWZXwO21vh5WjYI2gT8sczAcpOHAw7SFutqczobp9vq6XcNoMEgry8vp+LFjaXFh0duBGjh5X2k9GIfKuOR2FgV4JtBSiVlqpDnrhNUxRkxv7dm52SKHreYfapSiaAHjtKYg5iU+m95770I6fvy4qfjdgKZTqNGrKYHoJCeQY8Mho5fGaGSbBJzOuH6uHUBXLTbCO4+UYFM6k+bnFl3glgiN7ziDncNDvGFtNKkd39rZSceOn7TGJAqV93p927A1GtbrzEFbddi5cQuAzTmKuc1s2RXuuayrkr+OqRNt+JSuiBoKNmZ7Muy4Ya39xQ/fgvYhXlEN2B/i5B+FU0Osrl27nv7mbz6Tvv71r1tHqDK83LRa7DHANrAuS5hgeQJsFs6iS1e2uBRgC8AFmAqDijnfK2DH91eFbPFYAK6Fqc16VKBOndbQnrtx7bqFiWHDK8tLaW11LS0uLBQhfcBOIWV9HvqoygvDGBfbKSTOzwbY2dBkdqZtaYW9ANuV4jN5g4Aq3cP7BpgGlM108eKl3PTjTAbsmQKwBWBFDtuaeHhttwCNnxkX9wrAJiQuwLbaeYxw2IgRGjdv8ZRabXprEwFY9CYjiNb6dCQbmYKcUDWADQPe3t5JJ06dTosAtuW3Eav1bcMh+zhtHgBRGLaMU6RylzrNN19eSz6JVdeAfRRWpem9xhqwp/feTcXI+72hhTy/8IUvWtcuQuLKqVpp0MgpiJgl7BqAkyJagE2IWYC9F8OulnQBMncC7KKfdZ7NCFAKh04KiReLfctFZzh2AaLeh7uRQaqfLl24mOuS59LqynJaXlq23tVyZuO1Rg5ze07Gq9x9tCcVYMPkxbBtPrD7DIDdme2keXL8uXTKO3Y5aMeQuLFv8se9Qbpy5Wo6ffpMOnPmTPHaqqVrGWXwTYnmWikHRQPYfiiHDVD3iJRYaiDrE/I8NVsN26x1OvMeYqZd5tBD56aeh7WzUbE2o7108vSZtLS8UgB2dwf2Ta6byXNK6yx7MmCbXjw73NWAPRVLRz3ICTNQA3b9sXigMwBgs1A+/fTfps997nPp/Pnz3u7RcsNNE57pYcKegZdwVQFbtb7VkDg5bA/xln21IyO+E2CrPWYZ4vYNRBnuLet4d4uXkoW0rT4X5gtzzL2mUUaTv37v3fMGYKsrKwbYhMMNULNoToBtJVZ5g6H8taxJY4i8AGyAnlKolvuxWz44h8QF2DGHrflR+kCAvb6xlW7cuJkeeeRRC4kzfsYWQ+9xgyB2HlMGLrLz/t200rQNCSFxmDX3tNdNO9uUjrkVKfMkwG63fex0GBsRGDfxXsOsXnkvvuGEv0+dOZuWV1adGTfbBcOOgG36gkbT3qccthh2BGxZq8brij9H5q3PjzP2sqywDok/0GWjPvgeM1ADdv3ReKAzIEB++ulnDLAp7RLACrC1QEbAVjkX7NwYbDbnKNpqIu5qNq1jko4XgXpSDlrnEZs3pbfV6pYAXQVuhX7FKvX3wnzFBd7uiT10FTtEr7uznTY3NtKVS5fT8vKS5a4BbERWiMLM1cvCyp56jYCtDl36LoWyC7jcaMXGAaNvNvbNYZNP1vyUYO19smG1N9c30u3bG7mt5il7LWOLpjH6gCjSQBjfIwllBENRAfLyAmzEZjys0cfOtqnG+z08xUvAbrU6bqRiIkKPNphDmmkDhmnbeoH305lHHjWGbcmADNhtM57xjipFKDszbDc54fl8g3LBdjUkXg2B1yHxB7oc1Af/gDNQA/YHnMD67Xeege5OP33+819IX/7yl9OlS5cK1fVYX+IcFiePKd9wgYDXHnuv6L0AuxoOv1fAjqCk8K+AXGAdFeSF+UoGC/LVALYL6kZpc+N2unXzZtpYv51WV1fSiePH0/LSogE2DJgIg28w9g+Ja8MiEZ5EcALsZhrtGxKnfEqArY5mbjJDLriVbty6nTBOoQYblzOOaznl/FCeWnMhwZoAW88rKgCzBrABbgE2my1C4qjGu9bwY2g5bOrwGw0qBmbSDDaqHaIksGT2UcMCsFGtnz77iOWw7Y+NVhr0h/YeXifAFsOWSjwC9l4h8Rqw7/z/t37FwZmBGrAPzr04nCMZITq7UYjOME0phWFeix2ZL4CtzlwCAS938provQBb7LpkgR7KjirvSQyb9GfBlkODDwnLZPQhdmqgkDcX5n418jCpysOcdQ7TrZs30vVr1+z5lZVlK+VaWlwwwDZAs7IgytTahdhY4Djok/t1pTwqa4VjVYPN++yc/KMDVg6JLy7Op5jD5tgCbCuHQ5meQ/EOjI106/Zm2traTufOnUvHjh23uSCnXBXpFXXnEqxlhq05jYCNqK5NaVu/ZwIwItyEx7EtxYq03+un9gy90Omk5f24yUfPzbtlKZiM8t7y1ya+G1hIfGFxycq0AOzhYGTXyuvuFbBjSHxMQBi7uOXPQh0SP5zL0rReVQ3Y03rnpmTcAPL58+9ZWdezzz6ba3vdjATxz16AbWYa1lbTrTnNtzqbpsjljMWW/shixFp8oyjqToCtftZ7lXXJ5EXCrSpg94fuj602nb5JGKSbN66nq1eumHc4IXHsSBcXvO4YQANAOSeAKtGUbqkAm3Pj8V0F7EI8Rbh3SC37eA673NTsBmxCzwrbo8AGsFFhA9hra8dsrk0EllXgcXOijQLsXKp8AbbXYPeMWQuwreEHJVxsDkZDY9gbt28XgE0NfkreLYyUAIBNvp+QP0p5wJqwuHLY8wuLHuZuticCNhsQPlN3YtixrKsG7ClZSOph2gzUgF1/EO7/DFTqUP/n+ReNYf/bv/2bMUaBH8yJsKhAwcxBQkhcpUJuSdos2HWhejYAd9FZFIRVfy/VwaWwSyCoblsxZxvD69FQJT5fgOvIy6wo2yI3y3E3NzfS+q2blsPGIAUQArDXVlfS/ByCLFdu+1fLxFYxdw4D7WalfHena+AllbhC0D5pyXLYuI+RF19cXnSFdrZu9fy1l8LZF+eFaZMvbjYM2Da2diyH/ZGPfMQYNhskRGC8XiIrXatvjMqadH4HuAFrizYgKBviksbGZM7y+qj7TX9gLUQHBti3129bSHxpcdkYtkUlmMM2+XMPj1NbjeCMHDbCsYWlZROd8XOvjwlLw17n4fOygxme5DBzV6/7ZsBXutjXu6zDjiHx8ev0si/NgYvY/F5785LamvT+Lxz1Ee80AzVg32mG6r/f+wxUnM5++cv/a17iP/vZz3JDCeqA8fCmdrmsw54E2LLmBChgfmLXysdShx0ZtligmJMYYAyZ8xoXsg3TsO+LsIBZx4oAWg2zi2Xbgj7y42DAAqDDMtfXbxlgk6/FhQwAA7ARnQHYhKZL1Ta1xOPCtwjYvS5GMl6XXdRgZ/ARYFP/PQmw3ZbURWQ2b5R3ZfBGgwVgoxKHYX/0ox+1xh8CbEUANH/6EHDt1pozu5FxHQJsS10MBmOA7Z7qfQ+LY6SysZlu375taYD5uYWE6Mxzzw0TnUXAhmFv4cHebBWATb47ArbbpmRzG9MPjAO2hdD3AGxtfqqgHT8DNWDf+3//+h0PbgZqwH5wc3t0j1zp1vWTn/wk/dVf/a/0q1/9qnA5cyCgXtmnSQxNDFsqcQErL4/5a9Uxdzqugq6GNiPjjiAusHUV8TD1u95RKi7e+rn6vqpS3N7XdN9vGnvQyATAu3r1Stq4vW4CZkLii4sLVtaFcQqADbhKdGa2pFnIrHkY91B3oOYcsi4tNhNZJU4um2MuLOF2Nl8w7LsB7Gs3btl9ePLJJ81JjLp31bnH8H8VsCU64zXKrfsGqF8CtgnxHLD9Ro9Sd3vHurbBiomuUIcdAduMXjJzpoYbwCaEPbewmFZW18yFrT/AOS0lqcTFsFG9cy28TwzbOnNlKX4ZaXHjlL0AO973GrCP7jJ2EK+8BuyDeFemfUwVwP7e975nzT9eeuklAxNXfXvI0iymR9h4umEIgG1lQHRwyizYTTxSwbCLEC8iqhlnaHsBdpU563UCv95OtywJCuVdAk/ZeYpRxrC4AUCrYSANYGMRSs750qWLaYsezjMzxrAF2IjOAOxdKnEjmGWXKQm4YsMPK+kKtqR27lyHjTod1g5gcy6FxAXYCuEqJG7hXHjpaJQuX72e5uYWjGED1My7ctiWmw8COwGZyrpcEe/RCh5ej96367OQOOM1//ASsHFv9xnvAAAgAElEQVQ629rcsvtMi0uczgTYYGgEbELbhMQB3c7cvIXESYHgHcPnBqHaJIYdAbvw+872sg7au0PiUZAYIzY1YE/7YnS4xl8D9uG6nwfjagJgs9h+97v/bID9yiuvFKDAQkh4U4CtHKEYtkLAAu0YEhdgeyOQMiQemXI1JB5Zk8DRNgndXsG04uQpp63mH9oUREGbLeztpgE2bJpcMip4AJsyJtTgADaiM3zEAbE5QuRBJW45Yas/dsAmHI5CXNakKueKgF1ED0bJjFMAbMLdAmylDtzlzEvhqqkEABtB16Ur19Lq6jHr1MW1cR7ez3gc2MsNlXLY1TkQqJkuoN/z8PzCfN6IOYiLYZPX3tneSd0e5V0o0hc96mKNODCeaRrDtgYqNITJKvHWTMfqsKm7H1KkPWLeVALmOWzK1Pi8AfR8nrxBSG6B+T5z2H4crzaoc9gHY3k5yqOoAfso3/0Hde0VwP7e9/7VQuK//e1vLRQs5TfsmEVb4fDIsCNQeWmVd0lCECXRmQC7Cs5l6LP0ixZgx3xlzGELmKpTovKrCNgxHExI3BbyDLY3btxI165dtVAwamlEZwJsWk4C2FEl7qYpLuTiOr2VqH9FhzMB9li+HubZpiZ5MAbYtiGw6AOWpF4KVwVs8skAIgz75MnT6dFHHy0YPL7knFubFc1JBOw45y4K9C5abFSqgC2wdk/xfiIvz8aMWmpC4qZItzy232dC3bBnIgB8lMixjxpNK+uiKoCyLgBbDFsh8XHAVpc29zyX6Myv4e5D4jVgP6hFoj7u+5mBGrDfz6zV79l/Bioh8R/+8IcmOnvhhRds8STsyoP8M57QdwJsXgtTBEgA7didKzLsOCgBCq+tlmzpdXI647tC5PEYjFUh8Sg8iwxzJDNyFNe3N9K1a9dMdCaLziVyryvLaWlx0ew6CZvzM2CoUL81wjB2WLbVFEArNVDm8sve3KCZABuVOgx7ycxZdgO28tKaOxg2TPT6zfV06tQZsyW1JiWttrXW5PwRsH3D4huLavqBOYuATXg+MmwEZxaCR+3OZqRLuRaubQC0C/AAbMRjnAOGDWhbyXWzacYu5K3nFgj5L1lZF+H0KmDbMQqG7e5n6ucdAfteQuI1YNeL3UGagRqwD9LdmMaxTGofGPzBUYL/9Kc/S5/97GfTc8/9pgAlFn1Crph2jAF2LmcSw1YYEqYIkAiwBZqAvljn3QC2GHYB4tk4RSK0yCargO0KaVe4i2WjEocV8n6cza5euWqiKrfonEvLS4TDV8w0heYbXLO11zTA9oYmAmwxaoXDGaOczsrUQFnCRg6703bRlwH2IoC9ZOd1hk2rzHGzGdVPG8MeDNON9Y105szZdOLECTsXf+cYbBQE2NqsVMGauVI/aeYDQLYcOPn0hXlrqwn7NWGdogfdrnXt0gapmbzNJloA9xH3zwUCMiLfjGH99obVYs/OzaeFpaXskNb0EHgD8xr/wPmmJ1lvbQGt2mvafcdsZlcOu2wKoiiLG6v4Vw3Y07goHd4x14B9eO/tg7+yzJzKE+1G79FglH75y1+mz3zms/ZdAL28vFyUKvEc6mQWbLFMAZUMPFi4CYdXFcwsyAqRsxhXgU3M1cAlOFmVgO0h+fgVJ45QsoRrkdl73hVw6Bn7B6hg17ibAaDzqLbn5w2wcTkjHA4AwK65DhuPKZhdPMXYlL829XofNtq3ki7VjEt0pnEA0s3kCizeD0hzfICbcTNGa6wBCC8uGgjyOonKNjY2jWE//sRH0urqql1njB7ws8q7PMrhXb8EZDB0hfJ5nhIumnzwOtIAbBYkOONv5K99I+Zf2Lm2Gq00i3CQ0H62oCVVYqkISuVwgms0LCw+GI5sM9GZzYI27relFPy9YtTbOy5a9AYrXuevqIB/15dboJI7N+Fb7hxnfuVBpOZAXpb+adPWKnpt58993fv6wa85R/wMNWAf8Q/AB7r8ArAteDnhUIiDUnrpxZfSZz7zmfTjH//Ea3AbTVt4AQiAGjMV65ucgZPFVqFgLbTq0iUAUskRIVz3xvaFXUxZDEmvi4CtgXpI3NnZXoAdWWY0bLFxNVPa6WLs0bLxA9g3rl+3jQe5azHstbW11MlNQQBwibpwWTNmSF/nlFwln3PXANAkwBbbtTpuA2zy51XA9h7TcoYTYFuHKWt/OW9zBWDfXN9M5849ntaOrWWP77J1pgE2wsBczLwLsHNDFnLNpigfjcx+lNA/aQABts0tgI3dqAG2l3rxXHOUTOEu0OW15i0+gwNcTkk0WwbY3NvF5aWyOQmbHLMWZ2NQAvbOTnZds8+FX3PM/RtgJ79/lv8WYHM/MmiPAzbsvwbsD7RW1G++LzNQA/Z9mcYjepBdDDvOg4M1j0sXL1k/7G9961vp6tVrBnDko1nkUVUD2sprKywswDZAy00/ACG5cInZAdhigiyyykePibMCu9biLRACsPWzQDtehUqbOF9snhEBm9cTBrf89a1blocld22AvbxsNdgzGI00UpGHpwwMVTkPUzunZHMAYOsaACEZx1Rz2BbaNg9zV2CLYSNoW8ybAuZFEQkYNoAths13HM5ub2JL+nhaWV3ZF7C1UYgMm1C0RTWyQA3GjP2oABuVOiC9H2Bj6YrCXTlwv9+IznysRAUAc3piw+hJiyjqAaAPrBWnC958jBi50KLVQ/r8HiMrvpFrGWAT4jDTlVxWF7vH6T2+4asB+4iucAfusmvAPnC3ZIoGVJDqirWZ2HZ+GnvNb3zjm9ax68033yxCq7BmALsKVLHpBwuxnLpknKLWlB6qLvPKLLJiy1pwDRArQqmxGc6AHUFbf48LvTYFMmwRYKtJB9cBYG9tblqIfBlF8/ychcMBmRYhVgG2WYN6i0pKsgBszh/nQXn9SYA9HhKnrafXQZchcQ+78zqpw03oBpNtusUrx19fv522u4P02GPnCsBmLNHFrN3yWuzI7IuNEVXQCPYCwwawCf/DsCcBtkUOrKbcx401LLn9GAkxQLWvfG+pLOh63puNnsrN+PudGLaHv8dD3AJsMWyV1VmUKDPsGEKvAXuK1qRDPtQasA/5DX6gl3cXgE3JESHfH/7gR1aL/dxzzxX5RICBcLhEVoyVRVkhcTFNWKKYokqUSkbmymWJwAQmkUkrLxv/Vvw9m35U2bXAX4DPMVT/rXM5Q/OwvpVzXb1qoXEMSwDs+bnZdPLECQNPAbZFCHIe2Py6+wMH7OGo8A/XWNQERDXA1Vw6DLvVyHXO5JhnZqxkTAy7GhK3ntMZsAHOmzdvpcGoaYC9vLJsY6Hxhq7Pw+6eX5fgTpoCu1fwU+qTh95JjbgxgD0327GWoswDArPIsMt8vAM2eXyiDTqHf16Jc2c1OpGNTid1e24cI8DmmBZGpz3prpD4jrFsB3b/kO7KYeeQuBi2mHQ1JF4z7Ae6gtQHv8cZqAH7HiesfnmYAdZCy28Whs3lHzNTgU1RovP8b/4n/fmf/0X60Y9+VLxGi3c0BVEYWKFhFmYWaQO9DJoSVPE+FmSBiZi0TiDgEyMVYAv47PfsuiZmLiCPgK/jTwJs8MDC4VevpuvXrxt7XJyftxw9wGWAbeYuGKu44KudQdBc36wxRg6J91BQOzAZEPZpMem/yx3OhVVtyy1bzXKTphsu4AKwEbpFwBbTJncOYCu9wHmuX7+RGq1OevTRxwywyZlPAmzNq8BajJVbbOPNDJsx0BqV615bWzXAplTM5jbnsCNgE8onm8z7NMdMlDfscFU380slQH/gcyINg90fnM54za6QOBqIXhbMjYsNqyFxa825T0jcxIV1SLxe9g7IDNSAfUBuxFQOYwywg+isUNvCmL0ellD4X/7lp9Kzz367YDywa3Pcys5Ulg/FCWtnx1i3HoAfC7XyyN5tysuZoqK3yqQVVlbueVKOG+/rCPAC6hheF4NXOFwCN9uoNEZmR3r16tV08+ZNa7NJLTTOZoSGj68d8+5YAHarabadlGPx4Hnb0GQLUDmcCaDHwDtvLCxXjZiq5Z2+ZlqAZs8V17idzc+nBZTotMjk96wVALBnc9tMzksUA8BuzcwZw15aXsrz6WpwXTMMO26IYpqAizJHusCwAWwiCwJsxhYBW9cm9bgAG4im/to/A3iQIybzVMFMZ9Y+R7x3LrrEZcCexLApA3PletlYpUyNlKIzq/3OTnOTQuI1YE/lynRoB10D9qG9tQ/rwjK7DiA9duZGSoP+KF28eDF9+tOfTs888xX7M4spinEBtlgvIKVe2AJPhFsAj/KosFQWX2fhpQLYQrjZ37oIKw8Gdi7Alver/lchWAF2IUKrCNQs9JpD7mLYYppWhpaGdh0A9u1b6/ZaunIB2Iip6NKF8xcMu910tzZHMGw558x6UxsA5cOjQjwK0OJYxLA77UZR1yyRGTlzATY/W5lVBmx+5jq8DO16mpldMIY9CbBNYJZD08pr7wfYbBq63Z0CsGnvaezfJNYwZNThXiNdAHYuZzNmn0VxBtj5vrIZwBwH4OXnyLApBRuiT2i1C5c2VOGeUnGGzbH2y2HXgP2w1on6PPdjBmrAvh+zOKXHGNLeEoVyLlkRQMYKLVypbLHOSuax1zYbnoM1Je14i0oWSgHq/MJsevWV19MXv/jF9N3vftfEWSXgeqhTABsFZ5FRi91G8PXFv2RQApU4Hm0EqjnY4py5HGgMiEKZlxmCZAUyYKEQs0AHxy7A+sa16/Y6xgnDBCARevGdXLOzYS+ZsnKsPGeAFLXARRg8AxrhacLlbGC00VDpkkq24OkwbG6gxq/aa84No2a+2OzI/Uwqe8L45LDXjp9KKyurVrutOm+J+vidjYE2SiVDzeK+HFSh2YaN0bqKddPy0mI6ceK4ic4A8EyxrdxN1+nq8aF/1LJwTZ8/awrDZzLfB1N+E65vNGycjIP7anNnYXP//HmeuvT9drCOf/NcuT3HBrMBe2/bd4+oEPsoRWr6TEcrU53HNjOUjFlKqK7DntIlcOqGXQP21N2yhzNgRFAsrqoRZvVUiFaM09apMRtSB+lbt9bThQsX0pUrV9Prr79urOrtt/+Q/u///ZX9rpprX8z9PFoceb+8xjmPGJVApMqWqyFPgbZmSSBXBWxtEMhhR7COoXBeI8au3K9MRwTY1B1Te72+nttpmkDOAXt5cdEV4iYOI/fcKhTREkG5JWeZFqiGwzV+Pc/7tHkBLABst8p2MBLLNivU2Vl7rQCb3yXeIx3BfTpx6qy11ZxTdy2zjKWPtlulEnq/G8BmvvEJJwROG1EAmzpshcRh2JMAG8GZogjlfWBOyudh0IS4+bzNL9BD28u4rK7cDGxKkJ0E2PH+CtQF2LjMqb1pUZ+dqw30GYpNRBTlqAH74axD9VnGZ6AG7EP+iTAhUV7M46Uaw6OKZVi6fClMXDDskdcGFwu2WDYK4YG7cXVmO+nWzVsGyH/4wx/SpUuXDKzfeutt+07pECFj8rs4mhmzHeZWjCMYmRtiCLCjQpyFmfy1Qt0xNC1A8fCpMyTlsAWGHFO58AjYYwz8DoCt91VrsD0/3k83rl+z0jQA0NppWocuB2xaXQKcZEwtJN5yZm3jJNRMRypjl5F5utgMdh2FZsrHC7AtjI4yvEnI3oV3zIHZn1q3rAX7rtp1GLYAm/OjbKcO++yjj1sHLO6jog4CbLHJSWFxu195o0BYn/fiEw5zXltdMcBmg2Khb5dtFTXZzrKdYQPYRbQjsGQXeo1S38xZWgbY7A3ZfIhhW432zIyBewT7Mk9eMmx9tsWwZZxC/no/hu1z4F2/lDZR5Kdm2Id88TyAl1cD9gG8Kfd1SHuZkFWE3QLuyDBtscogLcYNAMImCQPzndz0u++eTy+//HL6/e/fsPImGDIhV77IKQLUvM+AcuTCMg9pAhxbtnjzYKEVYEtchWVmLCWSUlzMNwK2AL0K2DEsHsu/DHTuArBj7lphYTHsy5cumugMdgk4Ls7ToGTWgJoGGEs0q8iAJWBFJa7j9AHrCmDbZiirwzV2sVAD7JmOKe9h2DidIWYrNhbkqANgyyEOwCZELsEegE1Tjcc/8lQhRpNvuxzNDGitfrw8fmSrEbB5b6/bNRA+cfxYOn78mG0kiKDYNdj3Mv0hwOYa7NosaZ3D2piapIaVjXFcwJI6bB4wbK7VGDaahU6nAGzfiGWgN0e1Mhc+zrLdOMXaebbdQMWvNYvRMsPW/wX3Fi8BW59Nc1HLofS8K7mv/3Xrg9UzUJ2BGrCP0mfCnDhLRjrGvKPIe+hdo1yFnQyc33nnnXT+/Pl0+fJlt+C8ccOACrAGmFEcw6RN1WvioaYttp6T9naRtFMsQtHWOtHDpPIQV0mXlNOAC7aeYlSMXQxTgE1IPDKfqBQXw97r71z/3QA24wD4Yg7XbUS76crlS9kHfeQlVfP4eNPgY8EAm0YfAmwr7QqNJTj/wALiDkwCZQBbDFvXrA1NFbBHAzpsleYxCN1QUsNEZZpiGwl+zzltzsumCrvPJz/2iULspc+GyuAUiSCzG/UBxabOlO+AqZejdXd2DKRPnTyRjh1b8xx1kd51wNY1SrDHteq8BWA3xkPimKgYw0aol6sFImDvFxIHtLXxKNMG7dRsYMxSAnbMbcf/F75h8ty4bfCCCBHApha8zmEfpUX0w73WGrA/3Pl/KGeHHQsQxgRk4ey4kQG43s/5mn0ByG+//bYB9rvvvmvhboV/YcIs0t7e0kVAAngDoiw6c5/wbtrecvGRcqi8dntnyxZ47xzlIWA5ewEygA4M24A1H1/sRiFx5SyrYXEtuqXISdaVpVf23QK2xqywKkDGOD1/fc2YJX8jXw1gI7Yy8F6YT/NzdK3CHMSWewuPF/lrwsENb0ARhXcKiWvsMYTPdcs7HVU2gM0caqNCWB5QU2cz5fwjYDNX7qrWT0/90SeLjlva2HAsRSIMoCYoxe1qMmATErce3l3fPJw+ddLKurxdpwOdGLY2bMawbcM23tpUOWblsO2+Nt2aFB6sCgE+K7axwLVtn5C4ALuIFmRr0lYTy1PvlLZfSNwFh+OAbakH69g2Y6VzNWA/lGWsPok1DLJYVP04ajMAQKt8CnAm//zGG29YvTRMGpCGOQPaUbldBUIWRMKFYoACTgE2uWsAm97HLLZqPGFNIOiJHJpCGEvLvbIBHMq5yGFzTsuRZsY/BiY5VKk8+KTyI5USMUaFjouweVaAx5CpmBTXIrGZaqV1bkLK9L2+vX7LwuGWb8c/3Kwzs+PYwryprMnTAtgmDsvlSvq8jZqNccBG7Bc2MBqzNi0CbIswWPOSnh1X7J/xMcdSiTPnJjyj01m2K1Xkg3sEYBfZkdDNTBuAuwFsVOICbPLWZ8+ctm5d1GTzu1NTmG6pl7A0CE5xoVNaea0lw46AzVJVBew7hcQlSoyAbV7lGbDvlMOODFtjLTeN7nNeA/ZRWz0/vOutAfvDm/uHc+ZcsiUmA9BcuXLFGDPfEYsR5gasAW25dSmPKZYnIFY4dFzYUyp6BazkrWHXzpyppUWItWLgyyaA483OuXUlwiR1qgKwAR/Ami+AuwrYymmDV64YLpXmAi6xUimKFWGoAraHbaNoKUvfc6hd86BzwmD5mWu4efNG2trcsGuYadFSctlDzxYdgGEvGDuFXVqjDoA151htg2PGK56r1TxbiVN2NoubEMLS2kAUojAri2L846Vt8/NzBWDLytMBu1RYW4piMEpPfuzjBWBH5q+Nj4CuGhK3DURuzFLeO/ppt9MjZ1GeL5o+QQzbSs+Kcjny9q5bsOPk+1fcB6IuSiR4QbYxbAG2Pg8GvGY/WtbiV3PYvlnwuVOExCMI9OAmN23cPx+j7JddjC2HwBVFUopCDLvOYT+cZaw+i89ADdiH/JNAjpCFCsb84osvppdeesny0YS3Mc64vb6ZYNtqcSlgi2wihmu16Nk6SEvIgXtFi8Vq8RZ797IkL0WSeYkLibz7FWAHk5eaW+cnFH7y5MmileKkMSjvCHnTeLXQVhmzbrM2HHkdNyvO+NrC1zoroJVzxlbUFvrM6JmvjdvraWvrttlusoCzuVC/a5ig+Z7PdArRlc5T5KqJGtDesaLiJ9SteRDrtPr3LLRSPp2NTsHcM8sGIE30tkQdtqcVFhYWbdyzc/QTnzexYL8/SCdOnEwnz5wphFrjLNQ9xKUVEJjHPL6Nu+laBTaC3CPSAOSvzXZ1QIWCg2l8EAoX21aL0Xj/7LVZQMb5ZH9qm6YczfGxtT0cbuYp7idg4wPgez3L0St1Eq/NrV1hx207TxyfctXx82KpgnxspQ1wZWt1Zus67EO+fh60y6sB+6DdkQ8wHgl4OIQvbr5QUnYFWP/85z9Pr7zyipVYuYp7K21vuisUCy4Lo5TWCv2qP3METI5ZiNeaDQNtqbvVccoZnIMRYwHA5FYm61GOYaKlnZ2ixpsFESBHbHb8+PExwZkWyxJgXXWu53f/3cFYz+8CbaGdQJv8srW9dDYM9wJQDKjNt9vrqDmepwvW0872ZhoO3V7UlOG4jM3OGVhyHdYZC3vW4KAmwMa5awDTzOcv2PeEvC6WpzFE7yxzYONyUHRg5PfOXCctLXqpVgHYLTp3jQP2yZOn0onTp937Iz8iC9XPPt9l2D0ycdv45Jw495vIwrFjbscqwK5+pJ3RughtMmB78w8mDWtUFPMWmreuXi2momDLRZOQSpTE6/k9WqOHVPoK93tXMIxTcp59lzp8d/e3ArCJtMx2sg9BbZzyAZat+q33MAM1YN/DZB3ElxZuZXsNLofEEYsRBif8DcMCtHG6un71pjFt8taUaKndpUKIAFFk21qgFcI1/+t+ydClLhega3EHvKzxRT6eSojEzCynnZk3IMOiT4hZ56sysMiuq5deZdcCyBjWt4U8AzbiqSgGc5adhWLDUW624ey6Cti97nYajSitahWAjRWphGGw4Spga8MDYPeHfTuRMcOiLWmZ2xUzzFHvove3K+dxIoMJ5+oi6rJbzTQzSw6duuuO5bMXF5fMAKXTwdRl3sL5fG5OnjqdVo8fL3OwoRVpZNT7AbbC9jLVIRzPZgvA9nK9cjdQbJ6o/8/VAUQw4r1Vzti2OFa73p4I2E7CKc2qtuZ08I2Arc+DAFtRAoDaWHoF7MW49T2G0zVW67VtDNvukH8ExwMJB3G5qMc05TNQA/aU38Cx4eeyLS2MAk3Cdzys+1OwujQxWH+U3nrrD+m///u/7eu1116zcDkMUmHuyLqiYpkF+eb6LQtrR5Ycx6Tym9hHOv4d8OAhwGYhXFlZsS8WfV3LJMA2DuxVO75eBoYUf455eC30ttjTXCIwX4sGKNfMsRBEYTc6M2O5WfLUADbH29zcsK9Bv5sGA/cDd7OURfMOV4QChqi1fFdIfDRKvUEv51JxQ8vh2SzEGru3uYlKLLkC9GgwIgW6X1sjtTs0AZmzZhpsfgBsgGludt5U/dxbWPWZM2fTgm2KKmmB0D+8ZNPjfcX1fHRiY14Ix3Pv2JwJlOO94WcrZMsitJjTLyMhnsMmQsT8UeJWZdj2+wTA1hyrnHASWBf3gegJKu/8uYmRgypo6//AWOkbgJ1rxmvAPkwL6cG9lhqwD+69uaeRqXQrhsJ1ANgUOVfC1QAnQMiCtrGxmS5duGy11MpvoxIn3y3BGN/LRc8BhcVSALuxBbA7O9aCG8OQHiYFNLwJRcx3a3xq+OEL/pyVcvEeCcZskc9x2xj23guw48TpGEWtb2CRVcAWszbQtn8A9qDsg910H3A2KkQGtrY2Ur+3Y9evkDhRAQDbRFr4WluC3clXoUzPKQUxbBc/OWDba4KXuYe+h6YuL0O5/jrAGYYdAdsc1TqEv9EMzHipGQy7PZNmM8MGsMnVPvLIo2mG7mHB2nNXjrroVV32rI7Appp5fSY4J4ANs1fYO+aIBdj3EhIHsHmYs5kBeCmyE8OOnwvlvdmQRsCWcLDYBGbA1qZtEmB7JMM3B3xp8+dixE5KhNRrhn1Pa1X94vc/AzVgv/+5OxDvpDmH2VTmfLUGde3qNQNeQt3UV/PFggWgsPAQGr9w4WJ67dXXLURK/TXhcIBI+WctwgopS72sMi8TmE3o16wxKOcKCKu8iO8OIosGhJyPc/MFuFtJ0tKShZR5qJSrmof232HBHofcBQoZ4LXgxrC+2FJGuoJlIyyzv+UQuS32aZQ6M97hCgAGsD1nu5O6O8wV+XdKqxre7EOAnXteGzscUstcAh7jtbnMOWwBtvpkC7B1XcZiM2DbvWaMVcBWq9MGbSph0+6GxsYHr3AAuzODl/i8bcb4nS5deHG7k5dvxvYCbP/b7r9XAZsyLnVXk9OZPg/vJyQuhm3mLTMO2OC1QFSmKdrUafyq6dccxusqPp9oFtAkVKIskyI1VcD28rpOarZRqdch8QOxGB6BQdSAPeU3uZrDBsDJRb/wwgvp1VdfLQAbQAQcVZ4ja8rGyFW4YsgxbMuiqEYdMjaJ5VeWr86e18phVpmwDDwAYURkjz76aHrsscfsZ0CZ8Dus/q233jIgUe5Xt0W57phPLBm3d1eKgC1g1vcYwo/AYeCRzUwIiTpQ5wYaAFN+MQBN2NnrqUk3+2t807Jj+WvqjXlQOsV1zmZXNEZn7BCF8QTApkxpiGJaxidiuiGiILYISlne1ADWx+DNRJxpl0Jst3wVYLNBEmDDsAmJc+8BG/pgD3P3KgFSlWXqXPsBNuPyTYybuKgcz2uwSzZcAuXdhcTN+QzHPPzEG83URplNK80M2HYPczhfx7ZIRU5bqKY/gvbYZyUrzAXY8W/6vOnzUwVsfmcO2x3apdaAPeXL6NQMvwbsqblVkwdqgiaQJLTIhE3TFYsvFmcWF4CXuuv33nvPBGeey26mzdseKufvfFfeWt8FfAopKyQokO/23cJUYrPxkHUyARICsnPnzqWPffdTT4oAAB30SURBVOxj6eMf/7iBNkyRsTEWNhd8sangwbnFrFVWFK++3BSwoOcccUasGA2QWCgC9dgsZq/rsfaUYpp5GQZ0yGF3xGwzWMqalBpoANuiAzl6wOsFfCbKmgDYlhrAqQzqvAdgi0XavRp5D/FYZmUtOyuiMwuJB8AmMjAJsDud2XTu3OOpl528BHRVJjoJsIsIRY4UMC6uk88Q52fTAmgzvsKaNJR23XUOO7+HtIIAm8hABGx+VhSFe+s11u3CFjd+BnQtAmYJ26qgH6M1VcBWSkeAPTNL6L8G7ClfRqdm+DVgT82tugNghz9LXBbDglpQ3fDjZg5/76SL71205hyEw105ftPMU/jitQJODh8NPQrQbCR7rTHMhYUCbBUGf+KJJ9Kf/umfpqeeesoWcvLTLOYs7pwTwxYiAXyhXtfiq3IyOYzFRbT8GVESOcTyMQmwq6y7CHnSz3vozTM8/O3qZcARcRnPmx+39bL2UDQ9nz0a4bXEYAohcRPXtVpeex3aUxo42L+yBWbJNDFPGZroTDXeNrZQ1mX5a9h0VkMrQuLX4OH62GTD67A71haVl5BPJjtwbI1Sq3lLjQDWp06dtvA4IXHvRlU2+NBmg3Fy/0vTlFKcpteIzQrwyeczZu4x9djYk46x2tzkQ/Nn6JsfCpl72bMbmhRMNzPsWNZlJYHdXvauL81RolaiuoGMnxUrD1NpX+W/lz4z2gSonlsbAOWwm+3Z0tpVm+d4g2vl+JSvsAdr+DVgH6z7cc+jMYbtRcPFQ85RqnM2MMosnOfMRtLqpPGixvTEnwOgyXvjeEaI2p3Q3jZVsTzEBaRi2LBDAMzKl0YjAwTC4J/4xCfSRz/60fT444+nEydOFCANKGvTANBzPr5g14xTbE2h8GruOi7uDoVlnS1/q0YEtAGo1pELCMxLOltmGhvOteGEwd3VLIKpm5cYiOZQr9uIepMUa22JQYw1Pynrv22UoXQorufUYQuwqyrxyOYA7Og25iCYXHQWumLBaiNgs0kC5FZXVlO77ZoB2mlSgw1wjyyiIBGbX2sMi3OtDsZlz+kqC1ckgPdKgOg+8GwWfMMxtqmaUIc9vunCX70krvocz9hGyM1StAlAgKaoQ7G5ydGQKDTctWlgA2q13WWlwPgYyo2Ezwn1925oU4L4TJpbXBn7f1f9v3jP/6HrN9QzsM8M1IA95R+PArBtRarSBGfFBaMsWyeVi0wuldWfcMACoAFWcsqAtsRr/MzzquM2MdvmpoGAynsA6yeffDJ98pOfNKcyvZa/w6rJr8PitUEA+FVqJic0bQqiSlxgPH6Fu0VnMYde/bm6gLuXddlRyl6Pf7jlrQFe1Nazrt7OxiT+mqz8xjSmT1MK3zThnmVlV/I3z6FcW+BzqD2GZYGEaJzCeXgA7hp7YWZDDbippEvgVB12FHcJsBGccU/dcW0udw1rpv5gkNbWjqUTx09YDTO3PwJ2VXQmsJTITeFwvU73RQp22cxyL+kHTjmc3OSKjYqVrXmXNl1z/Ju11jSWnVtv5k0D3cZsk8Hf8+daIXGNI4b299rsFZs6ayziW694X6rA7cf0CgdvCyqb03ZaWF4bA2z7b1gRgE75ElMP/wDNQA3YB+hmvK+hTGrdMikMFzzF40JG6BTdE805DCxcIj322N7cMeYsBblyzzDlnV7PQuKAMKBMKPTMmTMGLjz/4x//OP3+97+3BZF8tlzOlMPWQqsFU2F8fmfRN9Y7oazLn2NpHx9sZLa8JjLramgcwEY4Bnss1NcmYnLmCgDT0KP0wTYPVJ+b7LZlntjZBczD6JRZETr3Fpmqw94LsMlhZ6F7YZwiNs5p9gJsDSKKzrg+A+x5jFscsJlDGDVAxz2ml/bxEyfSysqq7fD6RfvIUsUehW0ys4lALsYdX1cFbF5DiRcWqZqfCMrqhz0JsK2nSWbY0lJwf2hewuZDgG0AGlzPtJnQZ4m/W+lVfngYvozC2Puzk3jM1ccPP+ePUYcYKm80WokcNpELRbDsvfr/t1cv+vf1H71+Uz0DtZf44fgMBMGZLkiseiyHt1c+bRLoW3S4/MMuIB/iJtU3lygeLGxud4opx8gAHGe1b37zm+ZfznMIz7xXtoMDm4CYF48AG9W+caGP4D0pJG7rZQjBxrKwKmCbRhsFcnAa47wGetQx484G0FlpFmDt7SBVV+0hVU9H2HjFfvNGoVDwU5IVmHFxPYy1JbW6d/LiEcPnEbAFiiUbJBrg5Va65AjYDJT5xkvc+pP3yS2vWIqC5xg4orNonCJgjqK5KhBqjiKb1diYK8bsLDRZHhsw0/HKlMXA5jUCtj6r1swlM2xtuLiOeWusMmd/00aOkHhk/UojkObhNYTl4yN+BqxRobdPG2PY8fOjDUv8/1RGapqpNUMEY942RtUIVyEIPRyrTH0VB2AGaoZ9AG7CfRlCAG2F7Diuws0xlBoBsN/rG0s1tgRZnRBWdzWWf6kzlkADho1JB4ZeEJiNDfpf71idN/lvGPbzzz9voXD3tV6wWmtCtcqDx5IwLYxiVlEBvHuePIddDX3GFEAUzQnsC9ZtTSiyVVr26gb8XO29YGVaZpSCyMzKs0qwdnY39KYTec4A2kzhxu1cg0o8LvzW7WqmZQzb7lkFsDVe3jNJdMbpvCmJ5+F5EBnASxyGbaI0M8qZS/2eN2Gh4QfCP+vljO1nMBKXgUo1j61NUJH3z5EEzqvPFQzYc8neCMbvKQ1GjrtjWS5H06aM0Hn0Ete1OqA6wyYkLoZLagLAZtyAdPEZx5wmpH089UKvb29Kc+rUyV0fmxgSZ8NVDYlXozRxbKqS0DjnFjCJWTQb2OqjBuz7srLVBwkzUAP2Yfs4VNny3ahU43v0c3yfosAZ2wyXFImuvK7fH1nonI5gv/vd74ryMkrMYN/ubb3oueFWaxdoa0FXbrta1jUuYCpz2DFUGQEmLuZxo+KgnRl2ZshWEmVKb/fgtlpmanoRGgGoxn7lREbjjtx1SmFWO6bnwWNYVirxXUwvALaNOc9znNJio5XLl8RklVMmJA5oC7DZQNC2VIDt89xO3R3U1B23I11YMFAkTO4SqrxhUB16y3PlUS0exy5mHdXjJfv3Y3mZX88AmzHFnLdHVRzQ2YjE++J5YjZD3iKE13qUYMFC4oi/ev1S+EUeXoye40hAKWa8suJ+9PFzUzB5y2H7zI1/rkpnPYG3GP34PUxpaeW4MWzbuNlE1p7ih21JPUjXUwP2Qbob72csd7NAhPx1AWZZGAPzApSqees9hyJAd7JpD/oqt9ulUr3fG6VLly4aw8abfH39drpw4T1TmgMeLNa3b29Y3bdc1VTHrfH5wp0BsOITXo7NoQ3crL42suz481hYPA1Tv49dqzcmQWhmeWgLi7ftu6UCvPDXficnbYL7LEDCOMaBf+glXxlMBFBFSiJMaDEGNgCmUh8HjOh0prI21XJ7ONrZbGFNGlTiqN7ZcMgpjuvisb21Y2VcuJvBuhEXkts2UAxjY66iGj1Ga2J6RQI4xiCwFuPmkyE3PAPsbGaiaIkB9tDLv/z68n3MHupWny6mne1qzZDG/MlL97s2+WkzsfFjxeNzHdYC01j/bkC2z02uhVcdfnXjoNfE644bJnq5LS6tuh95flgahMYyd7NRfj//3+v3HOkZqAH7SN/+B3PxACgsG0B+7rnnLJd97do1Y0J8yY4U1fnWFm5hpRpYofAoFosLPiNWWBImxt+icQd/V4mZvNPjwivGLcDDZOTkqROJevGzZ89aznpzY8PU8bdu3Ezrt26lBuKldtt6W9v5c9tQWOyg745nZjqTG6sAFsYQQxOPyOoKADFmrwIxvxcRrHlPFHZV88tEBMAGAbTU5QJ1Ol0dP3E8rd/0/tdr1MCvrOZ8O/2xZ1Pf+qWPC/c4p0xaIrOMwiz/GX9vSvHcqIQH7TX5m3qcky+PuXfdC/vOXNKtiz1RAdI+b5qNpeXlwgwlhtU1Fs9nl3OtDYc2FLGOfywdYSkNIiGUdY23YI3pI6WUdM/iHHC3XJPhKaU900kP5r9ZfdQjOAM1YB/Bm/5ALjky/ZG3NwTEyF0THuc7qnKEZvIup63n9es3xwQ/LNxyTlP+MjKfuOALvKXwZjGVVzk/k0sHOARganxCuJsQK3W9f/Txp9LS8pIJsY6trRnj627vpI3bt9PWxmY6/+676erlK+na1aupn33bjcnlkDrdugD06qbAw+W7gUhAXtwDxcHzE1WQvxNgdzqw7axByN3GHHA7ZiqDUh3WNzc7l44dO265eR8X4eBcrlT5QAhgNa/FBiMz1RLQUtrpYifrJU+m5M7aBIkPqcXXhqsKmOw2sEbNBQpjWgS9FtFaZLXjkZNm6iJ8DJsjCdAmgXv8HInB0w/bsxh+D6ubkjg1MWyun8tIwwRWfTfRrwfyn7E+6GGdgRqwD+udfZjXJW/nUH+K4AbgpZb7woULxlhRjlPTTbkXjBvAJlxuIqNsSCIWLqYtn2qFZrX4a6Hk9bxGeU48yvliwWbD4MYhHkYWYEv4hlCIfC+lbeR6zVIUxkXIFtFUf2Djv3njRrpy8VK6cvmKO8Ddvm0bErhxC5W46oWz2IqxapxijuNipZJFqtRoN5j4ayLb08/Fc03sSt3QQ5EGrtFbcHItGJkMbG7IV1uzCsL8ZrbieeUZaxHpj0khb4n2IpDFMWHNqvdyHnWC47zMM1a01Xy4zgOzHngV+5iFaTyX7rNHRDy8rc8Cr1Pnrjj2CLwlWy//Q5QAT820h+T3AmyF1CcdhyPGZiw1w36Yi87RPFcN2Efzvt//q54gVgO0YdS4mAF8hMIBbMAbwL5x42ba3t6xHCR/U513BOe4IEbQBRj4/fTp0wZIpiKeny+sT+UnLTOWyMwE4KiXe/2uqb1jKBpZmRTfZoIyHBrrBrjxYn/v3fM2fjzEu73tIodt4zZECb25J7ivxcX/ToBdzcWLQfrzsFpCup4L5vr5Qieg+OxOt2s11+Sr2TT0stWoQsWd2bkilGtAlu01BbJFDj2wzyggU76aaIbuD+eBaWOcg398fP0Y8JE6yHXQ+kAKrC0PnJJFScbPVwI2f2/atU5+aMMTNyP62ceBA2BojzlBKzEJsOOGYixHXuet7/+6Uh9xbAZqwK4/EA9mBjLrxulM4VEWcn4HxAHwzU3CqZ3U7fZsYY6OaWKomK0IYJ0p0ufZWSSLpVTEMSwuBsiiXF3wx0LOAB4M1fpej9dYWy109gA3lXiu9+V1N2/cTO+dP58uXr6Y3n33D2mnt5N63a4z4txxi/eYDzfAYyVxuRSpouIHsOIjhnfFFCNjjADuXuLuGe7OYosW5ucJtg7Mw+kzZ9LZs4+kk6dOpfbMzFhzl26vlwB0KaHj3GgO9wJsgRZMmmiDN/7wnC7PAdhsphiTXltl8Xbd3rfGHpNYcmTTVeC1cef3xnB1vI4q4I4zZQds5fDH53Z8THFDEUP8xXlrsH4w60h91Bqw68/AA5wBlYDlnKDMVCRKIkwNyDrYEvIlpFu6T1UXbsAgiq3EvPQ6/q6wqfLfEpaJjcYFtgrYqJWLkqgYGhUzzqpfANwsSnP+mg3HxuZGunCJcP/lQljHeAykeeBzjWGKcqS51jqCC6VN6sutu1KEjLPorArcBYAbI3SDEjVbsf7OlsufTwt4un/ykyY8W1nFwIRWqm6tyReRBUqldDx7LjvLRUCOYFXdPOh+xHp/5oAHrneyrI3XFkHYe52MC/TipzNuxOK90/jk7bMXYNv9ChqDcVAGsL0feNxUxPN7o5dyU6XPkuXIawvSB7iQ1IeeNAM1w64/Fx9sBiYJa4KIh8UbRi0jCwGwOUMljFY2Jy6YWiQjwyuAJue7FfIUMEdQEEOMKl/D0ABIRfw6v7EwPgmltIwXdTjHg0U7ILttKSVZ/WE/Xbl61YR1al26vbmVutvbJlIzgMvgbdcUDFK0UZjUgrIKkhG0498AfETezCfsmkYigPeZs4+ks488mv74//tjKzsa4XuOXaqpueml7b7nlosPznBVwN4vJMw4qHuWSl8bMRmnKEy/14bAFPKqZQ+gGq81gnsVsJXTnlRDpWuKYF3dbBhIVwC7+j4BdmT/heq9BuwPtnbU777nGagB+56nrH7DGAPpY+3ZHGcblbAvYXCZWxA6FdCyGFp/Y4wyAgjHPG1ccOOCrTEoVy1WLcan18ZwrwRgJUtqWk34pDC0jQGHMXor9wep3/MWmiZO63RMlLa5tZlanXZRlrRDjv7KVVOWn//DO6YsR7gmoB7RHS2DttpKes/o3daYVaCZ/KmTNaqHogl50/RjdW0tffwTn0wf+/gfGTgPKf9CtGWlRwi1vCGMscTgwjaJwVbHIQAtQRXP99lC2c/cML+qi45q7TjPvqFi/+LlYJHFRhYcoyXxnuozUli7jzm2+XzquNVjl58vPrdltzLdh+pnLpacccxYp17XW9fr4cOcgRqwH+ZsH8FzIWICmMlPE0aOIVJnLwUHnTg7cbGd9ILIDif9PdYR7/67d43a71GEtyubEJN8NUapOdNKXfphD7wfNs9vbmymK5cvp+tXr6U3Xn/dysOstzjsPNc8m1FMz3s5S6QWNyoRPKpA5cx2YOYjZlaS+3CvrK6kU6dPp7OPwK7PWs11a2bG/d5zC1bvM12K4nBJq6Zf95rTXc8X9648QvU1exmX+H0l5z8++9X373X/q+C61/vihk2bjDLF0rJNTlGHHpt25E1EVPlrsxJTNDVgH8FF7UO85BqwP8TJPxKnHjm4CLAVombx88Vw/1n4oIB9p/ffCbANGPYYImI12Ku1yBy6CYqLzEap1+1bCH39xo104/qNdPHChXT92jXbtFgjEXNo43XdMSZYNRBRDlbzxXhU72zlbLO4tM2aEvzY8eNWT756bC1hOGKRAGXoTdwFcHt+nZIqZ9dW1FRc4d2Ctb+uYdegkPSk994JsNUJbdJ7BbaTGPj460tGXX1PnL8I2GL+rbY3o7HHPQB2ETmoxWZHYhk7KBdZA/ZBuROHeBywTwAbAdpuwL4DYt9hXu7EsO8M2O///ObQRQcv60jqtbwW7kct3coq9sHAGPatmzeLNqS3b7lyHoaNUxqgB1A7a6aLlVudcizLmbe8F7Z9b7Wtvnl1bdVqzGHVnblZ+3lxadnKuizv33S3NXK09jBHNQdZB6e8EaGkLXufx6m+W+DeL39sp80CvMkM2Fl2dUcUX7svw846/hhCr35cYmhcrLysC1dIfG/ALjeWZe18IWKsc9iHeNU6mJdWA/bBvC+HalQAEsySrwjYUo7vd7F3AuQ7TdQHBezq+8fgvZFSfzCwkLT5sedQtaxLCX9bLteStckAWnXpWJ5ub2+5hXvFKS3mkgEH8ubmdT47W3wBzAA1ftmWD87dsJgvgNpAPzf4sG5gmUIWzNj5sX/li7pbkB4HVI8W7MWQBZLxNUWO2AxnPJ++H9D6FJVOZMWxRjmiYcYrJcuetPHQOSRGLEr/4tgnMGzdC22gOLZy2LVK/E7/++q/3+8ZqAH7fs9ofbxdMwBgi2Erh81COG2AXU2387vEVSVrc6ZtCzxgncFEYK4mJ7I2TQPv+CUQqgKPRFyRZce8LOpvO1/hW+7A5YCET3fFqzyHsrNruW0Yxl8xGXwngbLvQzJLzne9Cr5Scu/FsKsbosmvG/9IFYw6NXPv8LIsq/r+yL41t/+vvbNtdhuFweid7Xb2///cnU1vd8DIlhWwDBiaOOd+6TQBAcfEDxJvK+PARkcXTgi2sH1aaMnvHgITCCDYEyB/ehEi2OJhS5j0jGD3svM8bM/+5g3uD/mQfCH8HI8yTZdfRDFIe3/jNqconM8rlsNnP6LiJQ/cCJ4WHjmmNYbbU4hZRDocMyqLyLYDQLbLPCQMHusVXdWloCWtLEFbrgPNeaYlz3f5PISzn6cUtK1SuProuew9+PyUxdKeRbDDkEM85ucBw/42NDsg0gvwcnPYoZV2lbiExFlw5v16+P5qAgj21USx90QgzGGH7VyySlxE53gFd5IEZ1VaryB7jyuGRKPCbSdy6Tzh/HGZf9btCR5v+NMhWN3uEEr//f3r65+ff+cNp0KCZy1hWWnrukr5x19f/4Z91GGld7ynO3iMcvXnMgceTpKLR3DuhDqJdvKO2xedhZC23Kh9HBZfBgnbwCUKYRgwmJvCaj3sKNfq4BMryHYO3dYhzuUfLDqLwxJz1SuC7f1q+H4UAQR7FFnsrk5YEDI5K1xCyOK5eJg8Qfa+77Wf/Mji/caP/x7LHdrxcorFmwv7nMX7Cp8HcV7mlNPJZykUG5Q6euDmeFKpcxASOclNhDusAVjD8Mn2soBs8TS1YMXjVZMgSgq7ovv7+7E6ilYstchqjls62RZ37KFbL1ue2bIobgnd2z8rrPk57GUktbRz87J1vXOL3nT5MqCK5WdC4lawdUgcD9v7dfH91QQQ7KuJYm9PICy2ejzizVlBfPRRj7v5Q5VLi3BORHQBvYJ99nFlt4s/L3BezTnby9d0YStYJqp8qlphMdn2V9hflC4iWTzRTdTX0ZRTkgheOZm/JczmrXm+pZC6tEVvG9ODlVI+OwixAwERaPuvRDkQ7FNdk0SDCCDYg8BiNhEwgm3nA8/MV96ZpTcg6W27Fa7c/PJRGWfr582BP622N6u+S3XIDRh0Wb2CnStXr9Jf1zCY88RjvdiD3ds9yV9JAMGuBEbySgJKsCWcq1+CZ+YsK0t8q+RnBbG1UVagRwm29VyP6tviYZfsXy3Yer2AjgBpT1y8bAS7tVeSr5UAgt1KjnynCYR5XtnOpPezlsKTYrgUMtcFzwqJn25sZcJZgn3kaV/hYc8Q7FwZeo66JSSem7eWRWZSnh1grPPeeNiVvZ3kvQQQ7F6C5HcJhMszwhy2XACiM4SXbClc6hq+QYJZgq3FrqbMEWlrPOzSQCA3AGkSbNWHrHdtB4xiX5eDl32DH+EbNQHBfqOH9a5VDYK9HhjizF3WineNoLwrv55650LgRwuyrirryE6tYIut3LPWbWkR7Fx/08JdGhisAwm87J4uQ95KAgh2JTCS1xMQwZYV4p7I6peoF/L2bNXX9l45Zgp2yRvWRL3naekfibSN1LQItr7/O9jT6yv0ynDtXe/K5Tzxe/1gXrw1CPaLP6A7VE8L9pG3lHuZey/4dxdsr329z38Xvk1bu0Yxs3bl/0dRk9q6lNJbQT2KImgb+rrX3MBC38dtWcYBCoLd20XJX0EAwa6ARdIGAr+Xox3jTVTpABHxxMIL8MxpZw2lvkyWWkG6uuL+Puq+Ekfbz9UuFzU4GghaT7zH47f12bWf8HhfZyK3SwDBdhGRoIuAEWy7PWbGeeJd9e/MPFqwPfve953NW09367VzNn/Ji5dBoGenlocXAUGwPeJ8fyUBBPtKmth6JpDOthYPWwt2SIyH3ddpPAHyvu8rvXyzV69dm/9IqHNinQvHt7BAsK9+ktjrIYBg99Ajr09AXUahTzkrzW/6BkmhCXgi5H3fS3O0fa+t3qI0O0AUe1f1v135hMR7uxP5HQIINl1kLIEk2HIYRe22rbGVG299pqDlWjO6/NH2a9p0pi42jedBn7G51hHBHv+D+vASEOwP7wDDm5/uhrCHUki53gtzeP0GF1D1wm+oy2j7DVUakqUUEq/xoIezQrCHPHuMbgQQbHrDWAJKsENBItwI9jXYh4vQNdW8zMqZ9uo0JUG3R5IWK+iJ8HZZGZeBXPaUMVQigGDTN8YSUC80fSiFiPfYwu9v/YyA3YXCmbbmQt5P+bQIa8HNxt8degj2XbrXW7QDwX6Lx3STSqb5bC3WZ17CN2l9thnelMCn8+luv+ch37lz0bbbEUCwb/dIX7hBmfB49wv5hZtL1foJdPcPBLv/IWDhZQgg2C/zKD6kIsrLDi3ufiG/OTY87MEPEMEeDBjzMwkg2DNpU9bXlzdnCCMIaAIILv0BAisBBJvO8GcJIOB/lv+rl45gv/oTon4TCSDYE2FTFAQgAAEIQKCVAILdSo58EIAABCAAgYkEEOyJsCkKAhCAAAQg0EoAwW4lRz4IQAACEIDARAII9kTYFAUBCEAAAhBoJYBgt5IjHwQgAAEIQGAiAQR7ImyKggAEIAABCLQSQLBbyZEPAhCAAAQgMJEAgj0RNkVBAAIQgAAEWgkg2K3kyAcBCEAAAhCYSADBngiboiAAAQhAAAKtBP4H9x5auKuKxRs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6" descr="data:image/png;base64,iVBORw0KGgoAAAANSUhEUgAAAewAAAKQCAYAAABdIklHAAAgAElEQVR4Xuy9h5sc93UleipX556ADCIxiFSwvJItW6ZtWbK1DnLSOsr2rte7+33P/rve2/dsP8tWZhYDQIIgQRBgAgEGgASRMcDE7q6837m/+vXUFHsCSYTBTA2/4cxguivcqqnzO/eee66RpVmG6qOKQBWB2x8BA+Bfn2EAVy6ex2uvvIR33ziBcGYKfhrDSyJM1GuoOw7Gux10xrqwGz5CZAiyFKmRwkSCNI5gpIBtOvAsF7Zpw3N8eJ6POI5hmCYs14Hl2nwREiODYZtwHRdZmCJLgUE8wCDsI0lCmAZgRAmyMAHCFFGQYBBmCAwHab2J+rbt2Lb/ADo7dwOwbn/cqj1WEdikETAqwN6kV7467TsfAWPxEGZvTOHE0SN485WXEM5eRy2NkS3MY3u3jU6thm6njVqjBsNzEZtAbBhIkRJ/gSQBUkKnCSsz4dkeWq0OWo0W+v0+UmSAbcHxXQHqKIsRpQmyLEPNqcnXMA0RhAMkaQiTr48SpEEsgJ7GBoIIGMBC1mwJUE/u3Yfm1u0VYN/5u6g6gk0UgQqwN9HFrk51nUWgwLDjoI+Tr72Koy88i4VrV+EnEaLZaWHYk502xjttuL4HOLaAdmICUUxAjYA4FYatP8muu+0uut0xAWO+DpYJp+bB9hxyckRcEGQZLMsCTCAhiCchkjQGKXcWRUgGEYKFEIZhI4gM9FIDdncck3v2YWLPXridbgXY6+yWqg5nY0egAuyNfX2rs1vnEUiZEs8yGGaGyx++jxef+znOv3caThTC6PfgI8XWbkdS4q7nwvI9GK6D+aCPuZk5DGYWYMSZMGwzM+TTtV006y00m024rockJf024PiesGzLtWDaNmzXQmpkMG0DhsVNJNwIDGRIwgjxIEJ/vg8YDvoh0M9M+BNbsPO+BzC2axcMv14B9jq/v6rD21gRqAB7Y13P6mzusgiwhp3EMWzHRDQ/g6OHD+L1l19EMHMDDQNw4ggT7SbG2m3UGzW49RpS08Clqau4eP4Swhs9mGEKA4aqW1suHNsR0HYcF2EYwbJtuL4rgE3gzkzA8fizA7/lwfZtOJ4NyzHhOBYsy0QWJ4jDBP3egIl39CIggI3Ojl3Yed/9aG7fDliOAuxKBXOX3XXV4d6tEagA+269ctVxb5gIpEkK0zKAaIAzp97ESwefwcUz76FuZHCTGJ16TVLiE+NjaI91kRjA+SsXcen8JcQ3+kCQSv26UW+iWW8KcBOwLcvG1NQUXM9DvVkX0VmYxBiEA6QGYDommuN1ODUbnu/B9R14BHLHRpamiKIEvYUAQZIhSC2Y9RbGd+3Btn374XTHAIMF9AqwN8yNWJ3Iuo9ABdjr/hJVB7iRI0CFtuAeRWBJgGB+Bq+9fAQnXnoRyfwsrDBAw7Ex3m5j+/atGJsYF4Z8dXoKM9dngLkQRqAYtu/W0Kg1UK810Ww04Xs1LPR6MFm/9hxRiwdxiH7QR8wd24BTt2F7FlzPge3YwvQNw0AcJwjCGL1BiEGcIaGQbWIbtuzdj/a2HYDHZL1BmVvFsDfyDVqd27qKQAXY6+pyVAez2SKQxCkstlrFEdI4kNT0hdNv4/mfP4Hr58/DDPpwkaHTqGPrlkm02k3ESDCzMI9goQc3ABAmSNNs2M7VbLYx1hlDu92B7ThI0gRxEiMzMsRZgkRWCYYwbMszYLqmpMH5kWUpkiTBIAjRC0IkhoV+nEm9emLXHmzfe0CEZ1xlJJkBi8XvKiW+2W7b6nzvUAQqwL5Dga92u4kjUAS4vLUrSWJYTIuTZc9M4+ypkzj4xGNI5ubgIEXTddBpN9HutmHYBub7PSzMzsJPDZgJY2nAMEy4toe6X0ej0ZQ+bNfzRQlusHaNTFrBqAo3TUNavJyaI/9umSZMKNl6GEXohxEGcYJBmiE2bbS3bMfWPfvQmtwGo9YUwA6jRHq5K8DexPdydeq3NQIVYN/WcFc7qyJAGluIQhGwbQJmAgR9XPnwLI48+wwuvPsOsmAgoN1pNTA+3pXWrIVBDwtzs+gQkAWsmRQ3wXy5aVI4Zsun53pwXKa7HViOJelxfmWd2nJsEaGZpgnbMCkQF3YdRbEC6yRDaJgw6nVM7tqDrbv3wmq2AdsDUZ/ic763Auzqrq4icHsiUAH27YlztZcqAosRGAHYaZJIexXYWpUlCKau4viLh/HWK68gnJ1B1JtHzbXR7bbRaNYltR1HAVwjg+fYik07HizLEabNTzZo8atNlTjFZK6tANuy8u8thHEMy7TgmhYMsukwRhBGCNJUwDoi6I+NY8c+OpvdA9hu3spFhzMuMKoLW0WgisDtikAF2Lcr0tV+qgjoCIwAbPEoNTNkaQzDyJDMTuPES0dw8tgrGMxMYzA7AyOJUPNd1Bo+6o06fN9B2J9HzXMkBU6VuO/XJQ1u2w5MyxZQJUCTVRNd09zhLOPawDAQxpHUvh36m0UJgn4ggB0ZBiLTQux68McmsPPe+9DZvgswberjYBqOslWlj2n1UUWgisBtiUAF2LclzNVOqggUIlAEbH5PvZfgXoYkDkSEFs1M4/iRF3Hs+UOwaKISDpAlIdIkklp3q9NCt9OCmcVwHRu+X0O91kBNPuvw/BpsxxXmbdmWbJ9gHYYBgiAQIRo/2dNtGgasBOJsFvZDqU3HponYdpD6PpxOF9v27sfEjl0wLBeppN0dgK4vFWBXt3YVgdsWgQqwb1uoqx1VEcgjUABs6cGmIXhOVNM0AsvC4cw0XnnheTz9yE/hZxkaNj3C2W4VIIlDMUJpNesYazcFsD3XF7Cu1xtoNFrwa3U4rgfP82DaltSaCdhBMJBPDgVJsgShpOAzZIMYSUA70hhJCqS2g8Rxkfg+7HYHk3v2YnL7TlhODcjI1pWqfNWPioCvGqLqBVUE1hqBCrDXGqnqdVUEblYECoCdpZkouIUBy+C8BKaRiVL8pYPP4Ykf/RAIBvCNDO26D8+lyIs5acC12Z/dQs110Wi20Wq10Wy2UG+0hGWTYVNYxhq2aVnIhGGHAthRFEp72CANEEUR0n4oDBsx09z0K/cFsEPXWWTY28mwPSAdpgRWj0gF2KvHqHpFFYE1RqAC7DUGqnpZFYGbFoGyUIvaLXZ0SX05gWMZ6F2/hpeeexbPPfooetenkPZ76DTrmBjvSq82e6oJ7L5lo1mrodMZQ6c7hlZLgbXr+gLSjUZDAJt1bCrAOZGLE7yYGucAkNjMEEQhooU+0iASxzS+1/I8pI6LHiA17F33PYDWtp0AHFkvGOYax2pWgH3TbptqQ1UEKsCu7oEqArc7AiXRGVPQ2n+E86hdC5i7fAnPP/E4jj13EIPr19GfnYGZpag3a2h0W/DbDfieCztN4dkUnTUwMTGBLVu2ot1uC0hrwZnJli3m2VkjZ9tWHAnTjuIEc0GAAWvaYQjPttGq1+ETrDlzO0mEaWdeDTv234fmPfsAw6WnKTKK0uJMFhfGWpXiFXjf7jut2t8Gi0AF2BvsglancxdEIAc4fjHIrHPhGVPiSTyA71i4euZ9HHrsUbz98lGE09MYzM0iSxLxA7frHuymL77fHb8G17JQr9cxNjaGyclJdLtd+L6vzFByQxR+5ThNYdmBEp4FcYzZXiCpeMe2UPc45YvtYQT7DFGSIrFspJaLLXsOoL3vAGD7yAwHqWXRggWWErev7aMC7LXFqXpVFYFlIlABdnVrVBG43RFYBrBjMtoskt7qM2+8hqd/8hOcP3UKyfw8ot4CEtaajRQZx2H6DlzXwVizBce0BKA7nY4ANoGbozU9lz3TLHcrY5U0TUVsRrAmww6TBAtBJIryVqOGuu/Bd21YpqHAPQNi00KYmejuuAdb9t8P1FtIMhOZw0ldCqwrwL7dN1C1v80agQqwN+uVr877zkVgBGDznzIkcEwgHSzg+AuH8NSPf4SZCxdgDAZAFCKNI8RZjChLYJBpOzbqdDIzLVGDE6TJrgncrGW7Lid2qVozAZsgrD8J3gkFb7aDeqMhLmqe48CgeWnCWnqGzDAFsIPURHPLDkmLG91JZJmB2KCQjbO8K8C+czdStefNFoEKsDfbFa/O985HoATYMTurwLQ01Wcx5q5ewuGnnhQv8XhmGlYYwpJpXjGiNEKYRshMQ+xGbcOCbVkCzgTtWq0m6XF+dRyOy/QErMXdzCErd4efFKW5Xk3mbNdqPhzTkCEkVI2LbN20EcFESCFaZwLb990Lb+tOKbiHqQHLNoRdVzXsO39LVUewOSJQAfbmuM7VWa6nCJQBm61URgqS4Szo4923XscLTz2Bt44dhRUEMKMQZhIJ+40J2GTbxFPLhmM7cCxHRGZaDc6vBGrbdQS8CcxMmfN7itPIxDWgE/Rdx4FDn3GuF2imEtMk3EBm2OInntouMq+B7vZdGN+9F3DriNJM3NMI1hVgr6ebqzqWjRyBCrA38tWtzm19RqBonCK58EzMUtiDPX3xPF4+9BxePXwI1y+ehx1HQBSILSlV4vyPk73YBsb51rbtwbYIuI6yIM3ZNgHZ9RXjdlz3Y2Ct0uXKZ5z8nnVrAjZdz7hxqsQ5PjOEgcz20M8seO0x7Nx3H9zOGLvFpcdb7Ekr0dn6vM+qo9pwEagAe8Nd0uqE1n0EioCdpsrdk6iXxrhw6m088/gjePPYUbEjNeIAWTgAOH4zH4vJmdX84FSuNGNq3JM0t055k0mztasmfuP+ELD57/yZIK1q2ik83xUHNNqMErRVzdsQNXlIps3xmW4Ns0EszHr3vQ/IiE0pYH/S0ZqVSnzd35rVAa7vCFSAvb6vT3V0d3kExHqUSEsem6q2KmG1Q/BKEczPwfM9oLeAZx97BC8883PMXb8GK42Qhn2YaQIjVQ5owootC7YovkyYtiM1ZbZtuZ4nKW+CNT+9mi+KcabECebCwjlW01Kvl8o5wT9L1XhOMn1+NWiVaiCl6Cw1JCUewkJsuWiNb8HE9p1wO11lTyoGKkrQpj/097KPCqTv8ju4Ovz1FIEKsNfT1aiOZeNFQJqt89Mqfq8gXERmZNYIQ5x98w0cevIJvP/2SWHVSdSHSVsxTvCCYuIOwZfjMi2qtG2YHHdpWrIIYN2aim8qxPlJwCarZuq8DNgEaDUQRAE2j4WHqVvAhL0TtAnUufAssRz47S7GtmxDY2wc8Ov5qM3cV7wIzhq/K8DeePd0dUZ3LAIVYN+x0Fc73iwRILMm69RMW7Ntg4M3oj7YyzW4eAk/f+RnePXwYcS9BbiWgSjoiRANtCjJUklZE6x910PN9fIRmmqMJgVmTHezZt1oNoVps4Yt6W+pddtDX3FJewuTliYuOTYjTcmTVaqdzJks2zRhWDaCJEXE3mvbgeF6qBO0J7fAHt8CGOzHzm1KS+AsPunVNK/NcptX53kbIlAB9m0IcrWLTR4BlqdZq85T4wn7uAhzJpltCPTmcPLoK3jm0cdw6ewZ+JYpLVZxNIDlmJSZqddbnNjlouHX5NNzXJgc8GGrdi3HU61dBG6fYjNP9WETsDmxi99rAJd0tWnI76TnmnXshOBN4Fb/0X7Udj0Mohjk+NxXbFjSuz02OYnW9t2A2xSrUllW8Bx1GjyDpP9ltGf1UUWgisBNiUAF2DcljNVGqgisPQLCPCUlHQPxAj564zheOngIZ0+eAgYDmAlbq0Jh1ganczHjLPhqwXdcNGsNtOsN1DwfDkVkjhKcaRYt4rO8rUvVyw0Ylqlq13n9WqxKDcCmb3iaIo0TpFSf56BN/3F+uJ6PQcS+bxOm6yFKMmnparTb6GzZAXdyFzeiAJum6DzUQs2+Ythrvy+qV1YRWC0CFWCvFqHq91UEPkMEVkwLZyFufHgKRw89g5PHjsMYhKgZBsKFHsKgL3Oy7ZqDjAM28pYt3/HQ8GroNpqo+XU0Wk04OWCTLROcyWrZysU0uWK80q8l32u2rRYMBmzPF8BOolhMUzKmxpkiJ8hzNpfrIeS/U+BGhp1lGIQRHM+D2x5He9e9cBrdYeq7KLL7DGGr3lpFoIrAiAhUgF3dFlUEbmEEioBdBLMojDA7dQknjx3EqVdfxtyVKbRoDTrgqMsFwdjUzOA2a4DNNDTZsQ0/T4l3603U6QHeagswk1XzTTJHhCn1PEXOU5PKNNPfBGGpS6uhIAThjOKyNBN2ncax1MopPGPpmcNDaKwSxjHoc86COn8b01yFXuNOHf72/WhNbEe9QQGaUsJXrPoW3lDVpjd1BCrA3tSXfzOf/Mck26sHo6j2Hr660FRNlB31oYzCEYWBACmp68y1KVz44F28euhxTH10Bj4sNBwXc9euIQ1DUXeHSYRauwHTsWGKMYoNx7LR8Oto1xqo04a0QYbtCLCKOxnZsWlKm5jsKwdsMVrJAZuArtg4wTcTT3EB7IR2KIBFlp4zcgFsDgqJY6Uj5z7A0ZoxBpkBq7MV4zt2oz1JARqN0GkurtLw/DbPrA+jMoxQWUW+3M+rX5XqFVUENk0EKsDeNJd6o55oabj0aqcp/cL8ZL2VKKZFUQW/UGm3Uq9juliASgDPVKAnwMxPvoaCMPVeDsXga+UzB2+CH0VmaRSJMExe1+/hjddew3tvnpCUuJuFAnR8TdDrI44i2LalfMEbDWHEui3LNlUftYB1rQG3VpdpW67nCuslYLNuzddrNq0HfiyipgLexfNQvyGj5qf8e3FQSJbHgV+ld5u/zpAYQD9J0Bwbx8TW7TDb44DFeraNjHam5mJ0SNAZMSnJS+iI5lqXrvb/seXOWhzUVniNLMmqtrLV/iKq399FEagA+y66WNWhjoqAEjqpx/3i05mMUv61+ECX73OwZu+x1HFVi5MCaI29RKR8u0Pzj8KTPwcsVe+NFYu0aPGpjoHMkoDN1DJoeiLbV61Zycw0Lp47h9Mn38L5999Bk5YkSaCcxcIQ/X5fhm9wNGbNr8nkLb5fzFLERpTdVqaAeY3CsxYNUurCsEU8xmPKh31I21bB0IQ/qzp2nhrX552fOn8nqvLCZC/uT29Xfx2apJhAmISwPBd+q4vW+FZY49sBuybKcRqlseOrSJ5leSThjSQVb9EtrfTxMRa+0o2/GqhXgF09NjZQBCrA3kAXc3OeigbsRfMO/QwvJr2HwC2/VEYhijYrNy7lib349CeXFGwpAd7i4oBvI0NMVHo5/2ANlyDJlLLgN9uluK80QXT1Mi6cPYPzH5zB1cuX0Ju5gbZnIY0CAWnOqR4MBiL8YmtWo6YsRjVg65nW/ErA9usNtCcm4NI33FUMm8AvC5UcdDn/WmcFCMgalAW4c/opafQ8c6D/XbPy4hxtblsyDvnrudBhPTti2Fhb74yju2UH7O6k2Jki1XXywp3J91L9LlNDlPy9jLmfDLBXQeyKYm/Ox8IGPesKsDfohd00pzVEYvWYL4J1MQbarnsRWQkYAm0KsEm4i7iSA3YR1DQQLnll/iYBfO5dp3uFRiZIF+aQDHqYm7qCy+c+wJXz57AwfQNGGoPTNNMkQhSEwq4J2ARu2oPS+KTVbMpkLS4MdKpaA7Iw7GYDTrMJt+ZL/7VeYOhjJriGQZArvlUKXNuSavDWFqX63NTPaqEiZi+mKYsAHhfBfwlgm6Z4mSfKhw0Zp4ZRud4ZR3t8C8xWZzimU40CU9PAVCWC+2GwlvZpfyJlgVQtdPlimTteA/ayTLui4JvmWbEBTrQC7A1wETftKcizNq8f53C7ImDrpPkoUlb6N02sh6IpMT9JFLvUbDqvgTO1S8MRGptYlgEkEcL+AuLBAgZz05i/flUmb/VuTCENejDTiFVe2crUjRkEUSzMmsAtZiOWpQC71UKn3RLQFOab0cE0lGMQVzOOyRzvwK55AtjsnZaFCdk10+NJKvXwYg2biwHLVF7ioiZ3FGBq1qwBuwjMPCaCNUF7KcNmdoK1clvKABSmkW07VK93xsQRzafnuOupQSFKCJBfMp4/C9o0XVkKmhq015TtlvrDCq9cCY+HWoRN+xdUnfhdFoEKsO+yC1YdbiEC+tlfYNb6t6PSrPrZPXIc5DKAnWujPqZ2hqSGNVNcPCYakCzMTmN66jJ6szcwffUSetPXEc3NwDVSNBxLhnoMFubRGwyQWi76YYxwEAwZLGvVMrc6B20CLGvYBFWy8CSOlaNZs47G5JgANlPiaoCHGpFJwI4jtmllYoai09mMAYGd2zMtA65HwFRselFQt1i35plpwOZXfi6WCdj2VaNBmvIk55ZERa5q+GTd3ckt8OoN1LtjMJotBdD5cBE1I1QND1kE7aVCtJVAW95FwF7uQ1+8jyXd9RvyBUT1R1VF4C6JQAXYd8mFqg5zRARywF6NifGdq4J1cSMFDVqxLSmOEvQW5jEzM4252Vn0ewMBLAU6KZI4xKC/gIXZGfTnpxH259HwHGHVThaj6TqoOxaSoI/+/Bz6gwDT/VBZf7JtKk9Bu3QzI2CTQdNilMM+HAXIUahYuAB2qw6r5sLy6Gzmqv5p9k4T3BMy7ERN7WRKO4wE6AWwOQzEotrchOu7kh3QIFxMp4uhSg7QGqz1z+r1BkyL4zm5LqAtKVPuBNxU1eSjSNi25dXgtzpojE0I63bqTcDxhjXsxauj0uTFLMly9e0hxGsJw8g/EKVErz6qCGyUCFSAvVGu5GY8jxGAXX48jxQwLUGB/Ikv/7bI9PRLkiQTMJ2fn8OVK1fwwZkzeOf0Kbz//nu4dm0Kjl2T/miy1TgOEQ4Gohx3bBO+Y4EZZyOJ4BoZPKa1kxhxMECWUF1uIYSBME7IcSVVzXYstmwxHU6Wze89Dtyo1UQlroFdWr5aFJ11YROw6WxGJTl7tW1bWDbZPnPVBGqm25kel6qxaYkKXUZ1umTuSwGbYCyK8CwT4JWfM7UAKCrFpTiQKfGa0tgRuWNZvBC8WaemlSmXCZz05dRbqLXH0OxOwG+2xWXN9f1C3BcBe02lDTFqWebGFy1Bhdeb8bGwkc+5AuyNfHU36rnlT3NmVKUvuNC+RX5GsNIf7G2mQ9iQaTGFmiupRS0uNWeOuMwA10cWxbh05Rpm5+Zx+epVzM7OYXp6Guc/Oo+Pzp3DxQvnce0a/31GBF3hIMpZobbzVAp0DWDylapxsmepf+uveYOZoXqbdTqazFf3UROACcwc8iE16nxQh+7D9nwfnYmuWJFqVTmZOYG+5vtwbUdAXEoAqYoLf3byYSGWbcLxmB0YnaMgULNmXmbXsrTJVeUqlQ7YZNdGBtvkwoO/l9y8mpdt2QLYYWbKp+U30Gh3UW+2MTk5KQse1sEljS4XU7m6ka2TvXO4mPix5MJ7Xt04jOR9FL1p99VhOaSwahtmxfNfap0af9TbWzZjvlH/fqrzumsjUAH2XXvpNvGBFwBb57qV/oye2GSRGUzpWaYgKY8TU8KDgdSA+bBXKV2yRj74lfNXZlh45/2zePmVV/Hh+Yu4cvUarlMUFoboLSyg16PH9wBRpECMaWdyQmmxZoNXLkqTr/mOdV1Zq9TVcSqfbr4rSgJkWV4XzuvIBGRRc7MWnaRqqEdew9YqcTcf9kHmq9PgZOcEd/6O31uGKUxdgDqvWwuLz7fHdL/rEShXLioURWtL278gBi+moUCaE8aYUeD3IjbPh44QsFPTQQRTxnTCIbNuwKvVpG2t2WqjXm8iTlIR4DVabezZuw+7du2G59HhTeU+kjgVFzZZDIis35RYLsoAFbDr9noV4aUfrLfLmkB5xyiN+lpqKpv4z6069fUTgQqw18+1qI5krRHQD9hhBjv/B7YM5QYlqt0nBRYWEA76mJ+dw8L8PIL+oCCcYrp7gFqdxiMuohQ48sqr+PFPH8W7Zz/EfC+Q8ZJi3Zn3Hw9ZGSGZ6CAqZSW6SrhgEJ9tppP5K87AXjRUUfVZlfY1xNklhWMzHZ2ISEy2J8wvNziRVLN2JFPTsHRaWurdBmTxUMRbea8M7sjfR3ZvmEOQ5veL7DgFTGlAXzbyMjs7Z9RDtfrw+Hje7PNWgG2bCqyZtJA4mUDAxRFbw2AhNSzEbP8ybGHdJsV0ji1+6LV6U17LwSKd7hjuf/BBHDhwL770hS9iYmIcY90WHKrwkaHmu1wpqGMeKr1zWi3taBqU80lnBXGiYvD5W5VOfaXTX+sdWb2uisBtiUAF2LclzNVObmoEhviiviFLZn+vzF5WKisk0zdE/HX9ymVEgwH6Cz0RbJGxLgIWmXCMerMBy/FBJ+2XXjmBf/vBj/HB+YuwvDpSWEiyTIZfCGhz21otnRBw1SxoxdiVaYqk6sXtjKBFiKE5iMi98u9z0GZKPg2k5q3cUFVqXMxNcmMTsmHZdn7OAvO5oxlB3ubrCn3TMnwjB1gdcwHxXJBWtBxl7ZoLjLLfd/FaaSMVHTMtSlPnzIUJSwKqDCCGKHnaX0vHOM6Tv2XqWvIRHDYC9m8vNuTJosCwRG3OgSQ0hBkbHxeXt31792JyYhy7dmxDu1mT3vWJsQ7277kHW7dukZIBZ31L25iUPnITG4mX2p8G6OE1yQFcXZGKYd/Uv81qY7c0AhVg39LwVhu/JREoALbYgxLNJDedAH2alFzF1KULmLtxHcHCfF6jTiSdKjXiPL2cEjpsNUKSYM207fE3TuFff/AjvHf2I/jNDqbnFsRik6BNMFakXgrTud34osuZUjnlHtnCWg0BegXYWlC1+L0CuEgdd6EuLICdM2GKvjQgC4jn6KMV3HRU079XKwdVX9bbY2p8mNLWJiNFQq1y9MPX6+ult1EGbL040UI0xk9R1Lw1TL5dVIK5LudtKwc2Ro+sWrNiAj4PNWHmgINEmOZ31XxvLnZ4bTmRjPHptGqoORayOMSe3TvwjV//dXz5S59HrcZZ4DY8z5cUu+fXRcwGvs9y8hy5WhCIdzkXDjptXnV13ZI/z2qjty4CFWDfuthWW75VESgybBn7qKzK4pkbuHjuA1w+fw69mevIogANjp40IKglVfkAACAASURBVOlUz1ZgLSRcUtiJPMdtz0UvTGA4Pk6f+Qj//P0f4vibp6RHmunbODNkDrRKQ+uUMoHKBIXYIiUTkOJrCEz6+3xwSD4QJE/A5mxbGZvSuITAXbZA1QsDxa4XEVYpsinG0il0NaFrkeUvBp2vVSl6ldJXii7V1iWf8nuVcdAfQ8Ge/rdctaVfL3Xp3PaUgUzocyaMVS0c1LYWFwyqQpGKYl0YLcVpkj1Qe0yolpe+bOoIbBn3qffB3zdqPoLePHzXgiuK+xAP3n8vvv2t38IXP/85uBb3zzq+Bct24fp11JotNJptGYxCZTqYBbFdxbZl4aTsaLU77a26TavtVhG42RGoAPtmR7Ta3q2PQBGwCSjhAHPT13Hh3Ae4dO4s5qevw8kSND0HbbqAsd+Yrl65W9gwLWxkiLNYvLjnByFMr4Fzl67hX/7jJzj8ynH0Y/p81BBnQJxQVLboLy5paRiw3Xo+oUvVorlwYF1XtTepyVmLcEhk04CmksapAHyeDi9ETpeVKSArfgwNTjSTFntQtZgYfhacyyh+078X1p0Dtk5xU8hVZOTymgJD1yI3zbS1E5qAtgEEUaD4uaSilQBMADg/a9vkgiQvlYtCPlXi8VylHUShGjjCVHlmIMoNaZhKZzlAyhvRAK2ah5pjollz8Ctf/UU8/Ku/gokux4zSAS7KJ6QxBW7D9mpwvBos10dnbAKOX4ffbMGqNRVwD48vL7Tf+ju22kMVgZsSgQqwb0oYq43c3Ajogm2hP6e4A8FNPVErweDKZZx57x189MEZ9Ganpee506ih6buSRhWwZs9xzkwp+BIAsgwEcQCvXsdsbwA4NVy4No3v//gRHDzyKhbCFCGBOlMK8mEdN68jixiNrFCAKh8oIopv0kqmuVNhk8I/FarlZ7HIQpVceTGtrirSix+S8i8wYA3YBEKeQ5z3S2uwLk7nkjbpfFPLs/DFISBFp7MyiJeBPL8Cav0hE8q02Mscjt8UAE8YA7Z8Mc2vhqEYTIXL3G4MGT4Zsio752xbMhkUsplI4xC+bcBGgh0Tbfz+t7+FX/vaV4FkAN+KlTJdg75BgZuql1PkRtbtNZrojE2i1R2H02gp0xZh8txX/lXKHCpYRU1jpSC/uX/Z1dY+WwQqwP5s8avefTMjIE9KDofIpbwyL1lNc9L9tIS2lJabSQyTue6FGXzw2nGcOvkmwqAvzmK+Y8MV4xIbjTqNTbSzlwVD6tdKwU0Qi+KBjHgMibdODZevz+EHjzyBR596DvODFKlBmCAg5annvGauwS0tjLBUoJlPs5L0+HLsdVH5XfTRLgKzDmv532S/RUAv/FRk2folGsCLKfci+JJBL23VWrpgWO2YhpakS46qkFMoHK8Woi2Zipa/dPhvQ9DMiwJst4sjNHwbnpnii/fvwx/+52/iwXv3oO5wEUZFuhLrsT1NzldGiJK189pxUUBsduDXm2h3x9EemwAI3PQ4J2Dz2hK8LUcJBnPQ1gn0oexc0LwQn8K662b+GVTbqiKwXAQqwK7ujfURAQFr/i8uADbBmiptRU7z6iML0DJgA9EAV946gY/eP42LFz4SBtduNuC77Ee24LoOfF8Zjti2Iy1WdN8iIyY7VuAag+nXMDVguHVcvjGP//jJY3jkyWcxN0gQZwVVM1lhmqd0hb1qRfhiDbnYs6zZ8Ch2uljrXQpu5YuxGmDq15cZ9HI/lxcCen62VqeP2t+oG0S/TgP2sg+YVaxBNZuVq6JmnOYZC0mkyzWLowC+DTRcE1/70ufwJ7//27h/7w7YoEpe9aur3fB6KEUZ0/JcnJFJ81qLV45hwXFraLW7aHfHAHqbE7iltq3azlIuEIZBhegfhhPBtPK8eLJFzeH6+EuqjmIDR6AC7A18ce+qU5OHIblNkWGzPmuJdaftWLkQnClW4nqEmfMf4sTBp7Bw/SqCQR/NRg3dVkv6dGkNSsD26LEtk6lsWKyJSs1X7Yn1ZlFqmyYC7tat4+r0Ar7/40fx08efxmw/RpwyxZq3IeVuZVKDzdkVZWVFFnuzAXslpl28vp8WsPViYlTbloRopUlYa/j9aguAtQB2FA7gGAm6DQ/f+vpX8d3vfBv3bBsTy1fbtIetcBqwZZ9i2qJq40qtnyEIY0RxCsfx0Gp3pK7d2LEL8OsylCTLTCRk2jkIc13oSkWjIPyj8cvwohSqHHfVH1t1sHdrBCrAvluv3IY87hyw5dyUIIgpcU6z8lwl3krDCLZtIu3N4/SJY3jz8HOwogFcx0a73UKn1YDnOvIaunARsAnIBGuDfboyTSp3x6IASoxBIYBN0dmVG/P41x/8VACbDDvJrHUB2EWWvtKlLwNseQFRZvvFWnWxhq33MYpBrwbixeP7rIBNwCXDthFjvFXDH3zzYQHs7WNNGClnh9OAJR8/mqfFhW2bqoWMiylamJJdRxxjGnCudyK/MxwPk7v3oD6+BeBAEhq7MNMixXaF00y55/17eXG7BNgb8u+wOqn1GoEKsNfrldmUxyUWGwUGQzhVAyRsi+YfBOwQ9MC+ceEjHHv+WVw+/RZajolGo452q4m6jJokYFvy6XDspAyisMSulOBNlq0y8LRFYf1zkWFfvDaDf/73Hwtg92OqltUxMK0qYFdIiXMFcbsY9lpBcBRgj2LKxT7rIssu33ZlwC5uv5jyX+52XQ2wdXZCrkieEtdqc2U0wza2bAjYf/jbvyEp8a2duniXm6ZyTON1VQp21ZOvSLZuL6OATWVJCNphECEMIxEUcl735I7dqG3bpfq2QTe2XI82NFZRfea5Kq48vntT/qVWJ31nIlAB9p2Je7XXkREoArZi2CppXahfcwxlNMD7p97C0eeeRjx1GeN1X9g1QZuM2vNdAW3TYipc+YQb9LymHaa4oRG0aQ+aSY1SAzZFZ+cuTeH//bcfiugsgoNBRP23AmwBqFx0xpS4+IWbSiGtQfFmp8Q1QI4Sn63lJhqKwkqp7SJgj2LWoxj2KKX5aoC82u9XA2yZycIZ4lmEsaaPP/3db+KPfvebmGh6olMAGbZFv3GCtlJ65xnxYVsd7VzJqmngwkuWxIl4yg/CGIMUGN+2E9t27wU645Iap1GOHtmtKh/FXnjFsLX2LC+dr+VSVK+pIvCZI1AB9mcOYbWBmxeBAmCrvKYAdq45gynkO0U0ewOvvfISThw+hFrYw5ZWHe1uW82OptCs5sP1PCVEyo2tKSyjkxa/qtomjUMAS1TSaihFank489Fl/N//8u944pnnAaeOfih+aEM/cQ3YPCqRR1mqD/pWA7ZmwavFugyQa0mJj2rhGgXOo7al+7JvJcNmOQTxQFLif/GH/xl//HvfQrdmw3NY4nAFsNnvzhGnSqxO4ZkCbseyZCQpR4vSi50sngAeDgKZQz6z0IffIsveg87Oe4BaU9zQqFHTrqaKp+vMjy6pqDOurE1XuyOr39/MCFSAfTOjWW3rM0ZgKWCzfh2lHCxhKmNPysWNFMGNqzj6/EG8efRFjJkptnZa6HQ7wqxpa+nVfEmFCwuyDFXDFsBWdWx6jmvAzoJAUqoE7MR08c4HF/D//Mu/46nnDsP0mgjYQcYHeD4AhICtxGoKsMnYbxdgrwW0bwZgr5RWLwP5rQZs1rDJsJNgARPtOv7mu9+RlHjbM+HyOloeDIvXnalxTa/VyE8Ct4gD844A9nelCWeDBwgGA6lnz/cDZJaL9uR2bN93H4zupMAwbzWxXR3qypYCNn9SS8pC4/ZnvPurt1cRWC0CFWCvFqHq97cnAvKALabEleBMAbaqXxtkSEgwf/EjPPPEI7j43mlMuiYm2w10ul349ZqMlaTVqGU7yGjYQRbG57ikx1UNm2lyaRMzADd35hrEGWLDwYm33sH/9/0f4dU3TmEhpPUmm4cWU+LSH1QAbPG8ziNUZKCacZfZ69KftSvY8iFern+6/I7i64r7KNegy4BeBNxRQF18/UqtYsul7EcdV/HYtctbsYbNjIdyTFMqb4rOGp4lDPu7v/ctfO/P/gjdui3zxaniN2w3Z9hs5VJGMARvgrblOgDLKHEs5QwOb4nDEINeT9LivX4gWRTDb2LngQfQ3HNAkJq1bttTiD2KYVeAfXseC9VelkagAuzqjrhzESiA3eJDUTMZBdiSmtRMJqKUO8GNs+/huScfw+Wz72B7w8NEu4GuADbHZDqwXBempEvJwJQCSdWzc2YtqVO6bwFWPm+Rfdhk2EdPvIX//f//AK+//R6C1Br2Yesa9p0E7JXqwWsB7FHvXwmwRy0KyqIz/ZqbDdjKPlQZoBCwm74tbV0E7L/58z8eAnYKZk0cxbDzLgARGfL6itiQdmpMk3CEaSLATYbNkauciz4YBFgIYqSOj2377kdn/wMiPos5e5vm5UPAzoVneYdBBdh37rGxmfdcAfZmvvp3+tzXANjDB6N4qsSUiePSOydx8MnHMHX+LPaMtzDeaqAz1oFfq8Mk26IyXNLf+WSoAmCTeYktKXGcac+MphopEjqamS4OHTkmNWwOAcnsGsJE2VzeacBeDRDXysQFgApmJqNS6KNui7UasZQBfC0MW45J7FyVcYoeBqIBO4lDYdjtmiOA/bd/8ScYb7py7SgSo4sZMykEbGZVtEKc11mEgkpppnzJw0AAO4lCJFGMKAww1xtgAAdb9hzA5L0PAhyrSuEZB3wvAWx1dvkW5fsqJX6nHyKba/8VYG+u672+znYkYC9aaSwRnMmkjAQIevjgzRN44ZknsXDtInaPNTHebqDVVYBNm1F+mhyaIb7Uik1rxbieFCXKaBlGAURUEJsOIth44tkX8L//9T9ELW75rSWiMwGf25wSH3XBlgPZlcBxFLvW6vDlatZ636uBdXkRUPx5rYBdbuuS6V15SpzzzuuuKU5nVIn/17/6LiZanmrJM9m2Z8v1ZrmDgK3eS+2CIWM9FVdPhV0TsGMCdhwJiNOnnMKzuTBDd+ce7Lr/80CzKyYqyvy82MW16DJe+Y2vr0fJZjmaCrA3y5Vej+f5McAWVM4baXIP8Xy8sjKwSIHeLN45fhRHnnsayfwNbOv6AtjtTlembnHYg0nQlhq29pRWD2+phefqcJm5ISMhM4RRIsKj+SDBTx77uRinTM32BbB7QXJHGXbxsq2WEh9laFIWha3UHjYKuEelwIsAPkph/kkAW82ozh3jl2HYWRoLYPtWhj/+9jfw99/7M2zp1ASwdVsXe+xZAlHD0FSvPbfNGr5gOBd7CRl2KKCdcaxnGiNLQszMz2O6n6CxZSd2P/AF2GNbAJCtq+gvmsfmMF30E1+Pf1fVMW3YCFSAvWEv7V1wYiMZtk47LgJ2EmdwZeZ1AszdwBsvH8bR5+lw1hPAHmuzrWsMrlcbgrXBGcgyY5l+0hqs81nM+WhHadAxDAFspsSvzSzaks4HqaTEqRK/kylxfRVXA9qy4E2/j+r48sdqwF98fbmPu8y2bwZgCyiukBJnUYJe4q6RCGD/97/5c2wbaxBSRefAti65zhb9wPO2K5m5zcUAt87++URAGhFBmsw64hQZaReb7/VwvR/D7Uxi9/1fhL91pywEZOm4OMSrMJe8MADkLvgzqw5x40SgAuyNcy3vvjNZAtha1KO6rodTugBEYQKfhidZjGz6Gl49fBCvHD6ImhFjx0QDXc2wvRoI1EyP8iE+BGxRhOciJKbHtRd4ru+mvzTbujgL+99++DM8dfBFhJktn3daJb5cKrt4sTVYj2K+RcBezcREb7PIqgnYZZa9nMBtVDZgtZR43n8lnmYcJUpizBpxMSWuAdvOItDp7H/83V9i+3hTANuAUpKTYTOjosZqGvK9Upob0nfNtDpV4paUNWIkUYQsHgBxH/0gwFQvgtUcx857H0Jz227A9pYC9nA4zVLOfff90VVHfDdHoALsu/nq3e3HngN27ty8ZBKxFvaI1ixM4OWAnUxdwtFDz+D4i8+jZqcyBKLTrqPTGYMjgG2rGjYFSMMHfw7STInnYC3MiUNA2OaTZghSA+99eBH/+oOf4eCRY0gtH70whWn7arxmDlyc77wEwNSga/n45G1dymVtpY+VmHUZtEe5mtFQRCCmNDVrVLvWaoBdZtfF7a4miht1DEveL1RYGZ6oA1aOdARjWpB6VgY7DfCd3/4N/K+/+ysBbMfMAVvMcHLA5jxsGpOJTalqm6NxCoVrFKkxGgRuKs/TKACiPoIowvWFEEa9gx0HHkRr+z2A6+f3T344coELEdduPnf732B1/HdVBCrAvqsu10Y+2MLTMAcXzbnDQQKfLTZZDNy4ike+/884985JUQ1v39JBu9VAs9WG6/kKsMmyybgyqKEfucBM6ta5t4Z6nGfyIA84Dcxv46UTJ/HPP3wEJ987h7lBjJCTPnPgJy4TsKQTnCYq+Xxs+lyXgXPUVSqnjvXPmgGvpvIuvn85BrzcNorv5feikpcRlPmM78LUrVFsvfhvKx3nSouC5ZTpOnwcdSo4nQ9nGQK2ZcK1TDFO6dYsPPyVz+Mf//57OLBrkgMxkbJ1Tzzi+ZNi5uyj5nxrqv/lKtM4JY1FA0HQ5vepdBwksNMECws9zIUJYtPF9v0PoLX3XqX/tlxZQOhOBTm+xab7HMmr9PhGfiqtt3OrAHu9XZHNejzCWAra25x9C8MOUriOCUQBgsvn8NgPv49LZ98Rb+mtk100m3W0Wm04rifpcAK2DPkwDDHUkCRrPjNZGPawhk3nqwhBlCB16jj08mv4lx89htNnL6DP1l1l1yLG0cowSwE2vaYVYHMBUGzyURdvlPjrZgF2eXFQZPUrpar1/otgXWbZawHr1RYF+vjWDN7KOUXNspZMgIlMpm5Re6B84GkZjrCPjm/g61/+HP6vv/8e7t+9FaZBnQHT4a6sxBQ+5+lxpsYFqPPMB0VnNLzhDHTWs/OebCtJ0esNsBDGCA0bO/bfj+a+e4HMArhdptQ16dcCNDnc/F9XyZBs1j/n6rxvTQQqwL41ca22+kkjsAJgJ2Eq863RX8DVM6fw9CM/xo2LH2JLt4HJ8Y4AdrPZUoCdM2xp8VkGsC3d0mUotkWG3Uss/PzQy/i3nz6JM+evIszI3Nx8YMTygK1M09RgkOWYdpldFn/+pAxb76OYnl5JCFZm15pZlxcQZRatfy6m2cspf72t8qVejk2PBPNUChdLAFuGvuRKb5rd2Ex9RwO0PeArD+0Xhv3Qgd2wuViik1muDteATc942YbYyfIa81MDtvpefqaPfBSj3w8EsANY2L7vXrT33w8YjpreVQH2J/1Lrl5/CyNQAfYtDG616U8agY8zbG6B2UwCI/rzeO/4URx+5nHMX7uIbeNtTI630WzU0Wi2xOWMtWs15INpUQqHc7cqnQ7P2TVFaIYUsWOxP72+EOHRZ17Ajx57Fh9dmRbANl0/HxihAFs3nSlvcXVuakCUOu5RzLoYgVGK6tUAezmh2CjAHrWvMqMexfSXA2spARREZ0XAHnUu3P9aa+7D1+ZjS3OpWS7LtpRoTPrnbVhGCisN0bAzfOHATvzTP3wPv/DAfgFy2/PUuFTDQMyLYliqJGJZUrpImA5hGlyoNhm2Ysf0FJee+jBCEIRYCLloy7Bt770YO3A/h6NXDPuT/vlWr7/lEagA+5aHuNrB2iMwIiUubmSKgRGwX3/+WRw7/CyCmWsC2BNjaqxmo9GUwR8cxmHaHLdID3FTjdPUQyDY75srxlWanGXMCHFm4MLUHH761EE8/uwRXJ5eQJDyva5C6TwlvgjYrGuyNroUsMvsdyWwLqaoR4H9cin0cgp8ufR7OQWugVsDpX6frmMXGXURwJcbz1lmy8sBdbFOPuo+4L5UJYTXRgsMCMAqJU7g5aLKNTPUzQQHdo7hn/7hb/BLX/ycpMrpG0/7UfJ0AjZT6tKLT8W4ZthDwM5nWudpcQJ2OhiIb3gvSqWOPbl7H7bc9znArlWAvfY/3OqVtykCFWDfpkBXu1lLBFYB7IUZHH7iEbz96ktIetPYMtZSgF2voZ4DtrBr24ad92HLoI8cnDn/eqkiPZOxi1Fm4OzFKfzosadx8OXXMd2P0Y9SmQIlLFosVhYZNkkhWTa5tWbYnzYlro1NVqoNL1drXg7oi2Avc6JzgVnZN7y4T82mh2p4AbnFVP9aa9dlll0+9vJdoMrXSgegAVvmWpu2tGfxOpINUyXuIcKuiQb+6R/+Fr/21S+BOkTbpQWtUtqTUZNh8z3cr8y/psJflP25qE0FTboDBLCDgczH7sUppnshxnfuwfb7HgTcOuB4+Ux2ddTqiuc3gi6BlNT3a7nLq9dUEfi0EagA+9NGrnrfLYjA6JQ4+3ToShXPXsezP/sRzp58DUYwj61jLXS7DWHYtXpjsYbtuDK1SxiatPfkevMcGNjvq9PYQRgiSIBTZ8/jP372FI6+8Q76iSUpUjHkYGuRiMvUO6SNV/HBXHSmn+CfLiW+GmCXncpWUmxrsCzWqTVgFxm2BvrytgjWGrCLU77WIqIrM+5RP5cXCErQp8EwH4WZW4rKbEtmSCxbbERrrgE3i7Cl5eAf/+Fv8Zu/+hVwmBZnYFs2Ve+mZDz4VVi5kduSGtZw4aH13HpxwvauNOgLsLOGfX1+gO723dh1/0MKsL16Bdi34K+82uSnj0AF2J8+dtU7b3oEPt7apahThizoYzB9DT//yX/g4vunYMd9YdjtVg2NZn0Jw6b4TI3VVHOwtaJX1zE1YPPBTZczsunXTp/B93/yBF47/QEiw0U/ymQKlNS6VUdvrhRX1Vb2ZiuV+CJgj2K8xRCNSnPrf1uOwd5MwC4uDkalwJcDbH0Okr7OGeWnqWGPAmwtth6a2ZBcM8Wd92GTLUfhAHXfhpOFGKtZ+Mf/8Xf4ra//Ejw7g8k6tsNebbWAkqyHpUCabV3sEuC/y7EXLoawcTqeBX15z3wQYWquj862XdhNwPabgFsTxj5aJZ5vrOrquulPgWqDy0egAuzq7lhHEdCd13ktM8fCcBDAdS1ceecknnvsJ7h+/gzajoFOw8NYtwXXs+H5NenD5qQu1rD5lT3YHP5gi/Ask9Qq+2+JOQRvURCbNi5euYHDr76Op184ilMfXBaHs9R0MQhjAXwODCFP51c+9vmsjwUEtOBsqUJ8VECXAzo9UaoI9sXXFmvNReDU/66ZMN8zSmBGwCqquUex6qK4bDmRmWbvxa/Lfb9SGnzpwkQ52jGDITPRpI1a+b5T+c0FF4WEvYUFTHRbyMIFdDwDf/mnf4A//r3fxmS3gSjq5WWJ3Cc+7zHXvF0b0who83pLOjw3aOFIriiQe4QMezaIYdbb2HXgQdS37wZSQ+rYFWCvo0fEJj+UCrA3+Q2wvk5fAzaPatEBLAlCWLaBD984jkOP/xgzl86h69uYaLP/ui6AzUldGrBFJew4wq4IQJIWRoY4jpBRGSw2mAniJEMCCx9euIrDx17Dcy8dx/vnp4RhcxhIEMb5sBDOzlY+5BqwNcNW7H1lwC63ORV/Xg2wy9dnOdGZBusyaI9yOivWqQlWywnOyhmDchvXWtq6Vqrtawta7kcmbxG+c2cbNRqVwj9bdAZ134GZBGi5Gb7zO9/AX373D7Ftoo0k7svUdOY/mA35eJ+56qPXLFuWBqzNS9s/R7UNxAmNgD0ziGDWO9i5/wE0d+4BUrMC7PX1gNj0R1MB9qa/BdZTAEYDNiIOaojx9isv4oUnf4betYuYbPqYHGuiXvfg+Y4ANlm2MGzLlge9To3qtHhChs0pTbnoiB7igyjDux9cwKGXT+DIiZM4f20Oie0jNRyEUZx7kJsC2EoUZQrD1oCdV7bXFMRRaeTVatjFlLkGvzJoF0VlReAWIMxFZ8UDLKa+CVZl1j2qZr0cwx6Vsl8tGIvbVwxbA/bQhU7GZLLB3ZSZ5rJQSkLUbMAzYvz6134R//C3f4Xd28eBdCD6Bjm+fFgHMypMkS8q1NVAEAXW2qvcEBMVI6ZKPMJ8oAA785rYeeABdHbuzXuxK4a92vWsfn/7IlAB9u2LdbWnVSOwDGAzddmbx7HDz+GlZx5HPHcdkw0XWyfa8H0Hru+iXleAbbmeGgZhqU+ZhU0kyBTDlolfGb2kY6lfzw8SvHn6DA6+dByvnXofV2YDpDlgE9D5mOdYTgFsSbeqnl+qxAV4tAf2Kuc2CqzLqeriJsqvL4LqcsxXRofmn6OU4fp9RcAmWOl/Ly4E9LGUswNF4JY8iIj6lgruioC/XI1evSZPiVMnkKUyflrsY5kW5+St3Gq0Vq+hPz+Lds0VP/EvPLAf//S//h4P7N+FLO7B4NStvHWLiyrbNKUMspi9yCd45fuT/eb7NNMAURQKYN9YCJG6dWzfdx8mdu8HHNawObVrcS72oko8j1BVw171r7p6wc2LQAXYNy+W1ZY+cwQKgC2F5vxpSLCduYEjzz6J1158DujPYrzuYEu3Cb9mw6t5qAlg18U0xTDZ6pODtoCsApQkiSQVzsd3FIYYhBGuzwzw6pvv4IVXTuDU2QuYCTLEhouYk7pyFy7ivWWRZS8CtujMpS7KFPvKHyuB3mopcc0SdZ25vKeiIny5tLh+TzH1rVPhZNhFwC5vv8igl1t0FLdf/r547h8DdrkSytiGaW0WHLg4knPKhWcE1lpNAXa3WYMR9bB351b80//8b/jKLzwExPNAEuZOZoqv81o5tmLmql6tneNzRs9Fl7TqpSBghyGdzhJp64osT8xTtt5zAPCaFWCvdnNXv7+tEagA+7aGu9rZyhEoATZfzNFLBtC7ehnPP/koTh1/CV46QNczMSYKcR9unhJnDVtMMyQdrvpzNYhRZMaUuDhDZ6k8pAdBjA8vTOHVN07jxeNv4sNL17GQWAhSC1GqHurijkXtkaVYmyHqZTJsdSZUnK/149OkxItgqgG3CNKjvtcgOwosNbvWgF0WmXF/HiNKLgAAIABJREFU5Rq7Pr/llOHF818unT7qNWqEqmLo9GSno5n4vIvoTKXEYbGn3kYcDtBueEDQw46JNv7rX/85vvUbvwoz68NIArUQY7seF1emIdeKwK1U6IpRC0izpJHvl/eCkfSFYdM4ZaYfITRdTO7ejx1771NKccOpGPZab/Dqdbc8AhVg3/IQVztYMQLakWT4Ij1UIbc4iRMBkOsffYhnH/0JPnj7BFp2KirxbtNHq12HQ9FZrhKnQlz8xHN7UgUyypqSZhnShpUDdn8Q4Y23z+DYG6fx6lvv4NKNHvqZg35siJkKmTpV5QoAlgK2TpNy1vJaP1YSbS3X1lWuLwu45Uponf4ugmxxH4s13HxxIVmGRIR4+uuoYy8D80qiuWK/dnmBsBKQy3lp4JTWOabEFwFbSg9Mbbs+ojiCY5moexayYB5bOk388e9/G3/yB78D345hpophE7AlG8LrxbKI6rkrzFdX5YwiYCPuCWAPEmB2ECMwHEzs2ieAbdRaFWCv9eauXndbIlAB9m0Jc7WTkREozsMeCq0L5inE1pwVXz77Hn7+0x/hwrtvYcy30HFMdJoeWp0GHMeS+rXjsZUrdzqTmdjaR1zGcyjAzg8kCgPMDyK8dPxtvPrmu3jt7fdwfT7EAA56UYYoJblzkEQhbNawc8A2DXqUCzfLXbRUSnm1j+VAcLkar/73oqJb76NYqx7FpkcBpwZ+ArUGa267mJLX2y+y9uJ5jWLYowC7uP+P914vbpETz2SMpkQykbnXKi2u5mBTKObW6ljo9dGo+3BNIBnMYbLTxO9842H85Xe/g24dktYWKp0DtiLoStUvixbZg2LzSuWfs22k0ioWxTHC1MBcmGIAW9zOdu67H6i1q5T4ajd29fvbGoEKsG9ruKudLYnAotHVouUjX1AA7zQOYdoGzrx+DIeefBQ3PvoALRMY8xx0Wj7qLQ+Oa8Pz+JWAzdq1SolTIU1AovlGnCby87CNKUlx7tIUXjn5AY4cfxsn3/8A80GCELY8vOOcjTJVa1IQJaBtw7ZcGKaTq8RVKxLZ+yjltpxKbmFZBsGVarsCYCtYXpbT4GWh2SiBmk6FFwVnxWMugnGRpS83nKR4XvqajkqHlxckxf0QQDmbgx+KXes6NoGWpQdLzbvODXDMLEHTs9HwbPziFx/Cf//ef8GOMRtZMCc3jevS6CYTxkzAdl1XGaZILPlJhb/6Xi4LU+hxIMrxIDVwfSEQwN5yT54Sr7cA08kbzsrWpPlZV6Kz6qF2GyNQAfZtDHa1q1IElgPsglNFGg9gmineOXEUzz/1GGbOn0PbMjDue1LTrLd9SYkTsPmAFpAmWGvg5jxlx0EULwI2QZsDH86ev4qXT57Dy6+fxukzH2KBzBqWpMN5CKx5c+ayAmwKmWyYpgJsjn9UAnH2MX92wC6De5Htlu+bMviXW7n4+lEGKGUnszLojlpULMeWi8e0Ut26nJYv7kMGdrD0QEacLTJsaZ/T9W1alJqsR3MISIKGa6HuWvjyFx7C3//1n2LPhAsjmpdZ6gRsTmATwLYI2E6+YNICRrVdAWwObmHWJRwIIA8SAzd6OWDv3o/twrBbUkPXE8+XeIlXf8xVBO5ABCrAvgNBr3a5yE6WJMD1DwXAzpIARhrirVdfwuGfP47Zi+fRsU1M1Hx0mj5qLQ+2a8H3/RywVf/1ImBbOWArExSCdRwn6Pf7eOfsBQHsY2+9h/c+PI9BaiI2bAFsad2SdDytVVSaloBtWWwbWwRsztNeDbCXY68rgeGo9HOReZdr1eX6+Kjeaq00L/5u1HZWY/grpblHLS7KC4OhEFAAW2UT2MSlU+LSopWzYUMGeahMiQJsE75t4ksP3o//9ld/gv1b67CSnlKGOzYMU7XvEfP5Mxcpyu2MCwORtA2NVKQfPxzI4oyAPd0PpYa9Zfd+bCNgU3RWAXb1uFpHEagAex1djE13KGtg2MgiZGEPrx09jMNPP4HelUsYc21h2N1WDV7DKTFsgiqNU1RblwETrudKnZIsjW0+bGWanZ3Dm6fP4uWTH+LEqbP48OIVSYcTsEMKyWXaE1vAPhtgl5nyKBarAW05xlu8L8rvL6fci+npcmp81CSuYg28DN6j7scymy7WsFcDev374X4MU2aRS70ZGWwKw2VudSbzxpm+XgRsA0aaCLv2LeDzD9yLv/uLP8KBbQ24CAWcyahhpEPAtm1eb8KxAmsB7CxvzeNCIQfsJMuGgE2VOFu6tlIlToad19JV13hhWtem+2OtTng9RKAC7PVwFTbrMawFsI0EaX8Orx45hCPPPoVg6uoQsMmw3bqdM+zaMCVeBmzHZUo8Ho5d5FCI69evS//1kTfO4K33z+PC1euITRdhZgpgi+EoW7pYVy2kxMsMe7WUeBGwRwFiucZbBviyk1gZ9Ipe4kWw1t+PSo2Xa9fLZQCKADwq7V3cTvm4l7ulP54SV2YpNtXdBmdjKzMa9sAvArYJkzalUClxx0jw0H378b3/8h3cu70F30rgea5KgYOiOuUXT9atGfaQZUvfdw69aYosChCnqQA2nc6kD3vPvZjcc69i2BVgb9an07o87wqw1+Vl2SQHtUbAjhdm8Mrh53D00LOIblxD17Ew5rloNwjYFhzPWVLDFsBmLZss27BAwKbNKBm2zFdOU1y9ehVHT5zE8yfexakPLuHKjVlkTk0AO0iyfOADwSMeArZyz1paw6bIaaWU+Kg0dhkgl6sBl9Pco8B/FGgWt8cSQBnIi79fS7q+fDculxJfLo3P94/aJ/usxQWc4Mqyg6jE9WvVRDQ6jfFDnOaQou4YcBDjvn334K+/+/u4b2cXDZfmKiyJKMCWWdf5DHQV/0JKPMtr2DnD1oDdjyHDPxKnJoA9QcD2GhVgb5JH0d1ymhVg3y1XaiMe5xoBO5y7gaMvPItXnn8WycwNAey2baFV9+A33Y+JzhRgK5U4J3YRpIMwkH+jAI2AffnyZRw59gYOvnoa7350FdfnejIDmSnxQZwq60qDZdNQAFssL3PAJohoL3HHpvhsedFZGcRGpcTLgFYG+fKlX8JSxZJTFf+LX/V+tZNZcRtF8NQq8OVq2avVq9eSxi8uKhZV28rTmz3z+XRxZU2aq7oFuk1LVOR8j7RqpTHqFmQIyIE9O/GXf/J7eHDfVrRrtsxEZ1q8DNiLCnGVFs84gStXiQubj0Nh2ARsMmyxJt17H8YJ2JyJXTHsjfjkuWvPqQLsu/bSbYADXyNgD2am8PLzz+DYC88hnZ0W0RkBu1lzc5V4mWHnSnEyascVp6x+EIhwSQF2hkuXLuHw0RN49pW38f6FKUwvDGD6TQFsMmw6bRGwkzgYAraM2TRdYX0EbG7Hczlv+dMD9mrWpKPY6XICs1GvXQ2wGY9RzF0vGooMfdTCovhe/Z7iImWU+G3I+GGAs8up8NZe4sJ/yYjFOMUC/dwFsAnvSYSaqQZ27N+9DX/2R7+LL923G+2Gg2aT/fi8FglS+sVLbyDr44pRy6e0dCl1v8wy5/+SCFGSCGCTYVeAvQGeKxv4FCrA3sAXd92f2mp92NLjmoAp8eeffhwnjjwvgN1Aisl6Da4FtMebsGic4imVOAFIM2uTM5X5iLZspGTJYqTCqVsmLl+5jJ8fPIKnjryO81Pz0s5FlTj7cQ3Hk4e4DOdCQtSWJ7yyu/Rg2d6wrUs1gOleXxXxstiLAFZuvSoqxEeB3qe5duX9Freha92a4WrQL/uP6+MfZdhSZP7LHXPxvPi93p8+Nn0cAqQUgplcVFkC2CmHs4iZixqtSQU5xWf0Eg/7PZhJhAbXF1EP+3ZsxTe+/hU8/EtfxJaxFjrdtpp5nrIbgOYo7AaIZLEmGRf2dLPhWtuTcrQq95cDdpCauDbXg9+dxN4HvgB/bGulEv80N2H1nlsagQqwb2l4q42vGIGbAtgtWI45BGw+oOUhTcezHBS0YYqkX6Xv18CVK1fw9PNH8OSLr+Hc1VnFrDP6iCvADmMlXNKAraZ20YSFfuWLgM0adtHjpJiWLiu4NTiWQW0l8CursJeL56i0uAbYUQuIMmAXWXvx9ToDMKpWrsG9uCAps//ieE9uozh/W0A5Uf3xrF/TXpR8mCUMqsMlLW7w2npIWNJIQvhmAoQLuHf3dnzz4V/GL33pAUx0m8KwydQJ2Op6qPYu2TYB21wEbD0fuwjYFJ1NzfdRG9sigO11t1SAXT2+1l0EKsBed5dkEx3QJwTs1156QWrYmmF7toFmtyEMm+xa3M4cRx74tkztoksWHcosUR2rh7Zq8qbo7LkXj+Kx54/j3NUZZZjCGdgUJdkugijKx3LGwrA1YDtOTQCb6VrF1lXqtVzrLQvJimBdBOyytWgZzIuAvZw4TQPnqK+a5ZZFX2sFbMaO7y2arhQXGGVfc73dUfV0DdgatLkdkl6msunVzpoyvzqeB9thqtwSP3cuwNIogJVGsJM+zKiHh+7dg29/49fw4IFd6DRrIjojYHMim/IQ5/eq914WABz6kfI60bdcfU/A5ixtLs60cUp9fKsAtkPAZg276sPeRA+k9X+qFWCv/2u0cY9wLYCdxYh7s3jhmSfw2kuHEU9PoZ4lkhL3HRP1NkdqmkPAdt0ctHMvcWXbqQFbGacQfKampvDCy8fxs4Ov4Oyl6wLYbOvi18xyRgI2U+Jk2Lbjy4NcA7auYRfT4WXWPIpd8zUrja/UYDsKiIv/VrxBlgP1MtsvArZm4nqxUBaJrZTi5wKpLKTTAM+vxRq6HjpSTMtTFMjFlu86KoMhiy8PhuVKW5dpKo0ADU4oNjOiBdSMGF/54ufw7d96GHu2j6NV42LNFXV4muWZERmpStMUZSk7BGxmUHLw1gx7EEVgSpzGKa0tO7Dvc1+E0RpX87ArwN64z5+78MwqwL4LL9qGOeQ1AnbSn8PhZ5/EiSMvSFtXLY2HgO03/TwlTmtST7V3OZ4MApHWLpnaZCHNMmHaYRgKYN+4MY0jx17Hzw4exXvnr0oqPLE8AezUtAWw2cfLti5dw6bTGRm246oHuTLiUNaky9V8RzHrtdSvy8KtlVj0SoBdBH0NzGXv8fLiogj6BNziseiMhT4vsl/9+qJfeZFFl+vX3IaqLStzG7rU1X1PNAKqnGHLRK1YZpiaiKMQ0aAnqXA77mNLp45f++ov4JsPfw3bxluoeXwfMwG8DrESsbGckft8DwE7yRk228mSFEkUwchi9MNQAJuis862XdjzuS8CzTGAAkNJzasBIpVxyoZ58ty1J1IB9l176TbAga8RsNPBPF587ikcf/EQwuvX4CeRWJOSYXsNb0kN23N9Bdo+xWGqjl0GbFqTzs7O4uiJt/DIoVdw+sNL6MfZkGFrwGaqloCdMXXK2qpF9lcXwDYdN28TioXZFVmlZpCaQZcBb7krV3zdKNZbZPArpcdXujOKk77Kdevi+/SxKOORpaK5IqPWC5XiyM5i+rxs/KIBX5UuVL98zffk05LFlXIio+BMKcQNcLJa2J8H74O6GeP+e3bgN3/1K/jlL38eE22KDw1Yw/Y6tYCil7gC7UWGneTbI/SmiapxI42GgD0XJhjbcQ92P/gloNHlFa8AewM8ZjbSKVSAvZGu5t12LmsBbCTICoBNpzMvDoeA7dQcpRIXdq3AWnzFc8BWoic2BVHMZCMIQknTzs3N4dU3TuHR54/h5JnzmA9iAWyKzxLDkrqmGHGkVBIrlTgZNgHb9eoC2FwI0EtcUrGpYtlF57FyPXolZl0G6OXS1OX0dBm4R+2jyKCLgF0E0+W2U1aRF/evU96jatz6OMr7489KCKY+yYwZZ891JcbaQpSATYYdx6kw7DjoCWCP1Sx89QsP4Dd/5Su4f98udOoObBqu5ADNti5JhbON21QCQ82wlwPsXhAIw16IMzVa86FfUKM1M6sC7LvtmbLBj7cC7A1+gdf16a0E2MOxhQkQ9IYMu3/1kgD2eM1FjTaVPvusVd3TzcFaAzZZHEHVMNUcZA3YnNS1sLCAE2+9g8cOHcVb73+EOdpSms5iSjyOpS4KAjLTwnTismz4XgOOV4Pt+ipVnANEccZ0EWw1Qy3+WxEclxOdlYG3DJRFUdcoZlwE6WLNuJzSHlUnLzJ9xqwoJNNMmosexa5VG5tm2sXta3DmNoaMOp9RrbZJ5b0hojOCq5p+ZsCg0C3vc+cCi+1eadRHNljAlraHX/vql/HwL/8idm0dR9Ojmx1bwZgFYJMdj4lZAcWu9TFwIcA0uLKwUz30ccjBMophs6VvPgbGd+3Hrs//glKIE7AtpsRVV3eVEl/XT5NNcXAVYG+Ky7xOTzIH7LwLJz/I3NVCHo/5ozLs4/WjL+GZR3+MaPoKuq4JYzCP8XZTjDccx4XvK2bt1YoMW9laiqMWe7HTTPqrybSmpm7gzLkLOHj0dbxx+gw+ujol1qSp7SFI2f2tRlQqS0xlwOHYdFVTojOKogR0+EoOrCj1X2tALaeEy1ditd+XAbUM1GWBWBm8NVhrRlusX+tFhD728ns1+GpA5qJEf2qwTuJEFkVFUJZUtxiWKAV4eZ9KV0B/cE5BE98xpehnxoJT0mRAi/IEz+IYSdSXudVJbxYHdm/Dbz38K+Ilvn2yi5pDBzpKCti7DSQ0sRExH4E/Z/M8Fk5gY3qflqScEhbFSKOBDJYJ4wTX+zGMRhc77/8S2vfcK4KzNKN5izoPPZhzcVb7Ov2bqg5rQ0egAuwNfXnvxpNT05ryuUgKtMMB3jx2VAB7cO0iOi5ghQsYazXgebSkdGUiF1t7/Jpi2vzZ4rhFSYcvAjYfzqxfTk1dx5lzF3H42Bt44x0F2JISt1w1/EOAI4XNlCrVy5zJzHYxMmuLgra8Pk6Bk7C6j9uDFgFxuSuxUgq7+J5RwKyBdBTg6n3rPmgReEk9nzXiYfpiaGyi2Wj5ODWT1kBdVJvzGvlebchii4uCYkq8WAPXxyXMl6BKoxMu3HhcFAdqBTfV/EmMhPOqowGsNEQWzOO+e3biN77+NTxw715sGWuj7hGwWcO2RWVGuKahGbMq+tzlnGV0ubq3+FPCDAG3HS4gCCNMDRKYzQns+tyXFWBbPqSZTxZlyjI17xYr3Jt3499Xdcx3cwQqwL6br96GPPbRgH3qteMC2LMXPkDHNeAmfXSbDbguGS8Zti8smwybqWzHdfOZ2Mo1S8AgpZCJ9WbkgH0BR18/JYD94eWrMl4zzOdhE7CpLCdgS+2aAjYqwy0HMPm9clQT45R8VMhywLnSZfok4rFRi4Kig1mZISuGq9quFlPDqq5bfm2R6Rfr8UEQLFHAq77m3JzGslGv1fO686IwbbXtc9+KYdMeVFzZlwC2WHwTUAuAzYEfVjLA/Xt34dd/5ZdxYO8uTHZbAtj0cxcXuxGArRcpBOo0ZjZEAXbKbEEO2L0gFIbtdrdj94NfRnPXAcByEaWLbXe0MZWwybpsafw25J9hdVLrMgIVYK/Ly7KZD0qll5X3s+QvgWCAM2+/iWce/Qkuv38KHSeDjwidRl3Vrt08HU7A5qfnwnaVAplgLv3SNE9JMlEes5apGPYFnHj7fbz13gf44NIV9GIgoIEKKZqYraRwTFMEUZ70dat2oxRk265icOAITqWk1h9lBnszALsI7MXvRwG2rjlzv6MYtma53A7Blx+6Nl1Oe/NnDfg67c1FAHunWdMvAtiobEGZ1RcZOhm2ZShrV1GJkV0zI0JLUmHYrF2HSIIePCOGayT43P578PDXvop99+zERKeBhm9JWp3Xl1hKhs1PMmy9uOBXpsMJ2Iotc6hLDtjRAHO9HqaDDPUtu7Dnof8Ef9s94hfP+0DYudyGFWBv5qfSejn3CrDXy5XYpMchmDzEOi3vKbGYcIDz778rgH3u7dfQNBM0rRQtGamYAzbT4Tlgc5wmAZtgxRq3pMRNio4yhBFroymuXZsSwH7rvXM4+f6HOHvxMhaiDH32YxssiirAdi0q0BVgC0vPAVszbIrOlNtZvswQMdXSlPPNAOzyNlZi5kXA1t8vlxLXYB1FkbBaLZ7T21fCPcWqtXBM91Cz3BCFkSyIygsW/bNeMOifi4BNhm2Z1CwIxA4HfmjApjo/S0LEgwW4RoyGY+Ch+/bh67/8n7B31w6MteoC2EyJE6CZEWENm5/8mfvkwkKyBwWGzcvFlDhFZ0nYx3xvgLnYQGfnPtzz4Jdhj2+XRRkXD0qnoKeIVQx7kz6m1s1pV4C9bi7F5jyQvPSrrCmWqM8KaccoxNT5c3j2sZ/i9PGXUEeEtgs02A7k1eShzPp1re6r+nUO2MKwXVdNZuLkpyiRudj8SsA+e+4C3j5zHqfOfiQp8bkgQS+BGKcYti0+177jDFPiShTFT7L33KtcUrqLDLsMXJ8k5X0z7gAN0MvVkMvAqVPemlnzGIqtWGyT0+IzDfr6OFUCZKidVnmRfMFSrJUXvy8DthjTMCWeA7awbGK4KLppWhMhDubhW5mM0fzCAwfw9V/6RezatkUsSRs+bU0XATtmi51sT52HXnAMa9iycSrEI+nvjoI+5gcBBoaLyXvulRo2TVMSybKo7IOwa72wrFLiN+M2rbbxKSNQAfanDFz1tpsTAZ31VmlRbjNnq9IyJdJr6YOevXIJBx9/BG++/Dz8LEDbNVBzLPiumtJVr9dQb9REbMafbZd1ZkuEZ0rDZkpP7yAIwbaua1ev4/0Pz+P02fP/h703i5LjOu88/xlL7rVvKOwrAa4iKYlaKLUky1osW5ItWVa7xzPzMg9z5q1feuZlzpl5mzntnp6e4+7p6XZ7O+22W7JlSZRE0hQprgIXESRBEACxA1VYCgUUaq/MjCXn/L8bX9atQFYBFLdaoniSyDXixo3M+N3/t+LUyGWMXL2G6VooCtsGdrlQkF7Ybo5+UuPDZtAZ61ybYKabTeL2zNwqqOydAv1W20sD2+53baeGaRoWga1/do50qxKZFaRmw96MmwF5rDC29LuggOb77ZSy9LxIzW8WpmGUfRIcaHpWU3THaLIWOEvT1mbRUXSlSMq9B/bioQfuRX9vFzpKBVSKvtQfd1jpjL3dWO1MVmiLPnWJWudYZBHAJiMxgnoDjXoNCwvzWAgixPkKhnbtx8C+u4BCFRFLmCZm9gzY781vPdvKu5+BDNjvfg6zLbybGWhd7NsAmwSnIoojzF8fx3NPPIo3Dj6LQlwTYJdZMMU35UgV2PRh+wXfKCsGhUnJSumMLAFntVpdzOLj49dw9vxFnDx/CadHr0iUuAKbtcRpEqfCrhSLLb8nge36BTieaUzBP1F3VtBZeipuBdhbAXtpVPatJ7odsHUbaT/1En9yUshE25Nq/vVK+d6S2xwuTWmz98/73Gc6Ml1VPNdkjmMi7Hmac5zTRLVL/nocIRc1EAfz6K7kMdjTgfvu3IsH77sLvV1VlAs+KszDZ/oWF2aJD1uWEklKl6TmSTcwYxbnjui/btTq4GJlbmFe+p/nSp0Y3n0AvbsPSEoX49N0EWCAnbRQzRT2rb+E2TvetxnIgP2+TW224Xc+A7YP2+S/yl+zifnrV/HKM0/h4FOPoTk/hWF26WpGqJarAuxKpZyYxJnixW5dhKsH1/HEF00Fx/zehYU65hdqGLtyVUzipy5QXU+ID3tyviHFUwhsphlxNAw6ozpjWheB7Xj5lsKWYCxW2Up82GlzM4feLmL6ncyLdsuy07p0u7av2kzTUl86n9PWovRPa4qW/Xk1Gau6tqPFuT1V6O3ALfyTet/L/+nxp0Euz8u8maA2U+GMleNkdSV+bQLbiQMJOqPC3rtzM+7Zvxt7d27F8FAfujsqcHNAnsVdXJ5fKZvSWqjZ+6YthOeRwKb/mgqbOfmT0zOYCyJ0D23Frjvvg9O7SWqIx+L6WCyWYqqJc2yWC6AVNf5Ozmj23mwGfv0ZyID9689d9sn3fAbaADvhQX3yOg798lm8+ORjaExdw0BnEW4coqPK5g9FVKpl8WPTJM6As1Zal3TqosojuAnsGubma7hyZQznLlzE6ZErAmxGid+Yq7eAzbQuRsMR2MzDVpO4ApttH0UptgG2Dc93C+x2iwCddlWwNrjVDK1jWNJ/OllA2HDWSmzqn7bHq+Zs+zQvjVb/9YEtiwZZky0Cm40+BIhUszxniGRRFjfm0VXOY//ubbjnwG7s2j6Mgb4udFSK8B3XpNx55jzz4+oKkfOTFD4hsNWPHQaBKGyWn52cm0ctAnqHt2PHgXvg9AxJDfHIKphiEJ1kLyiw7cyuldcs7/mvJNvgxp2BDNgb99yvwiO/Gdji3mQFq7kZsB/2wZ8/irnrl9FT8uA2Q3QlwK52VCxgG4XNntjqBjeVziDqem5uHhcvXcGZcyM4f2kco+OLwGYeNhW2AptR4gpsaSbi5SUPOw3sW5m+7cl+J++9lUlc067sbdqdw+zXbR+1AprR4WIpsEqGKuzbmeuXPmeaaLxTha0K30RyGVcI68kRqTnpVy15ZgLrPBkeLKC3s4gDe7bjngN7sGPrIHq6qygVfBRcH3mfOfdMuTNFU3jfFM1ZjF43bctNLjbVdb1WA9tqztSMVWVw6y5spf+6o0dSuiL6vKVXmKpsK90wnYedAXsVXkvW55AyYK/P87pGj8oCtpFfEoAkymhhDsdffxUv/PxnmLh4Ft1FFwUH6Kzwwl0wCrtcbuVgE9YsV8kAJFpZPS8vkcjz8wuYmZnF6MXLOH32Ai5cvoaL125I0NnEbE0KpzCtS0pS5nIoJAFLK5nENUq8HYiXA+7tQlsVcDvzt22mFj+w1PZmC8nFm10L3M6Jbqf8bw4qu/lrlAZ2UpV12e+bbZZWULf2TYo6SUS3+JhzcAhsPk3TdjOSOAWENfR2FHBg3w7ce2APtm4eQFdHEYW8j7xjGofI4kzqh+bkvql8lrgkdNXGtC9mCbSAHWKyFsApVjH9IWsRAAAgAElEQVS8cy8Gd+4DSh1oSj44C+dATO4thS3O8aVR8eZLukZ/btmw19wMZMBec6dsPQ84AbZILMuHzT7G9QWcfuswXnjiZ7h89m10FxyUfQfVUlmAXe3skMAz+rPZvYuwFv9vcuFl+VJegOfna5iansHIyChOnTmP0bEJXLo+KUFnNInXmk4L2MzlpcK+lQ/bBnYahGmV+k5N5O2AbfuzFdR2S0tbMWthFBv4NujVR93O7N3OJL7020fz9cpVv+zjTd9vJsA22zTq2qXSJijpfweB7cCJG+jvKmH/3u24c99ObN7UJ8AuEdQOG7Kw2h0r0CX1w5Oe2jlpKKI+cZPOtURhhzFuLAQodvZiy+470LVtJ+CVJO6/yUYiCbDNN5Gh622AncF6PV+QVt2xZcBedadkIw9oKbBb10JG8UYBRk4cxfOP/xQX3j6CqtdER9EH067KxRKqHVWUK4nCToAt/stWpy5fLsD0X09NTePChREB9sjYdVyZmBZgM+gsDWytJU4f9q1M4mkVvNyZXA5i7d6/klmar9k+aj5WFa0NONqZzJcb11L/9M0kunmxkficV/jKtrMktJS8pbDVHE6FbWBNT3ITRQ/IuzGGejsE2Pt2bcHQQDe6Okpy7r2cK21VGbOgwLYVtgLbZAy2A3aIav8mbN97AMVNWyTgTHKwHZOg4CUKuy2wM1hv5IvVh3LsGbA/lGnPdtp+BlYANpq4du4Unn3sEZx68xBKuQhd0mIzj3KpiI6ODpSosIumhjhbbgq86NsUk7gB9uzcAiYnp1oK+8KVawLsS9dvLAE207qkvKU0fVgaJa4+bAE0a5+xnrjlB253bMsp61uZxtMm7jTA7f7bth9aFw/6upqj7X9FN9Kxb0WYpyPNV/48j9+yhLQ58JWOTxS2ZHIxbWpRYS8CO0beaUo1s22b+rB/7zbs2r4Jfd0VdFaLqBRLosiLxZIAm5Hiks5FN4acP+PDZuS5DWxJ6aIPO2xish6je9NWAbbXNyjLhJAq32SYycLB2BDaKOwM2NmF7AOegQzYH/CEZ7tbaQYU2MZPuKiwzaOZSxfw7D8+guOHXkY+bhiFnfdbwBaFLcBmWVLWkjaVzsS0KaVGCex5Udg0iZ88fQ7nLl/D2I1pXJmYxOT8okmcwGagGiKWHiWwuU0tnOIxFNmkIgmwF3svr2TyXslvvJLqtc3daYDaVcmkZnbiy9bPMG1rObM8x6MK3Ya2jkVftx8vBb7o4hWbYdwK2AQj4wyMwqZLm8VYcqKuqW49ROiqFLBz6yDu2rcT27cMoLujiI4yLSvFlkncL7B0rMNap1I/nos2Aa7Ue2exFFMwJWaEeL2O+kIN80GMqTCH3s07sGPfnXC7+hA3XenS5XqLR2ZgnwSdJT5s/W4uKc6X/bizGXifZyAD9vs8wdnm38kMWJfBpNCZAEL6QzQR3hjH80/8FIdeeBqFZoCiE6PKalflIjo7u1CuVqT/shTK8NhNy0O+UJToYSrsMIoxPTMrwB4dHcWpcyM4PXJVzOJXJycx0wgwH8XISXGUvNQep4JzcyZSXPo4u574NwUOBIrDSmpm3HaAlSpc20ydLtGp6nm5gDK+zihu3ba+L/1vuxnWMdl51e2g3E5d24BfrrnI4vHe7MNu9/n0/JgxU1uzUceiUpe4MZ4vQpspc3GAgZ4O3Ll3B/bv3o7+7gr6u6ro7epAnl26HCpspvMVjapOGr4wzUv/TEW1WGqHS9OPIBCFzVK0U5GPLXvvwvD2XXCr3bIQ49ctilgUJ+lLIrDW2qTmvGvMuNgXMqX9Tn7k2XvfxQxkwH4Xk5d99L2egRWAHceIpq/j4JOP4VfPPQUvrKHkNlEt+6iWSujo6kSpTGD70qhCeld7vjT/EJO4r8CeSQF7XIA9NnkDs40G5tmdisD2C4hCApvIdsRXKvBLzK5NCSI3MLebX6Rhmk6X0hlTWKcLlShAbVN4u4XAUqW7/Hm4VRDc7QDbDlJLg7edj90eTTuTur2NmNXMJOddG22YvtOMzvacJvxcE92VgjT9YNGU4f5u9FRL6GQZWs+VBVqhWBQ/Nmu95xhsyMVaorC5Lyp2lj+NQlZNCxCFAWq1BczWY0zGBWzddw+Gt+2EW+68Cdg5fnm0aIqo6wzY7/WvPtve7c9ABuzbn6vsne/7DNwMbCkLzf0KsCfw6nNP4uWnf47mwowAu7PKetJFiRIvlthuM286S+ULAmyaR2lwpZncKOylwD4zeg30Y6eB7eaLAuxcTC+tAbaApQ2wTZUu4y9N3zRKO52CpY/5+kp+av18O0CLfzZdyDt1jm7HR74StO1UMX2fvc2VguLs7S43/iBoJDngOocSOyYK23eaKLg5FNwmDuzZgY/ffze2Dw8kwYY+Cr6XdGhbBLaaxB3XVKpbAuwgQBw2BNj1ek2APY2SAHtoy3Y4pY4M2O/7bzzbwbuZgQzY72b2ss++xzOwArCjCM25abz50nM4+NTjqE2Oo+QCPZ0mWrjSUUWhaDp38UZgs/WmmLAtYM/MzkrQGU3ip8+P4vTIuAD7yo2JJQrbK5SWAJu+VfERJ6lDtsJWYLfLc24HZHvS1O9sp2op3AhGWgzsv3cL6DQ40+o5/Zg+bgVveowrgT4N63bA5nMKbLobzGLHKGICO+9CgJ0La7hj93Y8/NCD2LNtE8p5F+U807nybYGtClt842zcwtabMU3hjZuAPedWBdiDW7YD+XIL2IzFY5/tTGG/xz/xbHPvagYyYL+r6cs+/N7OwM3AZqAYg48kYqw2hxOvvYTnn/gZpsZGUW4BO38TsAlv5l7z4r2SSVwV9uWJ6zcBO454wTbRywS2QCgBNm22ahLnv8sVJVGT93KBX+3MzbYZPV3LW+c77TdPA7Gdsraf0/u3C+x0URYdx3JR5rdaWOjnI3bkSuIDOCb6mxXYVNg0iSNYEP/1Zz/xUezeNoxywQCbQWcsRWtM4mZxRsoaYJtmIDRnE9hiEreArSbxWr4L2+64F73DWwGvuATYVPrMEshM4u/trzzb2q8/Axmwf/25yz75ns/AzcBm1ySfNnF2hQoWcP6t1/DMY4/g6oUzqPhAbwd7Ihck4ExN4lTYNrBvxyROYM/U6+LDdvJFUGET2A6ldGyil/kX091K6bUMsNM+6XaQtJ/TwigK3JWqkd1KtaaD11ba9+0C2wZ1O/O4Pmer8PQ40/Be+lhzx5cqbJ8mcRdSntRHiDv37MSnP34/dm4eRNHLocKUPul9nkehtAhs9jFXhU25zn21fNgCbOPDNibxCI1iL7bdcQ+6mIOdY9MXT8uZS/x7Buz3/EeebfBdzEAG7HcxedlH3+sZWAS29IBIonVbwI7quHLiLfz8J/+Ay2dOJMBmPq4xiTPozDaJU2GnfdhpkzgV9vnL42gH7Cb91wmwGakuJmHLJE4zLoPO0grbhtdyEd120JlRlkv94GnFfKuZtgPT7M/aCwgb6LcLbNu/bqeXKXTbmcyXU+3tQE6YyrgSk7gJOMtJ21JGibNCeGfZx30H9okPe7ivS3KzqbBZmlTUdakoudjSr9wzNeQZv2DWWEZhx3Eo0eHiw2aUeL2O2UaEsNyH7fvvRXVoM9B0EeeYsmc6cfILaJLD7HTDLOjsVt/F7PX3bwYyYL9/c5tt+R3PQHtge7xGUmE3A1w9eQw/f+QHGDl5DNV8Dr3VvACbQWfvBNgXL16UtK7lgO0Xy6KwGSVu8nyS+txiJzVhzMsB24ZcOxDzdVWmXGCkgW2DLQ3i9JSmTeNpKLcD9nJBYyuZx9vlgvP9ywE7HWSn407vg3A2x7+osDm9fgJsNv/o66rgo/feiQfu2Y/+LrZVDVH0HPieK/Xji7wVmdblwSGsuVCjSTzJODMKO0LYSBS2ALsmwI6rAwLs8sCmDNjv+PeafeCDnoEM2B/0jGf7W2EGbgZ2IwAKPtCYq6NQcDF14TQe/+H3MXLqOPJxHV0lD93VsqR1adAZL968T5XFizijw6WbE2uJLyTNP0ZHcfLsBZy8cBUjSdDZdK2GuTAEvDwIbCpsj4orMYkLaJPy2bFUN3PguwwKW4zWXk4t60HbipvPqY96pfQvWzEvp6TbbT9tEk+bzJeDv/28vbiwYUtQqzmf99lru51fvZ3vm+/TscVhaPLmqY4lbcqYsItU0J4j3bqGejvxsY/cjbvv2IWCY6qfdVVK8r5ypSJVzvI0jzMXWxp/+GYBILnyJk1MJHMzFoXdqNWwsDCP+bApCnvPPQ8i390nZUmZXhZwocZKZww8yxR2dsVaRTOQAXsVnYwNPRRprHAzsOnDZgGLqB7B93KYHT2LJx75Ac4dPwInnJc2m2lgl0oluXgrsNkHm8DmvzawqbAJ7NGx62ISJ7BnWajkNoFNUCuwFappINuAbWeSvh1gtwOvDWj7e6P7SCtre3zv5HuW9lvzs6q2NeDMVt9qHWjXOcy2PMh4APj0OSdBZ2ZcTVHOxYKPou+ikvekcMr9d92BfTu3IO/EKLgQYHuuI1YVtlKVmIV8AW4+L4s0mVcqd6bhSaUzWmgi8WE3aguSh01gU2HvvvsB+F29GbDfyRcje++HMgMZsD+Uac92etMMLANsqmJRSCH/baI2NoJfPPoI3n7jEFCfQXcxh56OCjq7u1pBZ6qwqdqotmxgz83PS3vNS5cuiUn8FNO6Eh/21MLCEmDTJO47vihsqbZGyzgVFzs5yeIi1/JhLwdqBaUdTGYf+62AnYaxrbbb3U+PI72QSM+7vRho961MQ9YGcjsoyxyxmlhy0222i5LnFOZ9b0keNkvK0jddLjCozBNf9VBfF+7au1PqiVNhK7B910WhVBITeL7IBiDs1JYHq5xJSVJZCNAhnVQqawG7hlrNKOxc1ybsvPMj8AjsnJ8p7OzStKpnIAP2qj49G2lwdn3HnPgftfyjROsm19xw4gpeePJxvP7iCwjnbqC35KCno4yunm4BNtN7tFQlgc2LOT/K+wT3nPTDnhFgn7lwESfOjwmwL12/hknCvNEQhc0ocZrECWxpTJEEnalJnLFoBDaLqth52OlgLr6L0CBAFNo2xG4X2O182e1M3MsFuaXVvQK0nRK3v3U3qeIk8jodPZ72cavJXLdlj6tV/5zaN47gJXXb6XcmwAu+j1IxLybxou9g61Af9u3cKh27ilJMBagW88j7voCaQWa0qPC+w5QunyZxR4At89tkn/DImMSllviC+LAJbK93M3YcuA9OR7eJEocjCQmZSXwjXXvWzrFmwF4752qdj1SjcZPGHwmwjY41wKYia05dw6svPIODTz+J2uQY+spuC9g0jxLYahInpKU0KXswJbXEFdhXrlzB2ZFLePvsZYkSHx2/ihtzcwLspuu3gJ138yv6sAXmSaWzdK1wW12/G2CnTeK2sk4r5FsBe7n322BNf9EU2rpf26+tipo+7HQjEdtXnQa2+Pql5UdTgO17puCN57ugcvY9Vpdrouy72L19s+Rf93WVUPEdAXbByyHv+YnCbgdso7Cp2A2wY1kcxEEDQaMuCnshAoqD2yWtC5XOm4BNCwvHkEWJr/NLzxo6vAzYa+hkre+h2np6UWHL5TIGfCmeAmB+Ckd/9SKefeJnmBm/hO5CE32dFXT39qBcqd6ksKm8mkwTSkzj7NY1NzeHsbExnBu9jGOnLwqwR66OCbCnarUlwL6VSdwG9nI+ag1Es4Gu5/JWCnslWL+XJvHlgtn4vA3stEmcrxPWvKXrhksONKVq6k/3RWCzWpkCW2rAs8uaBIlFcJoRuspFHNi7Ezu3DKGr7KOz5EseNtO9qLCNSdwA2y+oSTzprCYmcdP4g5XObGBTYRPY1c27MLzvbqBYMR24c25LYWfAXt9XnLV4dBmw1+JZW3djVhVjzMy80fSsCOeFk9HCCJtAYx7nDr+KJx99BFNjI6i6gXRvsoGdVthwHKl6piZxAnt8fBznL17BUQL70lUB9nXWGU8BWyudrWQS147JClBbTWpp0eV83O8U2CsFoLXbv6rc5Uzi7dS6/d52pVNVYatZXM3htkpvFzGuC5fWv02Iv5rtS11pX0rf8yKwc3GI/q4O3LN/j5jFK/kcuqtFlHxHCqqoSZwBhRJ0lgK2BJ1ZwI6jEM0wEIVNYNfiHDq27MbQ3ruAQrkF7IhhCqyXkynsdXelWesHlAF7rZ/BdTN+xbOBNlVx4raWCyeLp+R4JQ1rGD36Jv7xkX/A1NgFVFBHX2cZPb19qFRY7awkxTRMu0VPujjx6ksVJlHi8wtg4Nn4+DWMXBrD8TOjOHtxDBevjuHazAyma3XEjgcvX0LczCFmYFLST1GUJsWfNG4248wxT3uFtC6aee2/NLhvF9grKeDltt8O7vZzdiCYvX37PsengFZ1bQM7Zp9pq72oDXgFum1hMCraBIUxBzsMGkkNcUdypz3PlehvmqIJ5f7OMu49sBeb+3tQ9JroqpZQIuQRo8hypNLoZTGtS3qhiw+bJnGT460Km8Bmxy7WL2+IwnbQtW0fhvbcCeSLjHSQGw05BthN6Rq2aBLnSWepu6y95rq57KyxA8mAvcZO2PoeriKa10V2W8rJxZPXTIKTxTQQ1DF1aQSP/OB7GD1xBD1uiL5qCT09xiReLpdNm82ktjSh7fEC79LUGaMRhAJtKuyx8QkcP30eJ89dwOWr13BjZhYTs/NwCyUUK51oRE1MTc+KOl/MMyagYgFLEDBmnMFkBkDpIim2CTztW9bHy73HVqvt/M5pSLdT12lVbT/Wz/O4bKDqeNI10O3gs8X7LN3tIgwj6dutZnHOhYKZ+5Huab7Js7aD3QTucSiv5xzPgDCKBNbMtS4gkmYfO4cHJBe7WvJR4YKMStp1pbkLF060YkgeNpu+ENZWlDh5HcWhQJtqOwhDUddyg4/+3awjvgM5bosLD7ZLlXxwgp6PW2diccrTLcCzftjr+7K0io4uA/YqOhnZUAjsRGnnqGYcAbZoHJon+VRQx/TYJfzkh3+HC8cPoxsN9FeL6OnpFYVNWAuwiwUpdymBZ4WCNIWI4liKqNRqdVHYY+PXBdanzl7A6OUxTEzPyg1+ER3dvVKm8ur1CVk8GP8s83k5IuObJagMsI1qbBdYlYZmGtArAbsdYG0Ttg11fb7d9myY62fsIijLLR5UUdumbH5u0WfdRBQyoMsQS9+nCppjERgLAC3e0QQuCxxTgpT345yDKGLP6gDNsAEfEQrNAPfdsQs7hvslQlwaflQYWEjriW8Bm5YUA2wupByPvmujsB03BzYYMSqZJekj1Go1Udm1JoF9H3o375CCK2zhKrCW754CO4F39uPMZmAVzEAG7FVwErIh6AzcDOyW5maqDa+dQR0LE1fxsx//A06/+So6onkMdJTR3d2NatWUJ2W5Sr9YNFHCSW9sXpAJbJrF6/UGJiYmBMZssXnyzAWcH72E8RtTBtheAd39gyh3dOPM+QtYqNWTlCw14TIVOyfwJ7Bd16QRvVOFzaNWk3jaJJ02gafhnAZgOwVvwz0NTRuyNpD1fem8aVXV6q82EeFAGERyDEZFs4a3yavWP0KUn9ESpi1zuCxwWBTHqO4gbqLRYAR3A4gClLwcqh7wwJ17sX1Tr5QkLflJKdJiCa5ElReQYwlTzxVgm/0vBbbrcSHAKmxmIRhEVNh1sQg0cgUM7LkPXUNbF4EtY08K2bcWGmlJnf1isxn4cGYgA/aHM+/ZXtvOwPLAbrmNgzrCmRt4/Kc/xvFDL6LcmGkp7KXANv5NRocztYsKm0VYeGs0Aty4cQPjEzckUvzkmfM4c34EV6/fwMTMPKKci4FNWzG8dTuOHH8bV8evtQKiGLBEZWgAxms71fXywLbVbRqqfE3h1s58bQM3fb/da+22n95/etqXq3VuR4ZTUavJm89rXjmtF07OuAOM/3kR1vp5vlejx1Vxq1+cEI0jY0qvBdxHCPqZ824OvR1l9FUKOLBzC7YN9UicAuuHS4wCq9j5BYG0msSNwk4WDIlJnNxVhW0WIE00WEe8UZcFROAUMbj3I+gc2Ey7vVHYGbCza9MqnoEM2Kv45Gy8oS0PbNE9vOY2akB9Hk8+9hO8cfAZFGtTGOigD7s3Udj0YZeRL5WQYz5v0rEr57mirukXJxgI7Os3JjF6+apUPDt55izGrhHYc6hHTWzetgv7774Xh986iuNvnxQfOCOY6ftk6UyjGGlyzd8S2CtBeyU/8+2q7LQ6txcBdpR4ul65ve/2Cto0KVGFrLCmkjVq1ocnNcCXWhds2Ns+a/Xzi6IOAjFLh0HdbF8C9yR8TwqmMPKf53XPlkFsHewWYBfc3FJgi9sjJ7nbUizHz8PPm17YpjSp+dKY4DdzHA0GnLHNJvfplTG0736Ue4dMpRQb2FJiTy0FmcLeeNei1XnEGbBX53nZoKNqD2ypVKbArs0DcYDnnngUrzzzRArYbLFZRrlahU8/p5hp81KeVBW2BLJFEaampjExOYlLY9dFXb998jSuXJvA9ek5zNYCbN25Gx/7xKdx/ORp/PLFl8QDSmDX6gsCBzaQIKhcryh+8uVM4rYp+1YKu50avlXA2a0UvALbDiazt8n7CmRt4qFVyjQanJ9VSPPfxQA7FiWREchhphcY6f3wPdwXFTXN32EYmHxr14HrG5M2a34znauzlF+isNn3vB2wqaBbwNagsyQKnS6RJgyozbFEqDcI7LqMN/Yr2HTHAyh09RtgcxEmeeOMfsuAvUEvQqv6sDNgr+rTs9EG1x7YzObyGAvESmfzs8g5TRx88nEcfPJRAbYJOutBR0fnTcAWFejnW8DmRZypSCxPOnFjCmPXJnB25CKOnziFK+MTGJ+cxsT0HLbs3IPPfO43cHlsHD997HExpdIUzos9g9tq8wtGWbr5JVHiCi4FuALTfj6tiG3otrtvQz/9jWjn+17JvJ5eAGhkt9b+ttUx96XR3hKJnac1wQTX8c80wNJadGZk9qKEjyWgLPFh25Hk5r2sJW4Kq7j5gqlGR9VdX0Al7wqw7923s61JnD7sQrEgsOZt0YfNiPOkhrizuH+1FNAczsUCx9ksVDG8/wF4HawjTkgnNUmp86NYLDTJUW20H2J2vKt0BjJgr9ITszGHdWtgx3MzcFzgpV88gef/8Sco1Qlsk9bV0WGCzqiw80WaxFma0tQTz7E/MvOmEzPn7OwcbkxN4eq1GxJwduztk7h09TquTkxibGIKW3fuxee++CVMzczj+z/4AWr1RgLsBqoE9sKCycN2qDiXV9i2Sbqdwr5VsFk7ldoO4MsFnaUrjdnR4bzPiGlVoApcOzCMRWj0+Zu/kzk4UpbVmI7bBbYR+FwMMNBLg724mCFgC4W8dOWSsqaJSq/XaogaNVHYNIkzSpw+bAad0VTO8dCHLUFnBd64IKPrw5jptYa4rCmcnDxndxerJQFnklKWANutso64BexkIZIBe2NehVbzUWfAXs1nZ8ON7TaixOMQ8fQEjh95A08+8vdwpq+it5xHb2+fRIrTJM5ylTSJey0TqSemTgLbpOxAAo8Y/X1lbFxM4ucuXMTxU2clUnxyrobO3kF849vfgesX8Zf/+a9x/sIFVCpVactIANCPTXN73DTAUkVtm8aNCl3s/ZxWn3zcLkp8eUAuVbAa3Z1O0bLHYhc+sU3eWvebsNRgMI3y1uAxHa+tupcuDBzk/cKSzlx6PKqquSCwI9KlwQcLnSQpWPRhS46742JhoSY9rl2m9gU1DHaW8ZH9u7FjuA8D3VVptylV7KjG/QKKJYLbmMQ1B1ssAC2Fveh7ZnDc3PycZApwbBxXsbsfmw88iFyxaoLOWn92HnaW1rXhLkOr+IAzYK/ik7PxhnZ7wG7OTOL4kdcF2LmpK2I6JbC7urpRrlakiMYisE1/ZANs8tr8S7Mo87GvXruOs+dGjMo+eQZXb0zjxsw8qj39+Oa3/gAdPX340z//c5w+fUbKX1IlMoCJXaWorAlsyflN4KsQTUN3OSV9K2DbwNdttgP/chHi6oe2W17aKVsEnY59Mfp7aU55OsVLj5ELFZrEefwa6CbR1xJQFgjICUdN+VL/t5ijJcre9KhWYDPdjlXOWEM8XJgVV8eDd+3Dzs392NTXhVLeawG7pbCLjE53kgXAYg1xme+k0hl3w3men5+XPOxFYA9gy50PAoWKAXaST57lYW+8K89aOeIM2GvlTG2Icd4esDE7hRNHDwuwmzcuJcDuNcCuVEzLRaowUdiLwKbZk2ZymrKZ2kVgT1y/gXMjozh/8RKOnzyLK9cmcW1qDpWePgH29l278Sf/77/Hm0feEtM6QSQFP5jvS9s8CDeqbNatXoyWts3Wy/ms+Z53Aux2UE6nZSmg1cytPup2ZUL5WTV524uBdDR5+qu3WJwlhzgikI0pWk3fXAxpKpeqdlXVmuZlunuFUulMgc1zQmAz6KwxNy2Wk4fuuxO7tgxg80APygVfKtlJ/rXjiTm8WKZf3Zi+dRxclMlcSacuszjgomFhYUGALWlktZpEh28+8EAG7A1xbVkfB5kBe32cx3VyFLeRhx0FwMIszhw/gp//+O8QXR9tAVtM4gQ2zeEsX8kcbClV6TEhV8zhvIjzYs7ULgJ78sYURi5ewoVLV3DsxBlcvDohKrvc1Ydvfvs7uO+Bj+Jf/d//Bq/86lX5PKEk9a4ZLCWtNU1a06LqTOpXJ2fETrFKK2Q+bvd6O3XeTlXzfQRROiXLbnVpp1WpgtZAMl1gqOm+nb/d/mLdvPAwPmwG8dm52nyf5mXTV61jtwuqaF50vTZv4O4SqDVJ6yKwo9qc+LA/ef/dAmwqbAJbTeJGYS8Ce/GYTGlRWUxRYbPqeGyALT70yOSU8361fxM27b/fAFsaYNN5zejwJFJc8swyk/g6ubisi8PIgL0uTuN6OYjlS5O2CqcQ2I0FnBdgfx/B+HquYCIAACAASURBVAX0VQvo6+03PuxKWQqluIxoZoQ41Z/HizdvjOo2pTJNalGAyckpjF68jIuXr+LoidPSanPs+hQq3X343d//Lj7+qYfxf/7xv8ILvzwoPnDChQU6WEGLplbH8W8L2O1grSCzAW1D0Qb6oqpdPNeaF81/1eRtd87i85qCZdf3trdl+791y+3ytW2LweIIcmIS5+LHuArM/hbLhJp8aF1Q2L5sc8xAo25iAujDZiAgS5MS2G4cYEtfFz7xkbvEJD7Y09HyYbcKpxTzyBe5DxMLoMfKhRVTxURps7ytWAEMsBthIOed0O4a3IKBO+41wJZuH0lZ3AzY6+WCsu6OIwP2ujula/mAbgFsKh42cgjruHjiKJ740fdQHzu3COweE3RmgM2GH4lPk+opATYhruZbXrinp2dw8dIVXLoyjiPHT0qrzcvXbqDaM4Df+8538dFPfBr/x7/84xawCR0FNrs5pYGdBuvtRoGnQa2PVZWm1amtqtNAtE3zNrB1bLbZ3E7TSi8q7Khv+/7i/oB6zZi/+RytGQpricJO1Rhf9F1rQRbGhpuypeycynNBYDPoLJ+LsbW/W0zidtAZTeLFIntgM+iMbg/TQnMpsHNSPEWBzZrvfN0A2ywuuM/e4e3o3XsPkC8tAlsVNoMTM4W9li8m63LsGbDX5Wldqwd1M7B5IZd+DLRU8gJKhd0MceXkMQH2wuUzNwGbvmYFtkRwq0lcaoubwh+8YBPY87PzuHT5Ci6OjePNYydwdvSK+LE7egfxre/+M9z9kQdEYR988aVWhDmBzYIdBDZN4hp0ZkdntzNr20Bc6fXlTOJ6VlVFq7K2/edq9rbN3bZSt83fqojbqf/lvkFLFwpA0AhlPjVPW1Or7EWEPS/6vAlIi6SWOP3J9TAShc321WylSoU93NOBj959RyvojCZxaaGaALtQzMP1DWsZANgq6JLUkFdg0wLAMUhqGWuINxqymOjfshNdu+8ywNa0rgzYa/XisSHGnQF7Q5zmtXKQywObod1ObPybBPbYqeP4xx99D/OXT0s0cV9fYhKnwmY1LjGFm9xrlhWVnFpWJpPXTG4wL9z1+RouX7kqwD589DjOjFzBletTqPYN4Nv/9L/B3v1344//r3+Ngy+9LFDghb5AYDs0j3M1sViac7ECmPFjq6JsB2pbsa5kEk+bkW11THArrO1a3u1M3rZJ2zbFcx7SwWwKVYW7jtWGtTb/YGlSBoGJ1YHR+Mmf7dPXY7C/hWabnL8mZmdnJcWOQWGcW9YMbzYW0FMp4sG792H3liFsGexFR6mAjiqBXTQ14gvsfc1ceCps00JVbuL6YF9tmsRz0lCE+2MufZ3m+0Yg34vB7bvRuePAIrCl3CwDC5IWm5JWkJUlXStXj40wzgzYG+Esr4lj5NXR6ofNrg4M8koKaUkdDN4P2CoxxvXzp/HYP/wtpkaPY7CrjP7+AXRWO+ViXkw6N0mQGW+8gLMfM6HNylv0+UpwUxONuZqYYlnt7I1jb+PEuVGMjF1H7/AWfO2b38LWnXvwv/5v/zvGrl5Do95A3mOkckmimakIXa9gFgIKCscEoLUDcrvnbdOxDTY7UEvLeWrutK2oebxpNZ1WzHZhlDTM04VV7CIjvM/ta061Rpxz/2qCNlHmiwuUtF8+beq3gS7pdUGImdkZLMwvIO+5KBXy8J0mnDiA1wxw/5134MCeHdg61CcdvDrKRXRWy/JettH0CqYoTs71keOCIZl7KnWj1nMI6nX49GGHERaCCPO1AE3Hw/CuO1DZuhdNJy/DkrFmgF4TV4uNOsgM2Bv1zK+6406AbTpASC9s6UOddDJeBHYkqmzi/Gk8/sP/iomRY9jUU0V/Xz86WZq0UDR+VJ/BYKZQCoEtKT4KbG6TG2QzkFoDMzNzOHfxEl5/6zjeOnUWZy+NoWdoC377976NUmc3/uUf/2tMTs2IS9PLOaIC3VxOVCFBocC2FbZObzoK3J52DRqzFXb6tKj51t6eBpApfNsBW7epaVTpCHDdnl1YRVOx7PHoIkGVvY5ZgW1HgaeVOrejpUnTlgJZBMRNTM/NSwAgk+0Ia1YzyzVDAbbbDLF/13bcvW83dm4ZQtl30FHKo7PMRh+OROq77NjlEdYG2E36ntm2M8d2rE14iAXYEnQmwI4xVwvRdPPYtOsOdNwE7FX3w8gGlM3AouWqSbmR/WUz8KHPwG0COzTAnho5Jybxa+ePYkgVdkcHykWWrjSNJASWvIBTarFYh4DbRVOLatDMHkSYm1vAyJUxAfZrR0/g+Jnz6Bocxje+/QeYmJnFn/7ZX2Kh1kCpVAaiWKpxeY4j6rCZY2UtY4ZNm8QVWO2mVs3L6Txs2/fL+4xmluVLsn01feu+tFJZ2gRvA1u3aQOVr9uK3jaD26/RTJ0GscJaFw7263aEuW1KTy8CJAAsCDFfb8i5qpRKKBbycHOxlCZlpTMPEbYM9uH+u/fjjl3bUc27KOddVEt5FH0Pft6DV1wK7FjKxbJaWpMJXS1gS9BZGKEWNlvAHt69PwP2h/67zwbwTmYgU9jvZLay976PM9DeJH6Twg5DAfbMxREB9vjZIxjsqmBgYACdKWBTWdNfLVtWcychnihu8XCGMWoLNVy+NoHDx07glcNH8caxE+ga2ITf/YM/FFP533zv7zA1PYue7h5pCkH/NdcA9GFLaVLHpBS1A3YakmmFnVa46YjvVn3sxAxtR4Bz2wS2msjTENbnbXVrg53P28DXz6dLmKYD2exjtQFtj00tC9y+gl33J0FmCbDzJRZCyaNcLEq5V3ZiY/OPqL4AJ2qgp6OMj99/D+7ZvxedJV/M4pWCh1LeR76Yh18soMlUPYk+Y3w5F2csZ9MUhe02o5sU9kIjFoWdAft9/Dlnm35fZiAD9vsyrdlGf70ZWKFwivqwRWHHmL1EYH8f42eOYLC7goH+ftP8Q5pDFOB77KLlwMv70imR0KaylsIpCmyq7yCSAirXJqdx7NRZvPzGEbzyxlvo6BuUoLPJ2Xn89d9+D6fPnEN3V4/JNXaYfxwhpNp280uArWlStrpsZyrW+VFTs93S0o6qpg95JejTtGybxG2lvBywuW/br700ctukWakvO50WZo/N3m/aPG8vDHRRQmsBFTv/ldcdF109PabQCYMD6XdGjGYYIGBBlcYCCk4Tn/rY/Xjg7v3oqRZR9IAyS5SyaEoxLz7sNLDZ9VwVdt5hC/WaLBoaUSwKm8CGVxBgV7fsSfmwf71vbvapbAY+iBnIgP1BzHK2j9ucAVXZGp276MOWgqJ8OQH2zMULorBvnD8uwO7v70e1WpUgKQJbOnTlcpKTLUBShS3QNg0iCF5ur7ZQFzCfOj8qwH7x1TdQ7unH7//hH6F3cBP+4q/+Gs899wLKlaooUvbFjiOW1ozh+Qz6Mupam2a0i9JuB101eduQlUWGx/rYJk3JNiWng9ZUOaf3ZytqO6jNXkQokKngeUzaSUsjz1VF2wFu7dR02gSefszta8lS1vKmT57vkfQsqutCQSwVfA8r0fhcUDXpd55HY34GuaCOz37io3jw3jvR11lGOe8kwPZQKhbg+K4AG46pZkeFTWA7zVgUNntoK7BpEq9HEGDn/CI27zmA8vCuDNi3+evM3vbhz0AG7A//HGQjWDIDiRFcumrlkCTaSFCSATZN4jFmRs/j8R9+DzOXTguw+/r6EmCX4Cdduui/ltKdFqy1CpaoOj4fRVISc2auhnMXr+DVI8fwwsuHUOjswXf+8I9w7/0fxZ/++V/iB//wI4E/wcbSpFTYEoRmATttFl/uxNpmbwWkHXltR5wLyJI/O+I6reAVzCspbFvVa8S3Knx9zPfo4kOVsW1yTwPcXlSkLQn62DRaqSV12B1ZVGlNcAaeSWR2k8VUIlHZiCNR2Auz0/AR4eGHHsTH7rtbOnZ1FD1UCx6KeVdac8J10JTCOAbYzCq4FbBrQRNOviTALg7tyICdXYHWzAxkwF4zp2p9DpTR2gLi1l9SHjKp4ayFU1rAFoBFmLpwVoC9cPX8EmCzjrhpv2iixE3+tQk6k77NSdlKeSxKDJibn8fsfB0jl68KsJ9/6VUUqt1iEv/kw5/Ff/izv8B/+Zv/KpXTCB5p/EE/qaQRmcIpdiDWcoFXdh6zXR1MfcQKahus6gtul/Klpm3dX9r/nTaJ63btzl1zc3Ot9pq2qrbPiK3sdZvtFiftTP/iq240EsuEK6Cm28IsMBjDZ8qGajS7KP+ggYW5GczPTAmcH37oo/jYR+7GYE8V3aV84sNmS012YZMTIcBmhLgNbNpn2insOtd8fhFb9t6JwuD2DNjr89KyLo8qA/a6PK1r5KAorFQ9tqC9FNiB1OtmRdImfF6cY9o0ZzF+4Rx+8bMfoj5xCZt6OtA/0C+duqRrEyudyUXcBJ2ZRAgDb5cR3UkDELZ35GKBALsxPYux65P45Suv4dXDR1GPHcnD/spvfx1/9Z//Bn/2l38laVzcvu+zLnVNFgZ+orDTAVf6mOPQlpPaxco2ezPgSs3eqpr5WAGtCtZ+rh2825nLxd+e1PJWSGtjELt7F7fdzget47IVftqHbZqhGPM9x6CKXT8zMTEhipqQ5r+2j1+ON5cT1wI/x8diPq8toL6wgGZYRyXvYfvwID7/6Y9LtHjRYeR3iK5KCT5TwCR/i5H/vC0FtgSdMa0r8WEHzLuPcy0fNoFdJLBddv9KCqS0vpBr5DeUDXNDzUAG7A11ulfZwZK/yZCkKIr8xUketvRtEpc12UtOe5TZvFOfx9jpE3jqZz9Cc/Yahrqr4sMuV6uirAlp/itmb03jYlCTlXqlKwWatgl0AvvKtRs4+PLrePXwW5gLYnz1d76Jb/ze7+Nvv//3+I9//heYnZs3/mWfdakNsD23IEpbVaKCUwGoecxafIRHSGhp28m0erXVtYI0/Zx9Frnf9OtpoGvhFe1RbZvN0wBVBa2Lh7TCt1/nfe5fj1H7XnP7GgnO7XNRsiTVLilSws+HUZSobUasR6g3GojYepNNQKJA0rKGejvx6Y8/gE8+cC96KgUJROssF+B5XITJhLYFtqR15ZoCbI6NQWcENk3i6sMuDGzLgL3KLgvZcJafgQzY2bfjw5uBtsA25SoZL6wxZmLV1qeboXTrGjn6Jp557BHkGzPSyWkJsFstNU2bRbpJFX6uBJuZHtZU2AweI9gV2C++8jp+9cZbmJyt4fNf+ir+8I/+O/z4Z4/h//uP/wkTk5NJlDnLkkbSa9tz8lIm01aZ9oTSJGxDThcNUj6VVdeSDlG2urbVtK1u250oBbYNYRvYhPRyldLUb87tpv3jywFb36uvE8Z6DLpI4WNaE6QjVlfXEp+4fWzcRhA0ZHHFwLO5+QXUOF9kMMU3I/Fr8+gs5fHgvQfw+U99HLu2DKGSd1HyHSmeQp9GU8LLF03icTOWoDMCm28J63UZgypsNYmzcEoG7A/v55/t+Z3PQAbsdz5n2SfeqxlIgG3wrL5srXRGhW2Cwpme24oQpxSvz+PkoVfwwpOPoduNJBipt68P5WoFDpt7+J6UIpWiKewHRXNrAiUJqGLerimnhjgKBMKT03NiEn/51cN45bU3cfnaJD7x8D/B//A//k949oWD+JN/9+9xaWxMSppKHrZLYLDQh6mhrQpbtpl0r1LzsJrAbYWv/mo7orudUk6/boM9DXmFob1/Rmbr83bAWHr/aWjrWFRh26fc3q9aCwSIQSDK2rQgzcuNpvC0ud7eVhQljTnYOW1mFkEYwuc5ZOoclXZ9AT5CHNizHV/87CfxwF370V0pgOlaeV+oLoFnCuxQcuNjgT2BnXdziBqNVlpXCBf1KIecV8DA9j2ZSfy9+i1n2/lAZiAD9gcyzdlO2s5AGthCluR/9IcyvCy5HhPYzSA0JtCZKbz24vN4/cXnMFhyMdDdgZ7eXhTLJQE1m37wxjzfGKaVI/s2Mypcuzq5siFe3E1hDwL72o1pHDp8DC8fOoxT50Zx130P4J//i/8Fh48cw7/5k3+LsxcuIBATegx2imKutwA7qXRGMNmdtHgkhJYd9W0rVAV4em6WU8u2Crbhrs/zc1r0RKO++dj2p9u+dh3vcjBOQ9wOKrOBrlCnquaNx8u0Ld50sZDex+KYTd431TVvDDdgND7vhA1WO4uRC2vYOtiHLzz8ED778QfERO7mIvgu/d5N5KTfuVHYCmxwIZAo7DgIxAXBtC4CuxE7aDo+erfsRIVpXZkPO7tArZEZyIC9Rk7UuhzmssAWYWwqlLF8aBJJrsBujF/BwWd/gXPH38SWzhL6uyro7ulBoVSUizdrSsu/TPOR9Ksm4oidrRzp4CTQlsYg3Eck72Mls4npObx1/LQA+/Ujx7F1xx7883/xP2P08lX8P//23+HM+fMC7DAKUSqb/Ou8W2ypdTvgSuFGaNkK01bMfJ4gsRVrOtJ7JZgqUHW/NqwV2HZzkHb52mmVvpyCtyPf7f1KjW62razXZaiqqumzTkev2/79xQVHLMVU5hdqUoiGFhLOaxiEiMOGKGknqqO/s4xPPngfvviZT2DH8AC8HFtzMliuaerEJ2ldBDbPOYGda0biw2bqngI7ynkC7CDOoXt4O7q27cuAvS4vLuvzoDJgr8/zujaO6jaALdDWgDMpmhJJHfEXnn4SNy5fwLaeKgY6q+jq6UaedaXl4u0a1cWo4TiS1CH6SFlNS8zXhLYFbL5vcmYWM3N1nDx9QYDNXOye/k34w//2v5cOT//hP/0ZRi9fFn8pgV2plkUNKrBtZW1HgROYqjIVxmqa1tQo+2TZwNYo73Yq1VbYaVVtg9GOQm+3n7RqT5uv2/m2bQsAj1v95IQi07a0IQhf0yh1jQJXha/bCBqmrSbbXnr5PByXhVwiUd0MAAehnYtRLTi4/859+PLnH8Ydu7bJc67D7cPEFSSlSYOITUUWgc12rOyjznmgwiawaRKvh010DG5B/+67MmCvjatFNkpxG2bNP7Ivwoc4A8tm0SQKWzpqBk0UePWWoikhrp1+Gy/84gnUJq9je38Pejs70NXdDZ9lKsW/nLTSTGptE9hCV9Af7sJL8qZNPfBIOnfRJD63EODM+VG8cuhNPP38QZQ7e/C5L34JbqGEv/zr/4LxiQmpXc2fTDkBtpfLiylAy3lq5DQBoYFldv41x2ADPQ1RhbMGcknhF6s/T/o+YUk1rRHg3Db3y4UC/9XmIWllr2DWftiqmtsBO20hsBcVzOPmsXJ/afO/wt5OIbPTv7idObbWrNVkcUXYs8gN0+eYLMBmILW5WakfXvaBu/buwFc//zDu2rcLJYclYpvSYjPn8pz70tyFUef0izejgCeX+YASH8GKao0wNsAOgVoQodK3CUN33GeAzSg3K52uZWlo1xop3SI7a5/0IV5BNtauM2BvrPO9+o7WvtjphbDJZh1a/9so7GbYQIEhv/VZHH/5Bbx9+BDcKMC24WGUC0WUKmUUiiVJ49JgM5YfJVxNGdFQLuDsY+27njSaEKXrOVLpbKEWSLWzsxcI7MN47c23cHHsGg7c8xGMXZ/A6JUxTM7OChSkBzOVPI3hsdtKJtcALE1hstWlra7t4C89IWmzuMKDwLaBp35ngliDvFSpa0nTtPna3oeC2wa/bbq2FwqaA25/hve5QNBiKIQs90tY24F3ejya9qULA/V3a276zMyspOEV8lqKtSlrK72xSM389CQ6iz4293Xiu9/8Gu7ZuwMVZu0hglcoiu/aEeDys4wxiJCTQEM+pomcsQpSJkdM4QENNY6HXKkTm/ffB5QqUh2NCzv5/pjJN5XwpAi99bOR6EUrHVHeu/p+VtmI1ucMZMBen+d17RxV+mJnrrsCbMnRFhUMOGEASTmeuY43Dj6L82+/hZLvYvOmzSgVS0ld6qKpbCZ/prIZfdeEtUSDsymEk4PPPGgFtuOIoiOwZ+cXcObcCF557TAOHT6CkUtX0dU/gKm5edyYmUUtjODkffjFIhya3JsOgnoIh8BIcrw1OlrhlTZx2+ZqOwLbNj3bMLVLlyosVVXzNe3mZUegp/3Sqp71S5GGtgbF8XNpH7pul88T0vRV8z73ay9M7CpttslcK5jxOTWHE9YmT7tharozV5u9rWnaFsia2AX+y9fq83NS8ay/WsTvfuULePCuvegp07WRQ+zmTb69FD5hvEKIOA6lLjn/uB0GLpo+2Z7AOghj5BwfyFewhcCudkgaQhibeIaE2GA3t6RrzOLviU+xom3yDN+9tFLf2vnpZSNdezOQAXvtnbP1NeK2wG5KO0xCOyktDV+uigFql0fw6i+fxrXRs+jv6cLgwBAK+SKKRdYQp2nT5F2bzbKrlsm1VoVNYUxYEw7MyebVt9EIUGNa0awB9suHXsehN47g/MXLgJdHnV2eCH6OhqBOqqgJE+KcpImZCmjmZjcBaRdEZkdq2+q3HWhVmaqvmNDUyG/CjGlTCuT05xWSK31hdNGQDgizVb3mceu+eXxaYjRtLbBhrdYAe3yaoy1+63oD1Y4OmS9WLSN0CWzTttScPwF+0EDZd1HxgC995iE8/LF7sam7kgCbbTVNpy+q62bMcx3IfQF2oq4Z10BghzFjEKTaOCK3iM133Auvs1u2EfGE8jshAptFV/j9kDZvGbDX11VnzR5NBuw1e+rWycBXAHZyzUYzapoqZ80Gxo4fwesHn0V95jq2b96Ezs5uAXWpVJaSpMz7oh9UipFSYYeRADsMA1FdVNiuS8gmgWcAGo1QgD01M4/T5y7gV4cO41evH8a50cuIuA3HQ8yIc/rEaWKVdDPS2oHneJKPTbWpfmvb56uqVU3NPGtpYKcDv2wlLCbdKBJ1awNTfcbpb0FaPduV0NLvVX+7li3Vx7YpnOZvqmHeOG67FjiPKZ0mpnBWM7vtI1dTuprTqaBZTlZcCZ7pnkZQkputDAEGEMYRCi5QyEV4+MF78KXPfgLbBrolvhCen7gnuEoz/mtaU0RlJ/CXcEOXfdHZHIR+bmMiD3M+hvbciWLvgCzCmK5HYAujWXiFyp2wzoC9Ti42a/8wMmCv/XO49o8g7SNM2mEqsGnWFmDXZvH2oRdx7NBLKCLEzu1bkRdlTYVdhF8oGv+1RICbmwnGMqUu5SKMRGEn7TUp3BmVvFAPcGNqBqfOXhB1/avXDuPsyCUpZ0mVTTAItKV4alNMp0w/4mKCJUqpdAnsdKGRtJl5OZN4GtJG5RkzNEHHG/+o4NXsrnXK9b32vwrOtB/aVrsci27DjuLmexTiun8+xzlmC1PuX+GrQWRppa4mcttCQFXNGz8rixtaRBzjThBgS/qeUdjigaargeeTVeVyMYpujPv378LXv/x57NjUL0FnLnO2k0YuhDRhbRZnNI/HotTFzM2FnGRmE8xGZbNefP+OvegY2MQqLEZZJ4s9xj4YYCcqW09QZhJf+9ebNXwEGbDX8MlbN0NfAmxjz15UyRTGVDtNNG6M4/BLz+HcscPoq+SxfctmieD2qW4LRdMDm/m4SaMPAXbIi3iIMAiS7dCqbcyv9JjS7Emoz9fqGL8+idPnRvD6m0cl6MwAm6UvPTRdNnpMfJeETJLPLQo7X2j5c21oqnK2zcTtFLZ+hu/T9DA1SWulMq3JTWhq5Lg23kir6nYKX/dhLxjUZG0HqanpXdth8jEXI6YdpukxbgfQ2Z9N+675mh6Tttjkv9wGt8kgQZ4fVo3znJzcJGBBDOMmSExKyMahuESKbhO7h/vwja/+Bu7YuQWVUkFM2Wae6fuOEYUNOd+Ety5CjJmbAYhcBBhwR1ETtSiH6tBW9G7aglzZuBbM985YaBzuv03QGQV3qwZ+5sNeN5ehtXAgGbDXwlnaMGNMyJ0CNlUXFdP0pQt4jf7rkTMY7q1ieHAA+XJVVBbVtStFSGjSpFQz9cI1zScMGgJsXtsJbDfph+01Wc86xPTcPMbGJ3D6/AjePHocb7x1DOdGLkPqZeVoDjedoORC7ThJsJSHSqkiwFZ1raBVMN/KJG4D0G57qQ01CB2NPtc0MQWtlgBN+8nbATsdFZ42Wes27Qhwbp8LBL3xPTpGjUxvV4xF96XbVFirCV3Tv0xhG0ZmLwJbznUSMEiw8lwSwCygUnBidJc9/M6XvoD779qHTYO9xu/MUuJUvkzpagGbyysT6EaLi1bNk+8FC7NEMRZCIN81gMFtO+BUk6psAnQTCi7/LRMlbgedZVHiG+YC9aEfaAbsD/0UZANYnAEFdlOUjppvTY5PiIlzpwTYM1cvYmt/F/r7elDq7IabL8LLF6Qcqakdzn9YBoulQk0aEs2kvKDzIi7Api+bQU1NIKgHmJqdx+Xxa6Kwjxw/gTePncD50UuohU0xhQs8BNSeqGtGibMIS7lYliYghCn/VCFrMNZykddpZcrP2QVQNK+bzTPsYiPqC1dg2gsCW/nq3KnKTQNbTdm6MLBBzc9q5y3uXyFtb1MVe9ofb/vqOTbCmlYCRpdryVL6+6WNZiMQeLqeATZN4iZZLjl/UvimKQsttlalWdwLa/jtL30ODz1wL/bs3IYgomJPgE1VnZxrOsKpuOU4WaKW3wOq95w5b1wozAcxnEoPNu3YDadaNdX1BO4S+70IbDnY5FuapXVlF6wPcQYyYH+Ik5/tOj0DiZwhoBPTpJg76ZOMQ5x78zW88eIzcOqzkpM70N+HfLUTXtGYVxkhTpczy1PyPrto0RdJH7VU45Jylaw/zYJoBtjsLhI0jMK+dHUcb586K+r6rROncXn8OhrMAacPVOqSG5y4nvEjE9QMdlNoKbBtfzDBZDfaSAOXn7WhpilTWviECwE1K9vKVYGfBrINZl006HN26pX2xeZ71LfM92lpUU0XswPiVLnbz9m55gp0jSrnPlhYRcdhp56p8iWQ5fWcCSyk5YPR+4Ss8Tmb1K5GrYbOq0S0MgAAIABJREFUUgElJ8b24X5846u/ibsO7EEUNaTNpvibGWSWtOaUrADGLIj7whNrC/cVJUVoqLBrdHcUOrBp204U+vrMl1GC04w1xYErZ1z+MmBnl6tVMAMZsFfBSciGYF8VbRskTdsJsIM63j70Mt565XkUmg1s7u1Ab28PClTYBZPWJWUt6QfmJhIfs1yko1hUtrTSNJ5Ro8qkoQiDlCJMzcxh9PIYjp44hTeOvo23T5/F1YlJBE2ml5liLPwkFRrVp8lBZnQ4a4qbwCkFth4Nn9OgKxtaqk4JSCpPVdOahqWBZdyPmpXT6VK6vdbMWdXQ7O+TAlWfS/vVZ2dnW4VZuD+7Yhk/s1wlNN0Ot69uANvMrvXF2x1/y4wuEDWnWIHNWZR0O3VtSCc0XzpulfIe/GaAzQM9+PpXvoiP3HMAnsf4BhP9T/+3+K9DpneZoDNmA5hCOlybmShw7p+uknrURJAriEm83N8vsJaFWY6BacZ/LlnZqa+kSc/WxMEkVzv7EWcz8AHMQAbsD2CSs12sMANJoZRFGSMJPWoYTZ6OEc9O4dALz+DUG79CT9HFcE8VHR0VlHr7JPCsUCyLkpLUaCKZ6UBU3FJb2qRGaTENqmxRnTSbNgjyCDdm5nDm/AjeOHpMzOFnLozi+tQsIl6ymdaVBEHRnCqlPxNgU223C7xqF3CmPbN5UFqpjApUzdvt8rgVhu2ArftoN7vtlLGmiKmJm4+5fy2CoqreVu0ybyv0y04DW4/N5FnXRbHbiwV7XOKfTmq6s3+1y85bSTqVLo4cn206CwLjPMvTBjUMdnfgK7/xT/Cphx5AuUh1zbNjfNjNBNhEKp9jpTQ9bmkk45kFF03itZBm8Rz6Nm9F99AQUCxJYBqB3cx5EqHeHtjEdeJr1+Iq2Y88m4EPYAYyYH8Ak5ztYpkZsGsyi2BRWFth45KXA9Suj+HFp57A6IkjGO6uYHNPBeVyCcWefjj5IvKFkgSdGQjkTOlJx0UjZLRwS4cmaonNQJjvGyNuMKq4ieuTUzh28jRePXxEfNgXLl/FzHwNOS8vqUDiE2e3LzGHF1DMF+TCz0WBHeSVPlLbjK2w0rxqrfOt/mItumLD3lbQ7baVhqn9WD+rFgDxGyedtWhxUPM7rQUKa36m3SJBt2sDN/2cRpjrYoT70+YncnZTNdEFqTRBE9KSchcLsHnCTMCZIwGFtJ6wOI3L3tdBDT3VEr7wmU/ii5/7NDqrPhwwKpzqOhIftpQVZXwCAww9LtoiY2FpxiajIO9LsFotiDG9EKKzbxD9mzfD6ewy5cdz/O4wJoFm9qSS2RKTuAI7eUe6lkD2g89m4H2agQzY79PEZpu9jRm4Cdi0jxrl2+qvmUQBT1+8gOefeBTXR05j52AvhrpLkhpU7OpFLl+UnF4BtpqvJffWEXO30Vo0vZpKWkZxMUApknQvqvArV6/h9SNvSVnSY6fO4OqNKczVAniFklHsOVcUvJrB854vwUtM8UmrWYWTqmJV4DbQNNiL7Tf5uqpvW93agLOBZyvrdP5zO9grhOkr1yYhfJ8GgWkNcr5PzfNqcm+nsO0za/vJNRqc+9BjspuX2NHscj8FbMYpmMLxBthUu1TYhUIJxWJBunc5cYjOUh4PPXgfvvaVL2Cgt4xcM0gK5FBhm88zXY+pewww5DEESR6+Apu59PUgEmD75Q4Mbt2KfF+/KYuaY6HylYGtRnFBegbs2/ixZ295L2YgA/Z7MYvZNn69GWgLbO2spXWcDcTHT58UYM+NX8Se4X4MdBRRqZSR7+gG/IK0ZnR95uUaUBOyjDSnOdykCWm+rqliJWqMFcTqddRqdZy7MIqXD72Gl18/LCVJpxcaaEhQcV4ih6nYfc+YZyUq3E36WEtwXOLPlJrWWtrSLAw0lYn3NRLbLi2q/bJts7o9mWlg2oqb9+3gs7QZXoPfCFCFtR1Ypm0w7c+pz1nN9Pyc/qVN8PZCRdU7TeG6D27fNuW3AzYD+ng+WM2M/atp0iY1xTTN1RCVtcfgvpIAu+Q5KOdd3HnHbnzja7+JXdsH4RDYkTmn7H1NZc32qfRf0z/OjmxSAY3tPn0uurjQaqIRNjFbjxHCxcCWLagOD6PZdNDkOYfJOGgp7CWrFNttkwH71/vxZ5/6dWYgA/avM2vZZ96bGVjSptAyh6vp1NSIBKIAF44fxcGnHkc0fV2KZ/RX8ujq6oRb6QS8AlwC2zOFU5h+ZbozsVCG+XcR2mabpgVjjHptAVNT0zj29kk8d/BFHDpyVNR15Phw/ALqYSyqnds1pnAWLvHh0s9J06uWtEwUvK2m1bSsJllV1WoCV2XbzqSu6jod9Z02LduR2zZ4dd8aDa4gVn81Ycr9awW1tIJXM7qa7dVCkT7x3Kco2GRRoIsRNe9rVHz6eFRh04etwKbCJrjFvE1gy/kzlckYjc+0r45iHnmniW2bB/H13/pNfPyB/QLsZpL+lWPfcwG2KT9r9suFk9kuCSx+7VxTGoHUQsjirG94GH1btkkZWvhFATZj1HwWZkkraJrmW7J6sVvbe/OjyLaSzcDyM5ABO/t2fPgz0AK3ldalF0SqpkYdZ44exktP/xy5hSns2tSL3nIePT3d8ATYBtaO1JU2AWJ6k0IqVoqYaRLBlpvGh12bm8P169elstkvXjiI1986jqn5uhRk4W1mdl5Uu+sa3zWjwglsduoiADx/aZR0Gtja7EK7XGnvaK1YRmDaylVVaDry2gamDb80sO3PcxvMgeaY7MAyjRy31bu9HRveabN8+svCbdsR4dy23Waz3cJDtyFNWpLKaWIKZx51YtKWLltJoF8QRjLvjATvLBdZXBR93V34+m99EV/6Jx+H2zRWACmMk5QUNTXjWUs+NFHnoIUjEFCbcwQEsYH2xPQcuoeGMbh9FyLm2edLaDp5NIIQBd9rA2yzuORCMDOJf/iXj400ggzYG+lsr/JjlT4LyRiNJpaqJkAc4LVnnsRbr76ITreJ4Z4ObOrtFDNpLl8SJeyzbCYLp0haDjsl07nMpg9s3+gZMzkDzZII8TiMxX8d1hYwOTWD51/6FX725NM4deEKQgYd+QVRdiydSUAX8r6UPnXFRG4ajKhPXPK6k+AzDl/9wNyfpk3xec1xtkt82s05bjIZS874ojmf9xWAqlz5r0aX83XtkU2IcjGgLTDtftVL3QNJHrRAzOzLhr761BXiambX92qtcbUeKLDtADvdnn0s+pxxWQhtjQKW0qRirmglTjUCtlb1JDKfAKYi37J5GPt2bsU/+92vYFNfl6mGlvfl3yCoo6uzA41GDXlR2XSzmHOvmQL6U2AvdLo+mvky+jZvR3Foq/ivWWvcZWc2zVew0+Za31MCO+uHvcovK+tqeBmw19XpXNsHY9do5oVQvMEEdriAV59+AscPvYxOP4dNPZ0Y6jHAdosV5FwffiEvQWHSdYl+S1XVrEomxTBY9Sy5aPN+GCMOA9TmZjF+bQLP/PIVPP7MCzh/+TpitwC4JuKcIKIJtZDPC7i5LwF20jeZ+cNU7XYuNkFJYKqZWAOwtJuXXcAk3ZwjDW1V1mmzue0btvOftaOXBoNRydtlRO3Pcdu6/1ZutBXNrXC2q7fp+7Uym1oOuC09Tt0WP68gT4PeXhTws/Ziyv4Wc1saxMb50wULK7Bt7uvGH/3eV3Fg93YUCqxzTtM368bXUS4XETTqKOQ9A2kuBBJo08StRp1abUHSuyK/hJ5N21HZvBNw2Nwkhpv3Wu+TVEMJh2gtJS2Yr+3fXTb6tTMDGbDXzrla9yNtq7BZ5WxhBi8+9ThOHn4VvSUfg11VycWVQKRSFQ5N4r4Hh+VBqaSpgKRNYk7KlUppSkb/JurNtN2MEQUNzE1P4cLIRTz13It4+uCrGJucFWAzDzfJ7jWFUqTPtW/SkBJgS6Q1a3xwT5Y6JTQZfKWNLtQcbVcPaxdk1tbPu4zK1veqIuYigWDjv4QqQa1+ahugCl/9MimAlwsosy0GCmTuW9t9cp/8rO2X123pvtIKW/ctrgnL6qGP7S+6dhPTxYUei/TkdoGv/8an8IVPP4ShoSGBdS5HXzXnIGka4jHBS06+AbeEgS86pRuNugC7nsujc3ALerbuBvJlRGETrm8UtvxJ5kIG7HV/EVrlB5gBe5WfoA0zPA0KTw5YdExSQzyemsDzP38UZ4++gcGOEoa6O9DfWUa5XIFTKLeATZO4wDkBNuFNYEvwGX2iCbBdNp0IY1Fgs1NTOHb8BJ54+gW8/PpbmKpFiN08QkYLs5uX1Ax3wTQuSVFiVLMFbM81+b4KNlXVqnRV4WoQlprO04AUJrSpVqbK1E7fslU4P6ewliho1xVQa141n0tHjxvuLJq/233H0uZxHYcepx11riDX5iRpM7pCOW2Kt48jDW6dC1v5c998rD54J6jhnl3D+NZvfwX33HO3KGzXpY9aqqhIJAPPz6LCXoS1OWVNhFGI+UaIhdhFpXcYAzv2AqUqmrGJfdBz2+rPlSnsDXNJWo0HmgF7NZ6VjTgmC9hJfwWjhpohgutjeObxn2L01DFs7qkKsPs6DLDpw2avatfzTPMPBpk5OVHYaWArvBgoxA5dBPb0jRt49bXDeOzJZ3Hk5FnUm774sNlWk/Cn71q6ZTG9iGUu6RMVaJuyoVTYDHDitmke1n7PqjoJTlX2BL76knmK7QhqG9Y22BS2NuBtuKkPWX3ZkpteNOVSbfO37ZtW8PE9i26CxS+dvU++nja5SxGSRBlrgJmdXmZbD9KLi/TiwTaN24pbFzB6XDpWmfMkXoDA7snH+N2vfRmf/exnUK2WpEc2IR1HDXNupATaorpmNHmSld+qOTrfCDATAIXOAQzt2Aen2m36Z5uS9slfprA34mVptR1zBuzVdkY26nhSJZlNKg0VUYC5K6N45rGf4Mq5k9g+2IPBrgp6O1jprAz4JeQSYLPqmORhJ8AmcFVhs5qZ9NUW+ZVDvd4Aez5fHx/HwZdeweNPPYczo2OIvBJCeJLO5SUlSFmAg8AWCPLzicqW7SeFXggxbs+OBqfSJVwUcFqrWwPNNEo7DVYFdju/svqOFZia98z3EtbM6+aigK9T7dvBcLY5PO0TX84krsDm2eDiQGufa+S5HosNYlXBahWwFwW2uTztr0+b0FXNq3JXiGu8gN8MUYzm8dlPPIivfe2r2Dw8xKgD+A7rhjfkX54fMYnTfy1h6cyPFxtD0n4TqAURpmox3Eo3BrfvRb5n0FS2Myn8GbA36jVpFR53BuxVeFI25JBSEeKm4QLt2HVMjpzDU4/+GNdGz2LXcD829Xagu1JEpVxFLl8Wv7LD9BuBNa/S5mYDW1yQiT+Y22Z0MFOeRkdG8dwvXxST+KVrU/DKXQiaLhpRjHyhiLxvlLWXRFEb5U6lbTpA0ewaBAZkmrMsilx83ot5zraf1w40s/3Wtvk77eNWmGkdcF0EqBlc6psXi62+3KpWlzNDq1lcv2u3Cjqz229ym1wUaBCY7SO3j8E+zsX4AUPAdiZwPUbb8qDjs6PP9XUfEaq5AHu3D+Nbv/dN3H3XAcRhHeJ6boZgkHfSUdsUVVkCawNsAp5R4tO1GHG+gv6te1AZ3AxIaVL7L1PYG/K6tMoOOgP2KjshG3I4iYppCRqNCSJlgxqunTuFJx/9MSYuXcDerUMY6qmii8CuVOAWKmg6vgSdSUtGgXXORIwnPmwJRKOJmz7QnOmRPT+3II0vzpw5i6ef/yWefPYgrk3No9DRi0YC7FK50uqdTWCLWZY20hSwFxbmxRROkBBiVNZqkubz6aYeCkvbTG0HkamCtH3BqqxNb29zU3Ox7tNWu7oNquJ2JmoFuRZUSQNb1S9BaZcc5dh1fzwujeBOR7trlHr6GNOPbZN4O4XNcWkgnVosNLjOa4bozufQUyngn373O3jo4w+iGdWR53rKaQq4myx3mkSJm32pujbAbsaBpABOLkSI/TJ6N+9C59AWKZ6yGBUuSwzz08x82BvyErVaDjoD9mo5Ext1HEuqnVk5raKwIyCsY+TYm3j2H3+K2tQ17No8iL6OIno6ykmUeIeUD2UXJhNwJr0aTUvFnCPNHlgAw3U8KaARSb9kVjir48bkFM5fGMH3f/BDvHH0JBYiB6FTkNKUQRNSrINlLFmPmvm8Ofqqk2Ie9GNTYc/NToORxoQNgWLDmoCgmVzbZfLftC9ZC6fYgFOY2lDVIC81UWuVNH2sgV8K6rSJ21by9mtqtk6b5RXgzCNvATJpv8nj4J/dOtMec/qrbB+bqus0nO30L1tp6/j0+HRhwDE1gzoKcV3iGb77B7+PL//m51FfmIGbi9DX04GpiWvwPSfpYm4C7TQA0dSqZznUAEHUxFQ9Rh15dAxsweDWXUCpIpxnHr+QWwMCM2Bv1CvVqjjuDNir4jRs0EGkYc1paKnrBNiNeZw98jqee+JRNGZviEm8r7OMvq6KKVdZrEqlM5YIpQ9bdDR92NK20QCbAWYOm3ckwGZKF03iExM3cPL0Wfz9j36CI2+fRq3pInKLUuqUtcgLpSJ85nGzMEqSs2zSxRypkkWlXluYk8IcGp3Nf21fMcGiwWbtgJ0GpeZoK1TtdC2+V3Oq0z5j9RvbUeg2mNP70W9cGt58zPGritfUNF0ILBfl/k6AbQeXKajtObOBreOzrQRqbUDYgBfWsXPrML77nW/hc5/5FKJgAZ4ToaOSx8zkhKlUltQkSyRyC9qy/IrrCKIY0/UYtWYelb5hDG7dCYcV9PhdFBdI4p6R76sJiUz0tqkVkDX/2KAXsA/+sDNgf/Bznu2xRYvFqVhiDtcLIMtV1mZx4rVX8PxTjyNemMaO4X70d5Ux0MM87DJyhSqaLquQaUqXtM8yVc4SYLNjFyPDeamNglC6c83PzuPa9QkcfusYfvSzx3H87AUE8BF7JSlNSR+1lA+VWqZs/2hKWkphliYDlUI0GoG8xpxfKmv16WpglqppOzo8rbAVkISYHaylgKWf3a5BrrnV6stW87r9Wdu8rTOcThmzga8K2Favdh65msD5Pt2vAtxO99Jt2osA+7n0AoJjs33xthXAVuD2nOn+Zb7YLhMRtgz142tf+TK+/MXPoaujCIQ1FDzGPzQErXSDSLGURGEb2DpSCjUXLUi633S9iYXYQ7FnCANbdiLf2WOixBnIKH9abSVR6cmzGbCzy9kHOQMZsD/I2c72tXQGkrqOST+t1nWxFXBGm2RtFkdeegEHn/45nHAe2zf1oq+zhMHeLumTnKPCTkzi4rcWBUwRRJ+zKwo7DNjByaQ5hQ3TKGJ6agZjV8fx8qHX8eiTv8CZkSuI3AJitwi3UJbI8wLTo9hJCk1R2PyLCBmmcAXssRwlaV+mVjdvBA3N4Hava7uoSBqgNowUujLOxE/NbfE9tkoXS0HEDlQczWJOte37Xs4kru9P/6v+clX02oYzbc5Pt+dcbiGwErztL4FdxtWeGw1KsyPpNcedr8mc5HKoFHzk4hAfufcufPO3v4r77z2AvBshFzdQKXpSzU48JDJPSQiafEEc+VwumhcYE9izoYN8Zz/6Nu9AqbvPxCok3dfSwE4awGYKO7umfaAzkAH7A53ubGdLZqBViFn1tZWMLTnYEVBfwBvP/QIvPfckik6I4f4u9FQL2NTfIzD2Sp1Lgs5EEaUUNgPOCGwx9TYCRGGEGxOTuHjpCp5/6WU89dwvcXF8Ek2vKCZxt2AUtrSHjAIxixMO/Hw9DMUnzi5TBEC1UpbOXwSIFvTQKmB8v1Rj87xWv2vRam0KpAhCEjjYpU35fDqoTKOkdVtps3E6yMzeZzvFq7DWtC078lz91boNVf7t1LIdOLeSidz+Dqh5PH1MNrD5HrsjmI6PgYDVcglz05Po7qzgcw9/Er/1pc/jwL6dKOVzRmE3oyRS3CziCGrJ7oIjXb7ccE6YPNMApupNOJUe9A1vR6V3UPL7F/O6VGGbBWEG7Oxa9mHMQAbsD2PWs32aGZDOWVHiI2QjBRvYLHZBYNfw8pOP4dWDz6Cz6GJIUrryGBrokVKhTMPKSbcuYxK3gU2FLcVUmixw4spFn8AOgxDjV6/h/MgonnruBbzw8iFcn55HLl9B5BXg+OzW5BoTdxhI4JKfRCsvNBrSY9vxTW/sUpE+8kYrAIsw0SAtgkYi2dt0sLLNv3ZalIJJt6GpWhrMpu0y1Yxtw18huRyw07BWc7xYDtgbvNFoRX3bpU3tqHR7v/a+beDaiw9dhLTzp6s53TZ/68JAga2vqfJf0q+bLg/PQxwFAufNQ7340uc/g9/56hexY+sQ5mcmkfdyLeuIBiJq61UnDuCHs3DdnAD7Ri1Cs9iJ3k3b0dk/JH3WM2BnF6vVNAMZsFfT2dhoY7kdYM/P4LnHf4bXX35eosMHmdJV9rFpsNdUIqv2JO01PRN4xlxs+iyTKG7TB9t07BIY1hsC7CuXx3D67Dk8/tTTeOX1I5iuhaLWY6+InFeU9DCp/S3tGpvSp1k+H0Wybb9Ygp8viLmVClsBQ9Bq8RTCSoGtwWQ2qBVOtrJWUCv0WBxGA81sNapwts3IsgZiOc1U5y37a5VWvroAUF8yP6tmcB2z9vO2FbSt2u3UrHZjsMeq71W/vLoElgs608UE50VN4eo6EJ96QLeEBzcXw20G2LNjs7Td/MwnP4bOckFSu7TWu7mnZvEcmBbmBdNSGY2VzibmAkT5DnRv2oaegU3IFcsZsDfaNWmVH28G7FV+gtb18BTYJhxXLo45dgDhn9gtQ2B6Ak89+giOvHoQA91lATYvxMMDveJfLHQQ2AW4ni8+a6OwWTTFmKwJBpMS5BsVWQ8QNAJcvngFb58+i5/+/CkcevMYamET+Uonmi4VdlGizFnpjCldbOkYhUFLRXts51lkypcvLTrFAp8EZDFYizc+5usKbDtIq53fl8/ZJmmFJoGtkLMDvNLbSJujbdW+kqmaiwute05A04Sv7T85X2rmtxVv+jtpR33rGHX/9uJBFb1GeSuA1eRtg18Bzs+ouubr6l4wi5wcagt1KQ3bUWG8QQgvF+CjH7kb3/7G1/Dg/feAkeSm2pkGnWmGVg65OIAbzIgFZbbRxMRsHaFXRs/QVvRu2gIUK/8/e+/BJcl5XQnezDDpXdn26EY3DGFoQAKEQEqiRJGiaCSS0qxmV7O7Z//FmiND0Wqlo5FmJHJFHe3orMiZkUhRIikShDeEIbz33jaA9mXSRkTuue+Ll/UqOqsBkkB3ozsKp1DVmWG++CIr7nffu+8+l8eWVq3uqm0Rw5qF7in9V5pf3Ek0Azlgn0Q347QbiviPOgeqRJptkCEDRU0SxhF6r72IH37nv2P/C09htlGS/PX8TBv1WgU+3bZqTRS8ErzAfReKLjQuddlpj07+1Lxnv8dOWkO8uncfbv7JnfjBtT/GMy+9IjnpcrUOhrwJxtV6E91+L7UWdeyaYfUya7NDhkp5zLGIzpT9EVAI1lR2E1AItra9pdvHtfhUAOdrFJbx2xqEEDStrWhWRGbZ+UY5cWWnytYtU1cQ5FhVFKftP5Xx635ZQNbPqYLptM9tNjxvFxAWsDkOvRYV0ukcKcBrqJ7/Vi92t22COIF0UmP6pFoOUC+HCLwxPnjpxfhf/8P/iFa9DA8JPDYGSU3wZGHACoTEidMG/R6CUlWagOw7tITOwhYs7HkHwGqBAvufu97cRmmxvrArL+s67R5dJ+qCc8A+UTOfnzd9BFLp7ABbGi6wjJr6Hqp6kgiHn38SV373Wzj40tOYb1bQaZRTwK7CZylVtYGCMOwyisw/+2EK2GTZTF+z9eUYceJqsQnW/e4QL734Km685XZcfsOteP6VfeIPXq3XMBgO5biVahXdwcC15ZQ2kEAY0MWsjFIQpoCdiBkLQUdBjQBI0CYIkl0TsG0YWoHX5mZtyNnamk4DbN3fhtZtGFzHoSCoi4MsWKuVqorlsmFw+/G0DD8bFtfc9bRcOo+RDdHrokXV4aqmV5ZtQdsuOPRY68fFDmxwXdSiEcqlAPVKCYVxhHP3nImPffRXcdklF6EUOEW4XwTKJaZGRhgO+tINLvSLksIIwhC9wRD7Dx5Ba24RC7vPAcoNwKuIGY/WXbs1oLM0dXQ7ZeD533M+A8dhBnLAPg6TnJ9ioxlIGTYtIkHTE2dSITWzxPF4iFcefxDX/Nt3sLTvRSy0qphpVjDXaYk6m0yYgM2yLj+oCGA7lu2hwD7IUos1lhVAFI1E1NbvjdBd6eO5Z1/CNTfcjCtvuh2vHl4WK9NKrYqIIfQgQFgqoUd/8IiiOJcDp8iMpWQ+8+TSBCpZZ5JC4KbdKQGATLBer0uIWUHNhsUJVJrvtuVY+rvmjy1QWdGYzijPqWFiC4YKoLY+m++rAl27fFlRHI9jFwkWqHUBYNm1/j4txJ8dt81jW5EZx6GLDAvW1lBFfdm5neb43ULDR8QKAJa5DQcC2AyNj6MhOo0azj37TPxv/8vvYfPiHMIiEEdDVMqOjZNVe2TsAth9Sanwfh84tIRqawabd52FAvURQVWiLzlg50+xk2EGcsA+Ge7CaTuGFJkZoiRTkTrZNCQuBc99PPfAXbjhiu+jd+hV8RBv10uYaTVQq1VRqlQQVBsC1BawCb4OsAtIRIXunLukS1dviNXlHp584llcfvUNuO62u3GkN5QHdrlakRpr1zikiMFoJIpwvkew1m+xYBFfalcvrWBG8CHDJqiQWTcaDVcalm6r26kSXAVf2bIv4W10WEtbZFqQzLJ1BWzNNSvoKbNVANax2j7W3IaA7XL8Dqw1HG4ZfPbjaRcO2e2yiwrNaeu4s2yd49EQubUn1bnSvLXWntvwOAF7FLkObKrmZ6qkOI5R8iGfk3/32d/EpRe/F5sX5tDvLks+m6HxcRxL7pqh8Wg0lPvdHw5x6MgywloLizvORCClXVXRM7g4cC6BAAAgAElEQVSKd5fKdtlzepTLnbItvU7bv+T8wo/PDOSAfXzmOT/LtBnQHLa852xFJ4AdJeIj/vhdt+KWay5HtHIQm2cbaFRDtBs1AeywUkGJFpJ+iDCoThi2A2wK0BgyjYSys/QK4yJGwwgrS1088vAT+N7lV+Hmex9CLwY8CsxofIIxooQLiDGiOBGwDoJQ8tYEbOax19o0MlTuctJSo532w+bvzF+TYVvGaku2lHVboFTFtAI291XjEGWsCsSaE9bXLUvla5ZZa6kZx6fe5dptS0FamX025J4FYJtL1xzzGwF0e1wL2rrAyKrA7Xk0XK7lZWsK86IrsSNgJ67eulIKEAZFlP0iKqGPXTu24rO/9SlceslFEhaPhn2Xy5ZPm+uTTZU/v7hAW1pheV8F89t2orppB+CVMC4wC772JYDNhaB8OfjOv/IZOB4zkAP28Zjl/BzTZ2AKYAsAEbUZih718cAt1+OOG68G+kvYMt9GreyhUSMYkmFXUaqzDrsE3y/DS0PizEeL6EwYtgNsMjMmyEfDGMtLXdx/30P45+/+EHc/9hRiL5zUb4+LBQHqKInlkU77UwK2gLXnp42f6H6Wqo5TsNbwtnbHImAzHG4Zqzp1qXKdYEng1C8FMgvK03LD1m9cvcs1J6yM1oq8bGtMnovn1DrrbPMRe6M0/23D2VkgnSZ4mxa6z16jLliUXWukQhca3F7nQ9MHloG7sDojNGIO6jpyiUkKUA491Mqh/EyGfXzsIx/Gpz7x69i5bYuzI2V/LobXh30B7YT3mir9KMJKt4e44GNm83a0duwBimXRN0h3VsOw5Xzyinrg5X/k+Qy89TOQA/ZbP8f5GTaaAUHmtTYKrvgmBexhBEQ93HHtj3DXzdchiHvYtjgjdpN0tyJgU9VNlXiRCnERnJVQ9FwOu5iGxMcMZhbGwn7peDYkYB9Zxd133Yf/9u3v4tEX9qJYYtiT4D5mX0bEdNai/SWFaNWaY9hB6MrEyPyp8oZzNhNGHkVyfCq9CSTMuRKs1ezEhsAVBG2+WNmxDR/rlFnFtgVyBW3+VOYpfC+twdY8sQ05c3+OTX3PdV+Zc9aup98WXI/1no5XwVX3s8fRUL1l1RqV4Pa2/tqCtV6Tpg0UrPVcCtgi/xIFPxUKY+nGVg59NKoUBzJUPsDmhVl89MMfwq/9yi9JmJziM68AEZ4R5Nm8hSybgL3a62MYA635LZjbfS7gUynuI0k9fTQk7gBbZjz/+85n4LjNQA7Yx22q8xMdNQOCzxpaZEg8DS7yFzbWGPVw0+Xfxb0/uQElDHHG5nlUDWBXag1X1pWCtYC2FwojKnqp6Ixy84Jrc0lGNuhHOHJ4BXfefg++8Y//jKdfPQCvWne63yQRZs5HMXPZBGmKzBSwpa0yZcnMa6fuZQSiwYilYj0BbX4REMlgCY7cTvtJa2mZLZ9SQLKmIBpq5mvaUESBU0HNArYVYnEhwP2VlXJcukhQi1P+1Py4Bd1pgK3jsu9Z8LULimnH4jgVmHVhYgFbQ/42j873eb903uxiQs/tjgGMokiuVbzWA1/q5UPfQ71aRugVUK+W8OpLz+OS974Hv/fvfwe7d+5AKSADL8m2smAc0xeezVyGUhmwOojQmtuExbPOA0LWYgdSvcDPxSQAPrGXzcPh+ZPt+M1ADtjHb67zM2VnwAB2FDlTDGk9HJHdAvGhfbjxiu/jyQfuQoghFmeaqFdDYdg1hpwbTfiVGryQrmP8rqLoBUCRTUDShkzgA30oNdnsrtVdGeDA/sP48Y234p+//0O8fGRF6m3FCW2cCADwwSw13mEJtVpdmDW7fdGPnMYuEgZOhWRk5XyY82FPcCSQEKzVQ1zD4AQEAjhD5QRMZd3ZHHV2iiywKqiJA5th0jYMzv15TgU8Zfxqcao5dQVBPb8NdVuGbUP608Lfynj1vWk5dgvkskSjRSzNaOgalzqz2bIz1QJIuVW66NFFjOa6dXvmsN2CheDrvMzItithIPnsclAUpl0r+Tjv7D342K/9Ct594QXCsgd91qAzQkH3O7d/rz/AkdUe6p05bD3nfCBkc5kSYumvnrZal4vW/+WAnT/Yjt8M5IB9/OY6P9MbBGwpri2MER14Fddf/l08/dA9KBVG2DTbQq1akhw2ga/aaMIjYAdlhKUa/KA8YdiuJ3aCBDFGo0Gq6I6lpOu1Vw/ihutvwr/84Ed4rTvAWBi6Lwxbcrqe6/KlZVwC2GNncSo/07A9w+GyTxJPAFLdwgg0wr4HgwkoaUcvzTsTTDV3e6wPh4KrFZLZ1xRs9XjKrvlvBXk1HFGgt/tMC4fb8SgYK7tVtq9gbX9awJ4G9lYcp+NTwZuK47QjWDYfr4sce10SjBkOJ7Xw0tajAJSDUEq4tmyax3ynhaWD+9CqlfHbv/lJUY0TsKkY5/YE7Hjkysu6/T6WVnuotuew7ax3AJUmUCwhkc5daV+ZCWDnf9L5DBzfGcgB+/jOd342OwMbMGywbeQ4xmj/XqnBfuaR+1H1E+nQRWOMZrOOKkG73kShVE0BuyosmyFxqnppmML663hMhj1IWV2MXneIF194BdddewO+/6OrsRQDUZGsnIpjArwr4ypLDroszHvNMlV4dlra4+gWGXl/uJa/Zjic38p0CT78tzJuvq4hYYLb6wG22oNmmbECr4bAeUy1NuU5FTiVoXI7C9YK0pYZZ8PeOtYsi94IsHV/K4rjOVVYls1da6heowjZ1AHHriyc51R3Nk0tyLUXCxiOhqL+VyEboykMj5cDB9hn7dqBpYP7UQ09/O5nfwvvfdeFGPa7CAO64bka/SRy5WW9fh+HV1ZRbsxg25lno9iaA4r8TPksMnA2tLmzWf4cO0EzkAP2CZr4/LRpwlpU3BQOudpjCTXyH8kI/VdeFJezF558GPUA2DTfEXZNwK7UamAOu8hwdlhBWHKAXWAOm0YXFAkVRBLmHuisqY4T9FYHeOqpZ3H1ldfiqutvQrcYYMSyndTRrOAVpYSLTmcEbAmypto410+MoXH+XwzEMYxGAtja8EOZrLJFgpGGyK2i27JWy1Cznwtlk1nAVtGagqqq1PnTCts0X70R4Ov5bNmVHU9W7JXdft36KxWt2RIxLU2z9q0K+Mqg+ZPnsTXWGo1QFTu30Twzf+dxJTXgFTHg/LPPuaQqnPjM8xgK92WBd8bWzeI/f+7unfj4Rz+MHVs2YdBblZA5u8UlSeQAO07Q7XdxeGkVQa2JTTt2o7ywRRg2AduFVvIirvzZdeJmIAfsEzf3+Zn5ABRjEwK2ewi7ZsOupGv5pedwxb/+E15++jG0Kp5j2LUK2u22uJKVaZoSlgW0S+WaA+xiIJ22XG55jASR1GLTzSoaxVhZ7uHhBx/DVVdeLW01B0EZA7h6Xo7DD3yUyhVh2AyJU6i2DrDHDqxpScqh9rkYiCMBExVo2Rur3baUCVtFuAJrFrCn5Yote1WwUkGbMmsFN8twNd9tQZTH0m3sWNcLupwxjOa47ZimlW3Z12yIXQ1PNGdt2blet+a0df5sbbie14bL+Zr6nxOwuWCiPkHKvNIvupixcQvFZd44xvnn7MYnPvphvO9dF0g+myFxfpZY2kU5GQGbfdJ7vS4OLa3AK9cwt/UMNLbukhw2sMaw8z/cfAZO1AzkgH2iZj4/b9oH2wG2MxijBVUK2MMeDj//lAD2q889iQ57YM91UKuWBbDLZMCVGvxKFV5YlRy2Y9hU9BZF5S057DFFZO5BPBqMsHSki7vvvBdXXXUt7nv4MQHsIQjwtDIviiUpleH8yQ5fCtgud+2kwgRsWWtQpDQciFhNy5O0HlpUy2EoTmIb5X6VKVrAzjJvgp/uP010Rmc1616mNp6aP1agzoap9fXsuXVBoeHr7HgUcK1ITce40UdaQ+LZ9+25NJydLXfTY2vIX73HVWnPkHhv0MdgMBSlv4uIuDw2QbtZraC7cgS/8N534z/87u/g/LN3oxAP4RfHohbnDWVYnE5pLO2icJCAjaDsunbtOltC4qIUT0Pi+Z9uPgMnagZywD5RM5+fVwB7TCMLyXNmAHvQxYFnn5CQ+L4XnsZMvYSF2TaqldIEsINSBWG9AT+solSuC2BTIU5bE9ZSi+AsGkgum4A97A9x8MASfnLL7bj66uvxxLMvYBhWMHQdk+EJuy47v3BRYnuOXadtPxWwXetPeqE5hk3RmTJR/anmJKJ8T01A9JbbXLHmb6cBp4KjHlNZpYaZyVq1bEvZuqqnFaDt69kctj23jk0XB/Zn9qNqGbQCrWXCCsTcb5pTW5bJW9a9kcrcusRxG3Vq412wgE1hoI6FcEyv8GIS4fyzzsQnf/3XcOn73o2ZRg1IhiiMWTbH3D4HyijJEP3+AIeWljH2QleLvedcCYnngJ0/sE6GGcgB+2S4C6frGASw4xSwncXkhGH3V/DaM0/gqu99G/tfegaz9TIWZlqoVsiwW+Ij7odlVBpteKW1kDg83+WjpQNYgsGQrS4LAmy93gD79h3GTTf9BFdffQOee/k1RCErvJmYZO46RKXq2LW4mhGoRRmegnbKsGlNKo0/6JYVR1KHbcujCCgqNCMjtOFnW2+tpiIbgbUCj10EaK9qbclJdq014ZZVqz95VrSWBUd3DmeaYt+bxqyzCw7uY3PcGmWwP62TmubRFdCdoGy9b7peq0YKlOlrjluPp+YvND2hUIw+4C7B7ExHnbmNsxCl61kt9PDO887Bb338o7jwHWdLqVc58JHEI/heQRaO/J3zevjIMuJigObsIhbOPt8wbM7T6frHml/3yTADOWCfDHfhdB2DPPwcYDD0TGBNotiV2wy7ePHRB1ynrtdewky9jMXZNhq1mpR0URjWbHcQlOvwwjJ8GpyUGRInYNO5iqx3JLW2BLnVlR5Wu0O88tohXH7VdbjqmhtxcLmLiHXbEr4uCbsOSqGrB0/DqxMxlriBuVpsipPUiYtgrQClbFZbVWpp1zT1tYJjts5aQVfDyAq4VmSmAjOOQUHQlnwpk86Csx2Huy4CFduPFib9ubPiMzU+mcrAxXHdWYi68a6lBiyLtmVbmsvm+xwC1fNpUfNkwWAZvF4/r5md0Lgf96GQT8IfSeo0NxphOKJegUcrSHpD3M/GCWY7TRSSEcpBAZdd8l58+lO/gT27zpAOX2Tgo34XzXoFq8vL6K6uIBoDq4MRau05bN11DlBvAUWmR8STx3kFsPIwNzk7XZ9cJ+y6c8A+YVOfn9j2TEibZKWAnQhgP/fwfbj2B/+C5X17MduoCMNu1urS+IOA3Wh1EJSqIjwLmcsulVBgb2RRFI+QMMw56Etoe2W1h9XeCC+8fAA/uOIaXHvDrVgejBBLK05n18lvsmy6nVFtrAAsbJMPf7Jt2pPGrO2mWYdz2dK8NYHJ1lrrHbb54ixLtbXKFmB1EaACMVWYWz9ybm8BW0E7K/rKnnPt3y6iIQuRovu2uWk7nmmAzfvHdqT6ZedFGToXS3otKszj9jpWGpcoYE8TrmlEQo1puK+azzDKwd7poh4fRRhEkbTbJJISsHk8duTiKZq1igA2hYsf/tAv4Zc++Ato1atgu5ckGoianMrxLtujjiIsdfuod+axffe5KDQ66wFbtJJjKSnLv/IZOJ4zkAP28Zzt/FzrZ8A879YBNp/C/RU889C9uO6H38XK/vWAXa9TYFZCvdmeADbZtU/ATh3LCNhsoUhDDAJJtzdAbxDjyWdexr/+4Arc9JO7MEgKGHs+ikE4AWzmrvmwl14SwgLTcHEK2NJYMQVqWxfMCyNYk/mRDRNoNHybBUNltPanxBpSpqpgZ9XcfE1By6rBs4CdPVeWIa8HZCekywK2ZeLZj+y63HYK2DpunQ9d6Cgo24gAj21z8Q6s3TzrAiEbkeDxWDbHbzWmkTmmh3han03AHjLyETMZsgbYpdDHoNeVnthUh68uHcKF552D3/7sp3H+OXsQIJIcNxuFRMMBRsOBLO7odlZtz2L7nnfAb81Kz/UkKTiGnQN2/iQ7QTOQA/YJmvj8tOu7EpLE8pktIfEUsJ+4707c8KPvo3vwVcw1q5jvNIVhN5sNAWwapziGXUJQplqcXbdSsIxH0ggiiUaiIB6OYgHs+x95Et/57uW4494HAb8E+AG80Hl/S80yS8vokpYC9gRE2JMxrclWJzENi6t6W4VQmttVUxQr9tLjWWDV9wlMmhPW9/lTS5qsGlzz1haw7QJAAVABWxcBujBwnz9XV55dQExj2vbzqqAtKf20PlojDZY98zjaH1zV3bYkzQGzjOio5iM2NG/z1wRq3isem/fXLzhhGxt3DKMUsMVGlNcFKe0iEC/Oz4hi/ND+V9FpNfDxj30EH/7lD2JxpoGwEAvL5meF5XpLyys4vNJFqd7Gtj3notSZF9X4OGGo3S0sNIXjLErzr3wGjs8M5IB9fOY5P8u0GZDaKIfUCtjjmGU2CdBbxiN334YfX/kD9A/vw3yrhrl2A616A61WEz6tJ2t1BJWadOliDtsPS64VorBbAvZIGBMBm7nNle4It939AL7z/R/hoUefki5dXol5axcOd85ZRfEGd/9bY9lSJySdoZJJYw0NhROo1cmMQGNLojSkawEomzO2im7dVwFbw8zSbcxYjR4LqC2L3kiFroCt15kd07Q8uN7CiSBNhH3q5R0J6OoCQRczKysrk0iFZdbKymlwQmDNLmrsuWwkQ8vl3DzH8ApukRNFBO1E7rP00RLALggLr5RCVMuBAHaRQsTeKvacuQsf+8iH8KFfuAitWojeyhLi0QClMMDhpWUsrbIvdlUAuzq3WfzmHWC7+nuXSkhHmYN2/nw7TjOQA/Zxmuj8NFNmwAD25AGtgN1dwoN33oqbr74cgyP71wE2VeIUiTFvHVbrKPihMGwCNmuwBbAlFB5h0OuL8jdOCth3aBk33HIHfnDldXj2xVdkX7cfG32EAjYSoBU3q/SBzzabgihOGDcarc9bcx/tzqXlVqp0VnacZac21J0FSlsSxf0I1Jov5/Eti1eLTpuzzuagddGRBVv3uhNP6ZcdiwVQG662x6PkbJg6q/F13YeRAAI12bVeq+b2tcxtrV6d9qBuX7tIsKI1JyB0PautIp4K8SLoVMamLSzhS8AUtvNPcakMLrDazSbG8VBMVGZaLRw+uB9+sYCL33MBfu/ffQrnnLkNUb+L0bAnlqaHjyzhyGoXUSHA9j3norG4DQirGLMQm5UMToSe9kRfp5nL/8zzGXhLZyAH7Ld0evODH3MGpKyLnbnW5LYTht1dwn233YRbrrkco+VDWGjXMduqC8OemZmROumwXEGp1pgAthc4H3EL2H2KiAZDDEYJnnvpFVx1/S245se3Yt/hVZRrDZSqVWHrBBRhZOmTuFDwBBxc6VFBysT48Kejltps8tqyTma2zIn7aR7czoPmdm25l83bav6bx+JiQ+An7WWtCwu+poCt79tjKLDaUPjRoE0Gup4eKmhmf+o51h2DXcpS33Idj/qBc6FBZszFjA3frwN8ll6JNmBNPGcjEU48GB1lPLOWLmBMng5nsYjNCNoWsNVEtFapgryYVqWtRg3Dfl/C5HPtGj79sV/GRz50GRq1sjDswCvg4KHDWO0PMIKHzbvOQnvzDqBUzwE7f5yd8BnIAfuE34LTeADHAOzx6hEB7Fuv/dExAbvMBiBBCD90IXECNoGVDDuhsUjXAfZqb4jHn3kel199I266/W4sD2JU6qznpkgsEMDmFxuAkGF7RV9C5CrwImCTXROwrQ1pq9WaGHXYO6kM0YKo/q45b23IoaCqinECtTJr/tRQsm01md0nC9ZHg/O0z9kaYFuhm2W7lr1nj0CGrXAvwr5uV7613EwXF3q8bI7eKd+pWVhfVmaFbZr7zp7blbkVhTk7wGbXtLETnVHhn5YgeAVPmHu5FEozEOa0y9Q6cAHWX8a737ET//O//yx2bN2E4jiGVxzj4MGD6DOSAg+bztjtALvcOAqwhfEzVZKHxE/jh9jxvfQcsI/vfOdnszOQ5gCVhYpSnK8lI1GJMxx+x41XI4gHaFUCKcmZ63RcHW6lilK1hkJQkp8iPvMDxGMXuo6G7OA0QJ8OZ8MRjix3cd/Dj+Pb378cdz/4OBozi9LjWBmy5oS1v3UxfdArYNN+VMRraZMJNe7QnK3mni3btWxSX1cnMgVrZcnqNc7zqSKaYMXxKSPP5pU1X27Zrw2JW7aaHYvbx5msuvbeDnWy4XUNQ9vctOblPd+T6AhNaVgjTXbNL1szrvc2m6Oe5MHHTDkcncPW963xyrqPTipYS+KhtM+iFzz96JnLltKuFLB9z0fIaAy/fbrXFeBJPT3gFyKE6OHTH/8IfvkDl2Ku00LoA/0+7UmX0R3FWNxxJubP2C0hcdZii44h9QxIq/1ywM6fasdtBnLAPm5TnZ/oqBnYCLDZwau3fBRg0ziFgE0QI2Azhy012NWadOtyJV0pYDP3K00hBuJw9ur+Q7j/kSfwvSuuwb0PP4laZ0GMVpiztIxSc9hk2KJEjl2OlF25HLsmIyxOysAUCCfK6QzoZUPSFnyVUSvA8TwEawKfgmKWpeocKrBaoJ3KoY0XefZ9ArZjhy50bwFbx2ZFa9mwPcfIxhtaG879s65rttWn3f+NAra1Ns1eu1QV8LOSpisErOXbKcL4n0QnUl93AjZV4HK/GUVh/rt/BNs3z+Izn/w4fvmDl2I86qPXW5UGMgeXVrCwfScWCNglBWzXhtXNS7rAzBl2/nA7TjOQA/Zxmuj8NFNmIAVsVT9PGDYfwt0l3HT15bjzx9dMGLYCtjJsMUshcJf5XWH3DiRjlvskAtb8JvvrD0Z4ae9rePyZF/Cj62/CfY8+iWK5Ke05aUvJdpkTAKR4SpTLLpSqJVUOmAgOBQmfa/MJy6yPZoBrQGjBZi0H68BD2T3BTQRyrC9OBWaa51aGOo0J2/NOy1lPZ9dpr8gUsI8GQzcnPL+6k3EMmjrgooJtS1e73QnYTzpopZoEW4ueDa2vjdM5nmWFbToeq7hXtm7FceNUdOaU5JF0ZJOGLanojMxaleW6MJL7Te94NocZrGD1yAF86AOX4n/63c9i++Z5xNFQDGEOLa9iZtMWbN65GyjXALripZ3ddCHDY+Uh8fzpdrxmIAfs4zXT+XmOnoEUsBWgpMWm5AQdYN945Q9w983XHQXYZNhsgclQeJF2ohUy7IqAbBSxLtcB9nAwwMryMoZRjFdeO4i9B4/gyhtuwV0PPope7KFSbyBg/jQdh4AGbTpTwOa/teaaFqRkVPQYV59rFaUdzVzXHGEsgNoctgIwgV/FVQRBrd3WkLvdxwLvRq8fW2S2NlK3v/YdW+8jns27Wyc3vWYuLNiHWkR6xrlMQ+eq7FamruzdLgzcWB1gZ9+3c2qtX3URofNHG1rJYaeAPUrbbDpQdz2zrQaA7mS6QKPUkSx7dekw6iUPH/6ly/Cbn/gINs3P4vCRw/K5qc3MYtuuPSjWGhPAZic4j41hhGmnLWHzv+98Bo7DDOSAfRwmOT/FBjNwDMBOVg7jhiv+Dff95Majctg2JO5VKggqtCqtiMMVnTLJskZ91l/3BbBpWXng0DJWozG+d8V1uP3+h7E8TBzDFi5mwsFkh3yoS+sI5jP7wraYw3YA4LzGVQGeZdVZtqsqc8sKlTWr8lvYagrW+poVmNnwtxWbTROarYWaN47Tru1H8HJ2qxZI7TUQCG3uXE1MRBQXjVCpVidga3PmCvJZp7Wjz+NA+1iLHj0Wr81GJHg+9S+37nO6nc7lpP7b99PFWBpRSb3U2amry9LBdg0f/8iH8Cu/dBkajTq6gwEqjSZ27D4bfr0pJjtk2KM4hp/2bl9LK+R/5fkMvPUzkAP2Wz/H+Rk2moEMYEdRIipeis6i5UO4/kffxwO334QwGYrobPP8jOSwa7U6yhVl2DRNIWCXXTicgD109ddk2BQQLa92sdofSR7y7//xO7jj/kfRS4oC2Ihcm8VJyDY1TmF9MpkdQ+rC/jyGg1n+FU5C5basKgvUCpwK2NlSLhvizvaztqVbylB1gZAVcWWn9lghcRt2VoZNwFaBlj0Hj6vMXwVyKojjeCW3zOYd1eqafWs6GO6noWwL4tMWNxJRTovBs/l43VfZOvdX0Z4bHyQMzp9um8g4xTlQple5phfoES/zOUmBeBhFYySjEcrFGFHvCGabFfz2b30SH/rlX0R30JfF4M6zz0GJDUCCMAXsSABbFgYFPw+J50+44zYDOWAft6nOT3Q0jXKvaA7bAvbwyAFcd/n38PBdtwpgt6uhAPb8zIwANoFCVOLsrkXzk6AkgE3BkQVsMkE6VxWCMuoz8/jzr/0tfnLvQxjA1XGPRwMUUnMUAVHmrTEWlq7lVQISAcu8GF519doqMssySH3dApZl19mSKZZB2WNpnlWPeyzA1hz7sdhpNiQvi48JYK0PiStI69itS5sI79JIgKYwfAr2PAeCdgGigK3n0nucBWwHyI5h8/jT3uexbHh9vSvcGH0uxCY+7Mxfu2YkbkyuXIzlXxKxSAWGoiGX9Ac1D77UZTfKHuL+EvpH9uPiiy7Ex3/j17GwuIjGzCzOPOdcVJrtFLAL0lJ1DbCDHLDzR9txm4EcsI/bVOcn2mgGxDyFns9k2H4RiIcYHD4gjT8evec2AexOJZTc4vzcLGr1Biq1mqjDWYMdsOFGUBKmFQ3ZSStCv0d2PRADDJZ0tWYXMLtlG77wZ/8Rt9xxD/p0raL0SDo+pV7WKfAw/D0aRpMWmqJ8Dnx4VBl7dOZa62plw9IWrBX0NHyugGbDy5yPQ4cOSYhdvxXcbdhcgc8yUGXsmvPWubUsWoFsGhCuhdnX3xUHkK5NJn8Pw0D+rep1DZGL6C4MBUyt8l3zzWogoy1GdW6scGwNsN2iLSuo0/HbHLoth8NM2owAACAASURBVOO4ut3+RLBGpq5sXedZ/MSpFCdgi/Ws0ynIokv6ZxNwxxj1llGI+uIrXil5ePeF5+NDv/or2HHmbuw551zUWgRsV6vPVACP6Rh2Dtj5k+34zUAO2MdvrvMzTZuBNIVJflXw4DowFcdYefUl3HjFv+HJe+9EBRFa5RDzM23Mzs+h3mqh3Gi6sqxyTR7E7MnA7lzjJJZWi6v9oYTBj/RGONId4sKLLhEjjN//3Odx5z33isGG61LlSatEDW+LqIrlSn1naaqNJhwo0ayDgJ128BIb0zW2raBkL9OZg7iQO0GDYjJup8cnGKltp+at18Dm6PaNCsh6DlUrZ9Xq2e3WWPV6gZnUnWfqsPXYypS1LpyvE6itvSgjDrqgyJ7Tsns7N/Z3K0rb6A9EwV8XMwKaI+c4txbOd3vbHD5/V4CfKNglIpDmsJn+SE9KU9oxrWy7K+zOjsX5eWzdtgWf+OQn8YFf/CA6s7Po9nuoNhoSERiOBghlkcie26qay//E8xl4a2cgB+y3dn7zo7/eDKSALQ9Oz+Ui/RSw2anr2QfuQWUcoV0pYX6mgw4ZdruFUqMJv1SBH5SlztYv0EQ6kh7YVPeu9IdY7kc4MkjQTzyc+86LsP/QEj73hS/igQcfnLBCtkyUFGrafUSYF+uhUxEYAZavZcurHDjx0e5AYhpY85IIpNmmF7antTJrBW0L1hp6P9YU2vD8tBzw0XnrjCLc1Jor8PKnhqFpiKJfCpg2pM5FzLEAO5sX19D3RimF7LVaH3Fl8ppb1xrv7D4WtLOAbSMXLP6iypwALNuhgGG/hxHFZuWSdIW79NL34zOf+TQuuOg9YtAic5PESMYxAj/IAfv1/r7z99/UGcgB+02dzvxgP/UMqEiYDJnR8BSwl195UVprPv/QfagVEsxUy5ifnUF7dgYVttes1QWwPb8kgO0ROtcB9kjsR5cGMUqNGWni8MBDj+Irf/pneOrpp4XpEiRHI/bRdN0cyDZt/pYP/nKp5Eq9Ms0p3HUWEKdgbdmdnQMejyxdmTVFbGSsPDbBQ7t8ae7aMmEL2BaE7PE3WijocWwO3EYGJmzYdBfT1xj2lrKtgatjJ6vWhYvOj0YcVGFuj63j0/C3zo0ydjvmjVTkegz1bZfwc7E4Yfe29/a0z5zO10aAnd4+MVd19qhFBGzNGo3Q73Zl4cfc944d2/GZ3/4MfvM3P4XGTEciQDTRCUuBKOxzhv1T/8XnO/wcM5AD9s8xefmub8IMbADYS3tfwPWXfw8vPvIA6sUx5upVAexmpy2A7VdrAthBUHbKYSTykOU3m0As94dYGcY43IuxeecezCxuxeVXXYu/+uuv4uWXXxa3NAvYCta2hzUf4gSraSDqAKEA1uRagFK2qT85Ng11E3wIgDyHhse1OUY2Z22PYwEvC9zTxFp239cD7FFatqXb6RgphqPITE1iLGCrSJDsmiYler5pIXF9TUHaGqFwv9cDbPVt1wWOtXDVFp4bLWZ4fAvYE+MUigslhz2WMi+qy2Us1CZQv8AFVepxzhz+xZe8D5/57Gdw8fsvkc5uFCVSfe5SHV4eEn8THgP5Id7YDOSA/cbmKd/qrZqBaYBdSHD45ecFsF969EE0PGC+UcPcTEcAu9yoTxh2iT2tmVceR9Lsg32wWSe7OhhhqU+GneDsCy9CUG3i7//hm/iHb3wT+/fvF9ZLMJJntTAl7ascibEG8+JqupEFJGWKyrCzU2PZJs+jbmkEQ4kg+L4wawXrrMo6C/pZwLYMVQE7KzazY8qGxe3xuVDRPDgBWiMAelz1Ms+K5dzxnQ/58QBsBXftqqZgzTmdlpLQa9YyMLVM1YWRzKm79al5izRUpYhCPkeEc4Ly6uoKdpyxHZ/57GfxiU99Ap25OQF6ZkRck5MgB+y36tmQH/eoGcgBO/9QnNgZUNUPo9KFNCReSHDopedEJf7yYw+h6RfWAXapXkNIl7JyFeVyzdXWjiNp+BFHIzFKWR1EAtijYogLLno/elEBf/YX/wk//OHlOHTooHiIs6Y6SSg8csIxqS2mYjy14FRwsIBnwUHEWmrTlc5ilo0TnFW0RRDkMRWs9fhZMNRQsmWs68/rcub8sqVX2RtpgT0bDtdjU+mt9dVk1RwrvzQMrqVjej4V3Tk1OMHeOyZg65jsWOzvryc6s4Cs+X7uo4Bt22/qcbP3QEHbph0UsOOE0Q63OCNgMyTOzxGFDby13e4qzjnnbPzO//A7+I1PfFxEZ8x7C9DLLSArz0VnJ/YhcvqcPQfs0+den5xXOg2wEeNgCth7H39YAHuhWReG3WhTIV4X0VlIS9KQlqQUio2kpeZwMBTR2XJ/hJVBjLA5iwsuugSvHHCCs5tvvgXLy0tigepsQX0wqmtV1ioS09Idy0gVJB04UNm+Bli6nRWOEVDUxUyZNVm3Kq2PUp1nmnBYkZaATCZnbvPE2fBzFrAtE7Y5bII0c9Yq4lIBnCrc9TgaCdA5eCOAfazce3Zep31AtaRrI4ZtAdtGG+wCxQK2vYa0Alxy1RJq5wKMaRX24E5iKRGr12v4wAcvw6c/82m86z3vZgxfAJtKc3dtOWCfnA+WU3NUOWCfmvf17XNVGwD2gRefFYb9yhOPoBUUJwybgM0cdrnRQqlWh+e5HDPbLErDDzbQGK4BdmtxG97x7ovx7Et78X/9/h/h7rvvxurKMkjKyyWGq1nGlRp3MDzMmmut22WJVxyva0yRZdheWpubBUMFbaqsNefLEDhDzOofriVdFlwU4PQ1W2c9Dfzs9pbN2lxxNiRu/72StsXkeXjdmirg/tl8vl7T2rHlqo/JsLM59p/lg6nHUD0Ax68Mm4shTVFYhq1j1dy3hsTtYorpgID9NFPjlnGcSHmgq9DngizBWWftwUd//aP4yEd/DTOLCyI6o2Ma9+FnzffDnGH/LDc13+dnmoEcsH+mact3etNmQAqw3dHEy4T/TEZ49ZknRCVOht0OPSy2GliYm11j2PUmyrW6NP3orq6iXAqkleZqt4dRPMbhlT5WR2PsOf/dmN+6E48+/Sw+94Uv4Y4775B6bTqgslFEudwQkZrkIykyK5UEUDWvm2Wt66+7gKJP4ZUz/VBQ4DZaJ0xA4fEYBrd11taxy4K9ZZ2yEEmPnQ2J6ziyxikK4Pq+RB9SYxhbFsXxcd/llRUZt+brNUStBijZMjO5T5MyNjqKubr0aWxZz5sdu93ehvQt8Or4NRJh0wb2eIwOcOGjTFsZtG6jiyO+zgWTjZq4Ri+syXbXlESx5LC9QgGlMJBQ+Xve82584AOX4Rc+8AvozM5ICoSOaTlgv2lPgPxAP8UM5ID9U0xWvulbMAOvA9hk2BawKTpjDrtUb4o1KRkOhVIOsIfo0kM8SnC4O8AQAc595/vQWtyCBx99HH/4x5/HnXfeyfg3wsBDNCKrrIiJihqnaLmXgqUCtwKVBULhYamJig21KoAoO9d8sC4EeGzd3jLQacCnwKMAmgVwBbxj3Rk9nx5fS6JkUSHCKRdVWCfISkF5utgsXWBJ2+n1rm86juzCwYbnp4G7zm/2Onk/rChPFyA6D9qO1EYD7CJLAZrXlgVsup7JtwFsqsTLYYhWs4FarYrNmzfh/AvOw2Uf+AB27d4FRlSUYecq8bfgeZAf8pgzkAN2/gE5sTMwDbDjIV5JGfarTz4qgL2505owbAVs9sMuFn30e32US6EAdo+1w0MKzkYolGo476L3o9Sex/33P4jf/6PP4e6775KQZzn0pW92nKTNL6RRhC9sWEuNbH44O0kOFFwdtrJTbq/MWoFU+2arIlzBxAK2FZetXxCssVk1ENGcrgKW3Xej3y3rVIHZRLEeOG90zfNmAdoe8+jwu5uD7ELjWKH7bASB57N5ar6v4XiOlZEJq/RWYNd9LMPme+ty1Glkga/z3k4DbFrOMvQtx4tiBF4RzXpdLHDb7Zaw7M5sB5dddhkuufQSVOt16dzGvHeewz6xj47T8ew5YJ+Od/1kuuYNAHvv049LSJwMe6YcCGAvzs9JSJyAHVTrIGCzFpje4YHnOaMP9sCmy9kgQn12Eee8830oVlu46+578Ud//Hncd989EvIUwB7F6A+p+HUMM2Tv5BTAFDimqZiFsUrziKLUYatdJwFG66y5ny4Ask5nCloWXDa6JQrMCtj8t1p1ZhcUNhduFwb6O0FaPcFFEQ+gVC4L4OpYsiFwZbRZAZs7F0ErbaSRuYCNxGZZcOe/9dp0HNxXO5jpQkcXRRr50Pps7Rym15MFbJ0jrXu3VrFk16VySUoBeTyKzqrlEmbabczNzkiLTd5mKsnf+7734qMf+3XMzM+Ll7iqxPOyrpPpYXLqjyUH7FP/Hp/cV5gBbHnAxkMQsOklzhw2AXvLTFsAmyHxsFYVwGbTjzAsy8OWJTndXg/94RBHVnvoRsDijjNxxtkXCNO+7c578PkvfhEPPfgA/GJB7E/Z1YuAzbA6y5s0LGwnbBpgO7B27JIhcc2zEjwYoiWoahhcj6mGH1lhlO67EcBZcNZwsQVPGxKfBtgEKG6vzFpDyAqOzNlnFxBZ0LY5Y91WAXsiQDCTZsdnFxXTQv42BK45dh5KIxXcx6r2uY0ycGXZvDadp2mAzdeybm1y/V4Rnu8JYHP/clhCp9UUwG426tL4hLd5tbuCc99xLj728d/A7rPOkvJDWpMWwIUO1eV5WdfJ/ZA5dUaXA/apcy/fnldyDMBWhj1bCbF1toNNC/PCsAnYHntgi+Unld5s3JCAiufBaIRDy10M4WP3ee/E7NZdGPsl3HLbXfjSV76Cxx59OFUCxxj0B4jionT6KlFolpZoWQCjEE2/xGRE665TwGZZF0GJD3wVcqnAScPrmiNWdmiPb/OtGu61gKfMMQuakzEZp7VpgKgMVmvBNdc7CYGbZibTWLb9UE0Lias1qW6XBWsL8Pq7XZzo9fE9HZMuMHROFbClVjoFbOsxnhWdZedU89e8H/zScxKs6QvOkDiP3ajVMdNuod1sSoqFpVt0QWOjD7ba/OAvfRDvu+QSNNst6soFsHNr0rfnY+ftOuocsN+ud+5UGXcGsIUxpgybgL3v6cehgL15cQGNTgsB85opYNP8hDbiBEspUYpiAexxUMEF730/wtnNGCdF3PST2/HlP/kTPP7YIwLYSEbodXvwfPqRh/LAlvAvATDN6dKjnCYqEwGV2no55HH5W887Km9t65iVYWu9tQKasklbZ21BWc9pAVsB3QKzvj8tD67gpKFwVVKruEwAOgXsY4H1RsfmdKhxShaw7XVOy3Hr+xy/nlu1A5Z1c6GRZdjc10YbrEWpRhns+W25mrJ3WSCQXceRMOlarSaA3azXUGXkRnpns3xsBM/nPBVx9rnn4MMf+Qh2nrlLADv3Ej9VHkJvn+vIAfvtc69OzZFqHTavrkjBEUPiA7yc5rD3PfskZqshts3NCMNuddoOsOkjzjIdtsccA8PRCMurXYySggB2oVzDe97/QaA1C8TAjTfdii995ct4/PHH4DFZGUfodnsolWoIgrVyH8kZg62PWdbjGN0aa1SzDHMrisVJvpWvaq5UQ+nTAFsuNW0mkgXpLJN+PcB+vTpnNUTRJhqaW5fFScpqLWBqqNwCsIKgZa5unOoFvtYGNHs9CsIW9BVw9aeNQGTBWAFbQVvvh+b2rUBtWomY5r6ZCycwu+3JqlM/cIwFrMmqa6yRZ+c3j61QffiBq7euVKtYWV3G3Pw8PvnJT+KCd14g0+Oni8VJWuDobqin5t9sflUnbAZywD5hU5+fWGcgHgEe2yqL49gYxfEIzzz6AG697krsf+EpzDcq2Do/gwUKgZotVGo1BGytSYOTYhG9Xh9xoYh+lGDvgUPoJ0Vs3bkH2/ecg0KtJeKyH998K7785a/gxRdfQMSw+YEDqJToJ15yYjPfFwATMZPUVPvO/SrtY02GxT7bfOBr7bHmUFX4RODRzlyaO9Z8cFZ9nQ0vK9DZsi3Oz+sBsutnTW/rNeGYhpLFRKbfl2m2oGt/V+afzVvrvbGAmwVdx/iP/hzb7dx8se942nDDeLarcUyW3auwTlm0XpsNmet7vEamKSzQ6/UKi07LubQ8TNm4LsxYW92oN4RZU7hIfUMQePBDfh64ImHpl4uosHPbO845F7/6oV/Blu3bmcgW57OjvowZUP5Xns/AmzkDOWC/mbOZH+tnmoEkBsSSWhtfJSM8++gDuOW6KwSw55oVbF2YFcBuNlsoV6pimCKdpIoFYcojFNGLx3jl4BJGxQBbd52Frbv2oFCpIR4luJUh8S9/Bc8884wopZcOHUa1XJHWnKry5uCjOJaynWLBKceVkULymTRIcSCgeWsCogKmsutJeD1trKGAkwU8K8iyzFRB2wHiFEQ0sxxLxygH1sKajcBMxVgbAbYCmgK4BW09RZZd6zksA7cAaffT8esx9N9W8a5zbGvAbUhca9k1haCRC92Giy/L/LMLHF1Eaf6aiytuI4u9sIRmq4V6rY4ajW28gljWOsD2HFiL9VlBPhcUNm7fshWXvf9SvOuCd4qfvdQI2i97u3LG/TM9D/KdNp6BHLDzT8cJn4EJYHMkBO1xhGcfvh+3Xn8F9r/4NOabFWyZm8HC3AyajQzDZoMGmqUkQDdKsH+pC5Rr2Lb7bMxv2wn4Ic2rpKzrS1/6Mh5++GEpveour6BG4E/Z9aQLFF2z2FqRj+e0CYiARFFrjh0wqtBpZWVlUuOrNddWWZ4FQwvCVnw1LTT+Rm4MAdu6pmVLt7LMOQvA9n0bBbCLi2wO2oJ1Nr+d/bdNKdgwtv6uUQy9Bl0QKCArYPN1u40F7OwiwYK2LqJ4Hr4ujLxYlDB4jUBdb6BUClEOQrb+kNvs+0UBbIL1uEg1ubOo5QKoWWvggvPOF9DevvtMd2oFZnqRGy/4yetv5Ebm2+Qz8AZmIAfsNzBJ+SZv7QwcBdhJhOceuR+3XPsjHHj5GcwxJJ4y7EajiUq1hoDsOAglH82Q+CAaY3kwwpFBhHKzI4BdX9zqWoDBw4MPPYIvfvFLuOuuu7C6soJhv496rQa/uNZGU4CYdc5ssZgQowtiVSoM1vfSULgrKyJT01phArV6cCtYTwNGZaLTxGUbvZYFwOydkPYTqZKdgELGr2YiPCYBS8+bDYvz9Y0APQuCliVbwLbjmQbeCtiaPtDyK93PhsPtgiGbGrBhcV30CACnjFkBnT91X/7O+2L1AnyN4fFms4l6vS4s22c/dYlOJBgnkYjNCNgUm4meoRTKT6ZrQj/Elk1b8P5LLsHFF1+MQipIkzGlnvRyHbLAy7/yGXhzZyAH7Dd3PvOj/QwzcBRgR0M88/C9uPnaK3Dklecx16xic5rD5oO2zC5dlarLMWPsDFOGCZb6Q3SjMdqLW7D1zLPgt2bYTksA+8knnsIXvvBF3HTTTVhdXpYmDgRsr0CDE5fD5oOWgE2GreF51mdL7pQiJD9wAre0bzTZmrJqtR1VMLEhXgVGC3QbAbTun81xbzStqmLXOmvOBcel59Q67yxYW9ZsQ+pZYH69kLgKvTYC7tcDbD23zXNnw+4W3K3aXhZOg8GkSYkt++L88ZgEZ51LVYsTqMmwNUzurtE1/KCQQgDbd3lsvs5Fm1PTe5Iq4X5nn3U23nfx+3DGGTtcvTa7d2UBWxpu/wx/EPku+QxsMAM5YOcfjRM+A8JmNRcYJUA0wJMPOsBe3veSMOwtBGw2/2gqw3aAjXGMwXCE7jDGUneAUdHHwradWNy1W0LjKHCbAp555jlh2Nddey1Wlpcl9ElVMBk2BWYTIGCdrjAtNy0KAn4YyHbMY5PFapcoPvizHtzczwqksiFlq5K2OWobIlfgfj2GTUTRFp6qCFewyoLgNIZtX5sWErcAPm0s2ZzxNJadzc9rODsrlrPj1Q+lPV72fe5PwNa8tGoRdEz2vvB32pwSrNkxTSMPk5psabHpwfcokCPDdpGXwHce5NSXidiQVrj9AWZmZ/HOd16ID37wMtSqLA30JoAtQj0CdQ7YJ/zZcqoNIAfsU+2Ovt2uh65RFJ0pYI8ijEcDPPHAPbj5miuwemCvMGwC9jxz2GTY4nLmVOJJEku3re4gwuHVPpKgJIKzmR07gaAsgE3wfea55/DFL3wJV115JborK1JnW61UJMTJB/FEtMXnrDxsHTViuFS6OqUh8eFwJABBIBHRW+jae2YZZjYMy/eVOU5j1wrQloW/kVtJMZTmrbV0yzL6rMp7Wqh+I/atY9af2evU67DbZYHWllrxPVWAa4hcz21FZdlFgi5kpgF2nNrB8njauEUXAqL8l/ItX0CaiysFaxUNssJPFlgBgZmOd2TSbsEV+gRsJ0qk/S0tbBlCZ0e4Sr2G888/Dx/+1Q+JK1oQBmmVQyI12/KVA/Yb+Qjn2/wUM5AD9k8xWfmmb/IMpDjn8sXpM244wnjQwxMP3IubrvkReodeE5X4ljSHXRfAdjls1sEmcSSAvZoCNkoVKedqbzsDKAZA0ZduXM8997wA9pVXXCGATSerSrmMckgv7bWyIz6tidWFVP47yUlLsweGw0cCkNrb2jJkCz5ZAH8jgJ0F7Wn/zt6BfhoC17y1BTuO7ViAPS0Ung2JZwFYQXuaen0aA7fGKLpg0bIzC+Y2l51dVGwE2LIAiGN0u12JMrha61BAmsfjgornIEhzoddoNCbvS/kem30ETHMkwqhLFYa+i0xGS6tVlnl5KKBSqgiTJ2BX6nX0RyNUm01ccOH5eP/F75POXvQkl/tFH4H0w2x/f5P/cvLDnaYzkAP2aXrjT4rLTkF6MBhJ/2H5SsaIlg7j7lt+jPtuuxnDI/sx0yhj01xHGHZ7ZgbVegNhtS6ATWcyhsQPLq1gZRCh1pnF5p1nojq3CfD5EC0gKRRx1113448/93nccfvtGA0Gwor4sCdgi3gtLdUSlzPf5SstKNFOheFwCo/4pYYcG9Up6/zq+5aN2t/tfZgWEicAaRmUZe3aIpP+6ZaxZ++rBdFsaF7/bdmtVbgrO9UQ/rTw9zSQtvNmc+i6AMmqxXUxk11A6Ot20aBj1XD3IBXZcT5skxWNmIiDWYOtMtmK1ekUJukP3s84ciYppVAEZCiOJZpdJOhTZMacteeL3oG+8YMkxtymTXjn+96LPXv2YGF+bq2yy6jF9VrXzU+ezz4pHjtv50HkgP12vntv97GnDzCyVpZXyVeUoH9oP+788Q146K7bMO4dQadWwqZ5B9jNdgfVRnMC2Hz4E7APL69iZThCfWZBALs8u+AYdsFDrz/AVVdfja98+U/wxOOPoZCMUa1WxPWjFJQEsFUcpeFvr+jCqRNWOHZg7ew4XScuffBnGaG9LVkAzIJyFrCzOe3JuNKQOre3xijsZ51dDEwDOvtaFmSnAbaOQxcytjY8e6xp16Tn0DnS69Sx6vFsnbVVrE/7aFsWrsfloks7kHEfBW2ybVWDk2FTLa73cpKaiBPJUTNnTbAee0BSGItiPOD3GOjUGqgEIfxCEcOYC8I2LnzvRTjvXe9CrdmQzy3rs+UrB+y3+xPppB9/Dtgn/S06hQeYPuAYYhYREMnrKMbhvS/h9huulTx2mAwwUy9hcbaD2dkOmp0OKoZh88HPDl2HV7rojmI05zZhy84z4XfmnEK84GHfvv34h298A3/1n/8KRw4fRuh5kpsMPAqL2KVrramEMOzABwGbXwQJcceSUi+GWr11vaMtO5wWTrbg+Hpgraws+9MeV2uJmUeXRh6pWYrdZyNwzjLsLHNVQLSfOAW3jY6vr2fz2TY9kF0gWNGZhsyVMU+0BGk9s63DnhY2p8aAYjs1sOHniOIysmoVmKmSXyMFk4hEnKBE5X9hjLiYYMxoeHEsPbErFKl5Pjr0rB8XEDB/XS5h65m78N7LLsVm1mCL9zwZeZqzzgH7FH5YnRyXlgP2yXEfTs9RFIjRrtOV71HNDWAwxMtPP4WfXH8NXnziETQCspwQ8zNtzNJGst1OAbsmXbYouiJgH1pexSAB2gsE7N0otjpOOFbw8ezzz+PP//w/4pvf/CYKZNV+IGSI1qSupGs9YPvS+MEBNh/uEn6OI6FQVIqrcnwaWE8LEVt2OQ34poXCdR+Cm7J0/q6hcBVtuSYkRzuivZFQuO43LZf9eh9IPb6GyW243EYcbMpAz5cFbFXUa8jaLgKyDDzLwslwaYTDBQyPQzZNoGbOmmFwjkWjIUelDpKx5KgTJIiLY8An04bYk9bZvcsPUU7G8BNgrt0WO9JNZ2zH1t270NmyCaCXuPDr1J40B+zX+9jk7/+cM5AD9s85gfnuP8cMpICdUORDNkynqF4fTz38IG699iocfPl5dMo+2tUQczMtzMx0UG+1UKkzJF6DH5YF7Ff7fQHs0biAzqYt2LpzNwqNthyPVWKPPPYYPv+FL4rgjM0dyJbGSSxOZ67xh2nyIYphx7AVrMXlKolFnGZrtl+PXU8D0mPN1jTgnoRv04VD1m5UvcSPxYAtk86ybyv8OlZo3+5nr8GGyjWFYI8zLeowDbBtkxS7wNHxKVBnAZsYyZC4isva7GXN0j9WAKQCNHuf+LsuLgi1xOkoiRAzGBMWJSjjsSGIV0TTD1BNClhsdXDmjh1Y2LwJpVYdjYVZtLdsQrFaxXhMLwC3uMtD4j/HsyDf9Q3NQA7Yb2ia8o3ekhkQwKaca4wiWQqbf3S7ePieu3HLNVdgcOgAWqUi2rWSAHan00a91V7LYYclqZle6fZwaGkFw3EBc1u2iYc4ak0JVw6iGLffeTc+97nP4Z67706Vv+7ZWg6pKnYseyIOSwGbYU4CEMFAwJBkPQXsbO46CwgWPKepqe1cKlN9PZatQD0Bm9Q7nEYvxxKdTTvXRlGALGDbnK8FbBv+1vFYYLbHn6jsTSTAArZGEDinVhdgQdvOrwVsnodltHP2nQAAIABJREFUXTwGwbnVask3WbYVmNkxcuzqtiamOYUiRvFoAtiC4PEI1UIBLT/AYrWOC/ecjbN27UI8jtEdR5g/Yxs6u7YDYRmIfaCQ6i9yhv2WPCbyg67NQA7Y+afhxM3AOsBmb80xkm4P991+G2659koUequo+2O0UoZNwG600xx2rQGfDlTFIpZWV7H/8JIw7LktO1LArtNTBSu9Aa69/nr84R/+EZ5/7lnJNrLDF3PYZFjSrYv2lGlnLrH69Ll4cBaXDLWKKEvC5GpPutZsIwuIFniPBdY2n5wVmtl/a3cpBRmbZ5bt0hy2zc9m2XaWVW/Eli0wbhRSt4sD/T0bUtfz8/2NAFv3tTlsDY3ba8wq0y3TlmOPxwLWzFkTrK0VqR5vzRzFha6lpIse7AUuEwsYRkNExTGKpVQlnkSoFz10whAXbN+Jd+zchR2bN2NpdRmHB13M79yK2TPPAEpVYFzKAfvEPUFOuzPngH3a3fKT6ILTkLgABTkvO2V1e7jnJ7cKYIfxAJVCjHa1hNlOA51ORwBbVOIpYPtBgCMrK9h36AhG4yLmt2zHlt1nicsZDVOWVnr4tx/+EH/wB3+AA/v2swGThMUrpRCjYSQMm4AtojexqBQqLSOScqoogkfzjFIo9pQa9yzyYe97R7W/zAKazvZGrNaqwKeJ0iimUoBRdTp/Sj6buf/UHEQBO6vm1jD1NNDeCLizIe1p7FrPo6CsSnML1jZEbj91WYbN86noTFm2AnPWe1wXBwrqLAdkrnpmZlZy18K6Y6YvCpOQuAK2NnjR/D8Bm649g+EAUSFBUA5Ztg821myGAWbLFfzie96N+XoD852OeMwvDfsotRuY37ENoE4COWCfRE+UU34oOWCf8rf4JL5AAWzidCKWkPzHaHkZTz70AG67/mrJYTMkTqezVr0qgD27sIhqvQWvVEWpWpX2hqPxGC+9uk/qsLeduQebtu8Ewqo02T50ZAX/9K1v40//9M+w77XXUC2xYQhc8496A0FYXleqpZaVLBWjej3L2Cz7E3BIPUxtSDgbos6CuGXXukiwoXHtDKXlW3rsaWVP0xhvFhwt486GrnXBYFl9ljFvFK5XsH693Hf22BqWtosLPScBW781TTEJYae9p7m/OJGFATYtLsg9KqfOd3ouZdfqtb62wDAdtUCFN9X/sdRYS4OPOELZL2L7wjzO2LSAHQuz2DY/h9l2G+zMdnBpGe25eSzu2gU0O9INzvnV577hJ/GT5pQZWg7Yp8ytfBteSJrzi2NA3ByZw+718MyjD+HW667Cay88hbqXYK5Zw0zTMeyZ+QWUaw144RpgJ8UiXtl/EEe6A2w+Y5eIzlCuy4P01X0H8Q/f+K/4y7/4CywvLaFMkwyGUpNYHvJFmquQLReLwqC17lhzxhQvsWsX3xMWmeaOVZ0t/ahTZysrELN5Xss6s4xb3CvTftYKZBoGVyb6ZgC2jsEuFvS42dB9dmEwjfnb68geM/tJ/GkAm/OvpjRZlq3nUTV4rVYVlzECt9zLotMd6ELCeXqLbZ18MYMg7ycK2gmQsJ+268TF98nY59otbJ7tYKZRxUKrnjae6aC72sPhpRU02rNSOoj2DDuDyOcnB+y34fPnbTjkHLDfhjftlBly+iCNojF80l6iVxThpScfxc1XX4GXnn4UYdzHYqeJ+U5bALs9O4ewXEMxrAjDLrBZQxhISPzQchdzm7dh+56zUai1JA+999X9+PrX/xZf/erXEI2G8GmIQYGTdGSidWmAYtr8Yx3bTOuAywRsgvkUsOZ9oErbdmTaKCSeBS0NM3N/zfOSSWrLTpt3nRai1s+ABdPsIoH7aQ44C8p6/uxnKcuu7f56DN3G7juNZWtI/I0ANo+lIX9l2ArYduGiTTyYr242G/K5cZ7uTs+g2+o9k0UUF0WTdpdso+lAnYu2JGI5WFGaexCx2602tm/ZhBn6gyNCqxIIYC/OzYot7aHDy6g129i2YxeKs/NAiX71OWCfMs+kk/xCcsA+yW/QKT28LGCzQ9Y4wb5nn8SNV/wQzz72gAD25tk2FmdnMDMzg9bMLPywIrajLiReEEOLpW4fB44so9aZxxl7zoEnddhF7Nt/CP/5r/4aX//610XUNo4jYdjMY4tjuB/CS9trcq4n4deUcZNhKxiRXSuzngCmBAacXek0sM4C5bpwuENN2Vc7blGVzt81JzxNkW4/Exak7e82xJ7dxoK1BeFpTF7nI7udBdNjhcQ16mAZuQ2JWwW3XrMFbDt2NUVhrpois0qlLJ8XdtmiAY6NcNiohYzP9KheA+wE43gozmYFj80/ypjtsCvcDOrlEP54hIoPLM62sXlhQe7vkaUVWTBu3bEL4cImpxTPAfuUfkydTBeXA/bJdDdOt7Fkmn+Mo0Tw69CLz+KGK36AJx+8BxWMJoA9OzsrDNsLy0gKgajEmcMOymX0R4nUYvvVOrbt2oPS7KIw7AOHjuCv/vqr+Nuv/y3iKEY8GorDWSjtEAEvLAlgS/iUtc6MzxuvcNpbysNfH/oZoxJl2BuBtbJMC5IKpvJasTjptkUDEObN+T6Vz7YTmN3Hsutjhauz22UZuC4ysgze5rktw9Yx2JC5reOextrfKGArw7YsWxmzvqZNPCgyUwFZseC6cVnTFT2WRhjceB2DtwsrfgDYGY7blSvUSMzIQqBcClANfdTCInxE6LBb3OICSmEJSytdeEEJW7bvRGXTFudXn+ewT7cn1wm73hywT9jU5ye2uUVidzKKxdd56eUXcONVP8Rj990pOWyGxBdmOpibm5MctheURRFepLK7SCvREPB8rPSHGMHDwrYdqG/aKi5UBw8dxn/5+/8PX/va/4OVpRUxTGHbRJeLptI7DYkznDoeS0iVD3bphRzQBc2fCtj64BfjEv6XhlmzjHoaoFmQ5f5UgrPjlNprEqjJ7LlYsMz2WEC9EZO3AGWV3fZY2TC4XRxMG799fxpDt8e2KngFdMuwNfS/EWDr4oXzQaAmu+bvPAYjEWyTypB21tpUr2lt/GvBkcmYxwkK8Uj2bTTb0uOaLJv1gATsZrWEQtJHrRRg0/wcGo06+sMRCl6ITdt2oLZpG1d8OWDnj7LjNgM5YB+3qc5PdNQMiNgn7YXNlGIK2N3X9uKmq3+Ex+6/E9VCJKIzCoHm5+cxt7hJQuIDEmHPd+0QCbDlCoYJsDKM0ZpbQGeLe5j2uj186zv/gr/8i/+EvXtfcXW7fiCduqRLF/PYaUhT2bBTIIeu1CsVhQnAq+AsvRABHhqXZADbhr0VMCz7tOC+mgL16uqqAJCGfal8VhaZnbfs4iAL1lmmq9tnAduy/42EZpatKkO1iwA9hmXlllX/NIDN/bI2pZwHAjW/tX2mRh4I9gRsLvI0nL4W1nfhm/UNstLm12kKo4gxqqVALGprjSZKFWoiPKkiqLBfeqkILxkiKI6xOD8rxj1RPEYxKGFh81Y0tmwHPHaEy1Xi+dPt+MxADtjHZ57zs0ybASm9ZomOE5wJYHtF9Pe9Iirxxx+4S3LYM/UKZltNAeyFzVsQlKroR2PEcKHjOBmjVKshKfo40uuj1prBLAG7XJVH9uU/uBz/95/+GZ5++hlRArNhxHAwFDZF4RkFRwp6yq55XLJrBVwVnU1qtdProcd4FkAteG3EkBU8Dx46JMya4XBuS4Bi6JfgNClNyoThp4XfFUSzOXIFT1v7bEPj08Lh9n0FcptL5/t6PF0c2Gu2t/r1AFsamKRfKhSztdhOXNYUZq0Kfu3I5bZnusKFu+2iQ0LgUlLPz9aaxsApG92/2UJzYbaDRr2OsFKVvuos72LouxQUUUxcDttDhLmZNubmZjFm73Q/xOLmLWhs3g74lRyw86fbcZuBHLCP21TnJ5rGsPmaqsQlh40xhmyvedP1ePS+OxBEPTTLwSQk3uzMiOhn7IVwW0siGF4YohiWEaGIuOij3umgNr8IxMBzL7yI//3/+D9xw403CWstl8pSU1spV8W9jIDPLy0pYkMJsmkLRgIIqbGKAJZ2k0rrsDcKSSsrtSIoKsEJ0BSYEbCziwVtDWmbjNi5syFp5rz1a1qe2zqFWaC3Yi8dG4+TNV7RHH42r23Zuu6vgKmLBwFFU2ql47MhcbuQsH7iXDDx3AsLC5OWmZP0RNrT2i1oHGhzEWYXLWybyfdkwZI4XYL0Wo/dfFXKFTRZ299wiyOGuUdxgpgLOt8XwA5oplKMJTRe8ouo12totlpIUESrPYPFs98BeDlg50+24zcDOWAfv7nOz5SdgaxKnE9LmpoceA2333gtnnjwbgmJN0r+pA6bTmdhpeZCkQXPPZApCmMHrqAEPo6jgodaq40Wy24qNbz60l58/e/+X3zrW99Gvz8QJsVwakDTCwmauoEoc6NtqQK2ZW0WsN3zfyzGKVnh17SQuAI3z0ugZs6awM2Q+EaArQA27YOj57AM1QKl7pMdmw2P6yJF97OsWa9bw88WjLNsfaMcOM/1RgBbw+o6R7xuRhkYBmcpn94XZfka/hbA9pVlu67Uk5B4gbX9DJU75zOCtZrYcUFG1t6q14Q98xpZ3jeMEyRj192rFHrwCwnCIvPZngB2u9UUYRoXeGzxunX3OUCt43LYGm1fH4PP/+bzGXhTZyAH7Dd1OvOD/VQzYIxTJHxJplsAeq/txW03XCNlXe1SEbWgiFatKg9Z2pKWqnUU/DIKRQqOnF2oCND8AMNkLJ7iQa2GarON+qYtWD14GLfdeRf++qtfw+OPP4nDh4/A90Nh10mciBpJ2TVZrQKDBbSJYUp6gcqyqSrXsq6j1iOpTaaCHYGOYE12rZajsr8x++D5lWEfC7D1XNk6axvOtqzfArfdRsP+6q6mKQBVXk/U2CZ/ryFxZcpZhj2N6dt8uWXYtn2m7sdzU62tLTJVAGjD8pNcd8D7TzBmaJzGNqm9rBik0LrVQzyKJuVfNFnhQqDVbKJZq2LYXQbbqY6LAUb0sh87wWG55KPkAbXQk9A4vzvtFlipwAVfqVrDtl1nwZvbMgHsaemPTBL9p/rzyDfOZ+CoZ8pYY3v53OQzcLxnwJR1kaEwp8gH3NJLz4uX+KvPPYlOxRPAbtdrruSmVpccNo1TCNgMhRaKnpRnFXxfALsfxQLefrmKxe1nSI760JFlfPVrf4N//d73sW//AQFr3wvEDINgTE9yBQYFWD6A16nEbcepNCQ+Yg5W0qRKsdwkWpbN36eBNffJArawu1JJvlWlPo05WwZtwTgrLNMc9jSmbY8hvunp4sGWVtkwdLYsSsYfRWusNgX1bD47C2Q2B64hfduti9etDJu562Mx7CB0bVDdoqHgXOzYAy6O5Tst5BLr21KJ6vsyamTv1AkEPqL+qsuNewG4NTtki/Cv7Eq7OrUSot4qRv0VtBsN6clOwA7LFWzeuQeVLWc4pbhYCKy5rE3+lHLGfbyfKqf0+XKGfUrf3pP84qxlJNXiKWC/8uSjAthLr70kDJs57E6jLoyLgM2yLta/ErDJqvwgRFgqSx57OE7QG0UC3HHBw8zCJjRpIVmq4Lv/8l38+V/8JV7e+wp6vb6IzoaDkYB+kKrCbT2vqpYde1t78moP6gngTuKh6+eb+ymDZfibYXCtteaWBMDhaLSudMsCtgKVBdZpvyugW7BWFm0Be9qiguPKHlPHrcBt58HmoRWwdYGykYDNzoqOR8PqPL8ujLSUTRcqvH72t+ZPhq21dEvHp2p+adEq/uLFdYAdRyNXxhcEqFUrqPK7UkaJx2LnNe4XDVH0aJxSwpg90Au+AHatXEKt5KPijVGIBhiP+hJCn+l05J6h6GFm6xmY2Xm269rFRRsZOruAiSWq+/eaw9pJ/reYD+9tMQM5YL8tbtMpOshUwCtCXkamRa6d4Mn77sbN11yBuHsYnbKHViWUsi4CNtW89P+m6Iy5QwI2y7PIePxSiAgF9Ecj9KMEgzhBqdbAwpZtCNsdPHTP/fjCl76C+x98EIcOH5H9kohOWQ4QNARtc7LZcicFRwVEMVp5HYZNFqm11gQorfXmsS3DViDS8iVnuRmuY+82nJ1l2TY/nQ2HZ/dTcOW4rOhMwVdV17a+eZqoLJtDz4K2jQ5Y5q2Azbnh77xWsmkya1s+Rnc7e380f633ij9dSMPlqOlaJt5zFJqxzhpAvcp0SkNAu8zmL2TUzFfHIyRRev1cAApoU6zmC2A3yiEwWEWrWkLZA+qVMpqNOrq9PoajCOWZeWx+x7tQrDakumHCsMUYn86niSs7zL/yGXiTZiAH7DdpIvPD/AwzkCnrEpV4NMJ9t9+Km6+9AmEywEKjLIDNsi6GxFlvTUUvAZsMuyAioQABH8RhCDYCGY2BAfPFVP0WPMxv2orWwiL2vrgXf/21v8F3v/9vOLK0LF3CvIKXioxc+8xJGZOpu7ZAo8CnP1mHfSzAVstRAiPz12oUokzVsvUsYCvbtqCXBV47HgEJjsfYpGbZd5YNK+BaJm4XLArYlt3abaeZsVjQzrLryXUniYxVc9hcpGittU0nsKxL58GqyDXHPllgsDRQagPF39YJzgpArVIVkOU3leMqMZQFQzzEOB7IELkILPpljClkRBGVUoB6GKBR9rBlroNa4KGQUKjoOQ3CcAiv3sbiee9G0GhLHtydfg2k6azHFqz5Vz4Db9YM5ID9Zs1kfpyffgYKwIiNP/wCCRLA3POwhztv/jFuueYK1LwxNs80heG0G3XUanX4dKIiWFM05tHYJDXb8H0Uqe5mf+iiJ4Dt8tmJhMXntm7D/v0H8U/f+o7kshkSX13tSs0tAZ9hUwK2go3Lja8v7dILtCAltimZ/LVux2MRqJVhWzYqeVzjjqZ5WGWTBLDXA2wL3lngtjlrzRnrNtOiBsp4bd25slnLtnV+9PjZMLy99mwuexrDdqFsb1J/7kSEa41A1IZUc/pkvyoQZAg8jiNX2kUmK4sAVuezmQw1CkUszs+jXqtKKJwMmA1gxmO3WCALp7WpnM8LBLSpEmfddtn30CgHOPuMbdi6MIsQY6wuH5bz8Z4Oo5EA9txZFyBsz8Cn0hwFJGPnlMevKIon5WZH/XHY3PZ6+cNP/3eU73HazEAO2KfNrT6JLjR9QCVUhDO0GPrOKyoeYXRgP26/8To8fNftCMexPCwJ1u1mC6UKm37wwRqKHWlcKGLM5h+0EC06sPW8QNzLovEYvThCEgQYjIEzdp+F5e4A3/jmf8c//uO38Oyzz8MrunBqNsxqDUuEsZq6a81lqyUp47AMa5Mpas5XQt1RNAFqnkPZpLbt1LthsV6Z7aS8LA2JTyupWtt/7Wk/DbSzr00YaSoQ00YjMv1xLOPWnLJNEejY7Fh0n43GwtfV7ESB2Za38VzlcklEfwRk13vcW5vL9PoZJmd+27F81+jDHZdzDoShJzlp5qylIxtz382WsOpKuSTfXJBRhBbL9a2x++EoRqVSk8WZ6z8+QDIaYbHTwu7t27BtfhbVwIOPBKNhD4NhD8N4xC7aGMDH3JnnoUmL0vT4LC9kl+3hMEIp9AFH+N3XWgUhbe4nL20ggTiJ/mDzoZwsM5AD9slyJ06ncRjAZvia5MhnEjsaYbBvL2677ho8dt89qPkeFmc7os5ttdoIy2UU+LAOSlLGNaYpB32kAx8BRUQMj1OI5vlgsVWPNc9FoJ8AO3afhe4gwjf/KwH723ju2RcmRih8WKtKWUKthl0Lk9wAsMmm+DyOE1eapcDPW0lWrd/8t7JcBWzHUGnqkT64U1Gbgr4KrybNR1LWlg1BWyat57HMO1v2lc0x60KD+9qxWYtQXdRYZq5ha+sFns2bK2DrR9ueW8focsrF1ArWsVQek+fntVeNJalj+muAnST0Emf9dTqJ7NzleaiUmWtmzppAX5Z2qgyPy2KE/cvlfiSi9vaCqhihDUdD8RAnyIZeAQutJnZu3iQ/y14B3jjGaNhHf9RDhAijJEIvKaC99SzMbd8FlMngE1lQjkFtQoKQH2x6tmQBmyQ+B+zT6Yn3pl1rDthv2lTmB3rDM2AAmyybz65iHKOQRFh68VnccvWVeOaRh9CpVjDfaaFVr08Au8juWrQUZcMPCX87H2mflpHjglP/euyxNEY/SdAfJ+jGCbaecaa4oP3jP/0zvvHN/4YXn39p0o6RgK2sVlhlmr+2QKtgZHOwrL+OUi9xBTW+b/taK5DzfcuyHfDyYZ56Xm8A2Op2pqFiG97W8Vmgzv5uAVVInpQ/OQcwfmsInMfV0i4VxekiRrfV0Hg2tK33fdriYSIKMx8OFwmhuMsTL3DXHjOQZiwMI/M4FNuRcVO34JluXKJXYPpCel9HYBk2w9QiXGMYu858dUN+Ug3OUi4JlafbiPlNei9Go1iEZryHo9FQ2P7sTAuNSgltfvZaDcxUKwjSJiHRaIDReIgYMQbREN0YCNpbsGXXWQhaLblCWUQi7QQnJ8oB+w0/F/INX3cGcsB+3SnKN3jTZ8AAdpoyhC+q3gj7nnwMP77icrz45OPCbhSwm80WQoZFmXMuVxBILttzhtHiC03P56KIyGhVSoY9LBTQTSIB7Pkt26V++9vf+Vf8/d//A/a+/Io85BnOFmBKw6+2rMs9gdfnmrOAPeJCIzXrUAAkk7N9rRXoCER8T5lswrIfOPBUMFXhmTUuUeauYi9l2ccCagVPKyqzwGsBW++vBWwbns+GwzWsrePZaOFgFwh2rFqOJcBbYDTZdUXjdY1Grq6bYXB+E7T1/mTrscmI+U3g5piEWTcbEg4nu+ZiQMbI+nLmtllmJ6H0MUZDRkAi9PqRpFrKlTI6nRbm52ZQCTxh1S0ej+ka+sWPhohY3lWIkRQT9EdDrIwSjPwmtp55NhqbNslnkS5oTlvhwDpNkTuWrSHxnGG/6Y+U0+WAOWCfLnf6ZLrOFLAJ1mTY0SgS60fmsF+4/178+MrLse+F57DIDl1k2GRMaQ6bojMBbIbHvfSBzDBnMhawJmgLYBeBqFjEahxhZRShPb8JjfYMvvOv38ff/d1/wat7X5N6WjbvoNhsUkqV2pJOwrvakSsViClIOdFYIuyMgicChgIyS7cYDtfQriqseQsUsF2u2DHsbJjamohYZbSeQ1m2YIJRhU8DcFVhZ8+hiwTLjq3wTF/PlnVNC4tPA2zLtm3eW9m1isgYRlZ3Oc2h85rp203BmV6/dk+zkQaiYLHAumeXA2fZlrTgrNZEZMa8Ndk3nXPIrN1Cg8KzkdjCjoaMw/jozMyiM9tGu9NEo1aFN04QIEGjVELd91CMRkiGfSkDQ5Fhb6A/GmBlEGM1CTG35QwsbGezmbITIFIbwQ5w9AHSXiMZwJbKAjXFzUVnJ9PT6aQeSw7YJ/XtOUUHlwHsZMTQZgEY9PDoHbfh1muuwvK+VzHfZh/stgB2s80cNmuty1LaRdCmwxmVwNyfdbVSolX0RPSTFAtIfF8Ae2kwRK0zK2rx737vB/ibv/lbvPbqfqf2jSNh19YOdMIcDbtWVruO5YJe4mRUjiVrKFxrrVVoNQ2wnatYWn+ehqcVVDVcbPPIlvmvU6lvUMalgJm1/rThbAvWCv5WpKbhfI0Q2J8K+Mq2s/vp+W3NuRX3KUgrYP//7L0Jl2RndSW6Y54jMiLnzBo0IIGx3bbb0+te7/Vb/db7UV7LI8YYaMA2YMDu14/l125sMO22sZhnkEACIaEBoblKVaWaxxxjjnhrn3N3xJdXmVUlVJIyq25opSIr8sa93/1uxN3fPmeffbg/LmK4PcPYDIUz/6xIgwBboXuOl9e+VMqjkM+ZKM2MV/J50H60kMtbiNzOgXEMpgFMW9Cz6AcnP50iWM+j2WqhWq8iX8gimyYj76OQApqVMooUzlGj0O9iOOiayI1BHArPtvojbPYzKNZbWDi0imKLvuJs98ooTwaMoNhRBdoBw95hWZoA9m16o7v1p5UA9q2f02SPN5qBALDtVxpMpMcYr1/DT3/wIB77wffR31jHXL2G2WbdALvRbFq/4myhZDls5rINAChSolvWcIQcS354oyQbZv1rPo/2eIS1Thf5ah2LK4fxwJe+jI9//FO4fOmKNd4YUKhE7+hicWIHqtC2wuG7Cb0INCzpEmDzNFS+JbvNUDUudhx6dhOwR0PZak7zygK2EODENOPAGq+7jueRwzKt3Vh1yNrjbFv7ElCHbFv7ChmvQDs+JrFqWb+GXcjIfLUPn7dxZEtatjw2WTJ1CVbmlmPYPGrcQvtQhrFn6hPRGsGa+XCLUPCzEYkJCZpaUHU7HVsUuJ/4DGZn51EqV5DKMJxNm1oa+AyRT8NC4kWG7Kk3GPQwGvSQokFLBhiMh9aTfXuYRR9ZzC4voXVo1dTiBtj0UTPAdqYdD4kngH2jm0Ty991mIAHs5HPx1s9AyCgYpWQDDozRv3wBj37/O3j60R8BnTbmGjUr6WowL9lsWcOFTKFkYM1ctrE75oTJmIYjV4hHDJvqcQL2IJvGtXYHmVIVy4eP4otf+go+9rFPWE321taWheRZQ0vA5g+BcTfADvPGFgKm6UekEmcOm2BF5qamHgJbNc8QwIWAbYpomsXEhGBxgAxzt7sBdgjSoUJcoep4ODzcJsxDhx8Ehcf5mgA3zKWLWXNsu7Hr+DGk+lZ9ucZm4JohG2X+um9uZbQQtfpr1tbTyS7yV/c8N3PRsL/XalW0mi72srFlXTxoDUDsP34E8hNbWeatu92e7W9xcRFLS0vImWFKxlTig5GXYjFGQ1ZdIoNnyRljNizlGtDGdWTHYVlXj4UNKGKt3UVzcQGL99wNFNhFjh9qAjb/nwD2W3+DuX2PmAD27Xtt9++ZhYDNu6p1zBph/dQJPPj1r+Llnz2FciaFmUoJrYbX0zaaLVTqDeRKFQPsIcVE3E+vh+7WFoa9PqqVKsqlCtpdqnlHqDSb6AC4sL6G2eVD1r3ru9+oBUfMAAAgAElEQVR7EH/xFx/FiROnLIQdArbZk0bGHeqJI7a4AygJ1pE6nEsN5rK9htdLucRqCXRhtyuBlECbTmsSnQnQBd4Kh4uNhgrtkAlLVBYCZBwsdwuDax8CXo0tVKFrIRCGv+Nh8bDOWtuFTDtUfGsxNAHYSCluqYQuw81pVJhDZpkXrUorVetfXS6WjGFbGDudcqButexzYXnsSHjo4/WGLSrP47XgNfVj9G1RtrCwiPn5eQuh05rWhI9sGEKVGGu7U2MUUinkU7CQON33mNPOMc0yGnhP7UwK2XwJvVEa6+0eMqUSFo8cRnF+nqsHUEOZZi7bd54w7P17NzpQI0sA+0BdrttksHHA5o120MOZ536OH377mzj98guo5TKol0uYazatFeJMaxalahWZYhmpvJumUEzEG+vlc+fQ3W6j2Wha+RdNUzqDPsiHUqUirrbbWDh0FJVGE9/9/oP44Ac/guPHXjGFeDrnPuL5QsH9xGOAHWePoTCLN3mGxO1mHzHE0BhFgB0KtZSD9Xwtk9hT0ZnYrJisxGch494LFMOccQi+4bG1f22rf4efqvB8d/u07QbYOl64f+2H26tlqEq8xNh5fopmMDrBEDYBm2FtahGqlYohnYfGHYQZBp+ZaWCm0TBVeN9Yr7vN6bwE2Mbq83mLenCuycpnW3Og3WmxUPDIAePbXHSleC2pKxgSi5FLwT5bxq57tEgZe10167H7PQuhU0vRH2Ww0e4as55fXUV5aRHIuE2p98kOJOE2QTsNVOzgSQ77NrmxvfmnkQD2mz/HyRHiMxDeoCIvbrS38ezjj5rL2dr5s5gpsVtSHguzs9YhiYCdr5SBXIExbIyYJyTgdbs48dKLJjxbXV41wM7kc+iPx1jvdjHK57A5GGD5rntQnWnhe9//Af78zz+AF55/yVhXnsIm639csI5dBI3wYUw6AgPVUQu0BdjyEg9LtgQeIUNW+FnlU2TYNwLsuEo7BOwQKOOsVsdXfjjOsuPs+TWXKLJgC0V2ISsPFxF7fcDFruPlWMrtc2xKNVCox9dpI2p56JSXaTH8TbDm9WGonGDdbM6gwkgL884MVY9Y2uXXyXqjR7lrheF73Z4x9MXFJetnbce16AaQY4euALBHbLI5Hhtgk2EXuM9u14x9CtRFRICdzqatQ9w4lcP6dgdDuqstLaKxtAzQkc9U4hFY73BJkTQ8uS0kM/D6ZyAB7Nc/Z8k73ugMTAB7TNcLq18dXbuGn/zwITz144fR3biKGfYtzuewMDdnN9mZ2Vnr1DViKVeOIfG0Cc22rlzBM08+YU5n77r/XWjUG+Ynni7k0cUY672e1WMTsMmwH/zBI/jT974PP3/mWWNYBeatoxpsUy7vAdgG0rTuZBg9alzBOz4ZtgRE01D3FEDigM2pm9Y7s6uU54j3ComLIQu44wz7Rox7L8AOwT68nPGxaLt4TlvjCsPcu+2HQBmq3sWuJaKjUQofvZ6HxGtVlnLRmSyFfDZnMnqyar7eaNTRas5Y1zaqwC2fbcYpPt8+VneVk3sdvcdZz91stiatOnkdmeGmjzzr9wXYDIkPx+z3xmKvMXLjsTHscadjwrMC8/WjgY2VDLtMTUW2gM1O1z5jxZkZNJeXka033CPAADsCbrHr8PmNfo+S999xM5AA9h13yffBCYeAbQx7jI3Tp/H4wz/Ay888hcHWBhrFAqrFAhbmZtEiYLfmrKRrTEesXMHaaA56PVw5exY//uEPrA77N//9b2JhfhEZGnGUixhkMljvdTHM5SwkXm7M4OEf/QTv+dM/w9NP/swAwsLgOXfPUr45nCExtykrjsCBrDsCbBmnmBFLZIyi9wnQFP5Vjtj3d2OGrZx2PIcdZ8jXY9jXy2GHOXrDkmjxEA/jT6IKBMNggRFfSGgfYQ4+zMuHyncKBDlf/LuBYCplwMyyLAI1w+J8JlDPzRJwG/Z35rQ9d+4CMLUo5bEVBTEL03zBysNarVkLg3P/XCBYqoIVBeaQ572rGRIPATvNWmw2AeEioNNBloCdyYBuZ9vbm+a+xn0XCiV0B0Nssx6/UkZtfgHVuXkTPCaAvQ/uNbfZEBLAvs0u6IE4nRCwyW+2t3HypRfw7BM/xbkTx9DfWEMll8V8c8YAm3WytUbTxGbI5e2ZrTPb21s4c/w4Hv3hD9He2sZv/Nqv4533vwtV3pwLOWM9Paa68wW0lldNdPbYT5/EH//Je/H4Yz+1cqHQUWw3tiigCl3AzDM6chXlbwTsECxUT8zX4jlf5bAF2DcSnd0IsHW99xKd3SgkHle/h4Ctse+mAtdxdwuNK/ce1o6H2+l1b/Th3a263Y4BMIVktAilMxnV3vlsFrOtJhYWFryZB1MXOQdby11bi9ZBNByv5SaAl0plVKo1rKysGsPmMb1sLIU80yosw+v1UOTniRGeFPfFPLYzbANs5q3pRtfrITf2vPb25gbW168hl89hlrqKYhmjVBrb4xF66TTKXFwuLiJdqhjbT7GtTRISPxC3pYMwyASwD8JVut3GGAL2eIytixfwwtNP4ZXnn8PGpfPYvnbZAPvo6gqW5ufRaM6gXK17Y4UIsBmG3Fhfw/bVq3j1+HGsXb2K+dl53HvPvZidX0C6yJA40GfesVDAzOIySjMtPPPMz/FHf/SnePjhH1nYNZtxMZOMPBRi1pSbwUlkYToJC0f5XbsPm++4l3WJYbspip9knLGKAQqw0+y/fJ2QeAjYYum2WAhac+rf4cdEx5cKfDeWrcWDtrVQclRiFgdi5bLjTD4uINO/ZXQSKuZDBzcfD0HXc86dTttC3AbKpaIx69R47CV9jTpmm00TodFUhTltKsm5DwrFNN8Ulg0GLA1Lm3uZq8EXrC5fCxNvz5kFe1Wzc1chSw9zRa7H5hNOwHa3MwfszGCAPMc5GuLa5cu4cuUyCqUCFti6s1yzPuxtfo5HQ2TrdbSWl5GvNRLAvt3uW/vgfBLA3gcX4Y4bwg7ABq6cOoGnfvITnD3xCjrrV7F5+SJq+Szuv+durCwuWs6yWKma0GxMlp3PY227jStXrmBpbs5qsa9dvITNtTXUq1W0ZlvIFhkST6NHJXK5jMbCEoozLbz4/Ev4wz/8Yzz4/YcseZljM4moDGgSthZfC9y3lCfVjd+AnaDDXGXUeSkMmwv8+ByGlwXYUpOzxecbyWHHQ9rxz9JuOemQlQvsQuV4GBVQ1CHMlYdKee5L+egwry3rUYW8d4bCp/7pBE/uu93etgYd9AKnDzjZNguZGQpnIw+a59BulOyboG2Kc/P9ZNctV9y7Un9g7TfJrA8dOmS/04KWx8jnC7YNBW58FPNFjAfeFpXl0kxoj8YE7CEyGCHLJiTs1z0coZBKIzUY4OL5C7h86aKVh7GOu16pmsc9ywfXmIfn529lBYXGjOsTVNplq7dJIOCO+8onJ3xrZiAB7Fszj8leXs8MxAB789x5PP7jH+Hl559Fb2MN7bUrmCkU8KvvfCcOLS0ZEy7VahYKHxcL2BqOcGV7E8VqHXfdc5+Vz/SuXMSTP34E9ULO3K9yxQLSxQLa9BXPFTB/+CjytRm8/PJx/Nmf/Tm++fVv2P0+NfaaX2PYMk0JSoQoUOJwqUTmjT+0+nSTFpLsaXmSAFkAGAIWQSMEbP4eZ8Bxxsr9XM84JQRaMfrwUoQRAwEq/66FR/is33cDV41LTFsLGMsjR6rsuJOZtg1z2KEAzcYz6cPtLmc8V2PnlmNOYW5u1pg1a6+Zuy6WClY/bWHs0RDpzBjb21t2DQj+g/4Q5XLVAJslXDRFiUcXOGabtxFQypextbWJXI5CtxFS6ZGB9WjQxQwFcGTbVJQT2EfAKy8dx5lTp7Ewv4C51iyWWcaVzaCbAtbZjzufQ4U14nPzSBfLUTg86KUZ/Zq013w9N4xkW81AAtjJZ+GtnwEBdvQ8uHYNP3/6Kfz8qSdx8cwp9DbWsdio4Z1H78LS7KyJjyr1OtIs8ymXsD0e4/L2FoqNJg7ffZ/dqNsXz+PJRx5CI59Bq1FDvpi3fHeX4c9CCYtH70G2WsOLLx7D+9735/jWN75pjULY8EmA7awt5damUUibgM3SrsFo6P2UA9GVhXTZ1jNqV6kQc6ioDptvCCgF2goXx0PnAkyBbViPHYbDw1B4PJQ/+YJHncB0DC0QbgawQ0FZfEx6/6Dfm7THVFohHK/AMlyI7ChVo86g28NwNLAaePtbKm3+4GTpxrgJ2FUPlfNHHbysZjoLtNsO2KlUxhp6lEoVrK4exvzcwnRBZDoDOZhESnLrn5630Hguy97kfaTGfXS2NtBtb2BproVqsYj0cGRlgwTsU8dP4fTJV9GamTXAZn69UC1jnM9jY9hHJ021eAONuQX7vHn+OgHst/4mc3seMQHs2/O67u+z2lGH7W5lF0+fwpOPPYrnnvwp2mvXsNJq4sjiIhZmmshnsqg3m8hVKshUK+hgjGvdNgqNJlbvus/KuLoXz+Pxh76HehZo1avujBUBNspVLN11L1KVGp5/4UX8+Z+/H9/51rdNdDbujy0krhaPIWBbvpYh1KirVwjWqvllA5JQnBVn2NNyo6m5R6i4DoF1txKukJ2GYend2PRuFz0E8hA8rwfY3E5h7nhOW/vQgqbf63qzDXp9RxEKnoferzRDmBMPFe9k0RR/USjG68ByK2IrQZkmKjQ+Yf21moFYkw+23LQGGyNk8xSstd2SdpxCe7tjgH348FGrGGBjlumDOXr9K6rZBu1PmcQeoN/ZRmY8wNVL57G5dgXvuOsoFtnQYzDEoNPDoDfAiWOv4OUXX0alVMXs7ByWlxbQmp9HvlHHRr+H9WEfOSrTmYJpzJhFaQLY+/t2dJBGlwD2Qbpat8tYQ8AeRIrr7U28+Owz+NFD38e5E6+gWSpicWYGK3PzKFLlPTuHYq2KXL2KbiqF9V4bpeYsFo7cg3QuZ4D9k+99B9XUyJqG0GhjnM1hmz2yaw0s3f0OZGp1vPDiS3j/Bz+Ib33rW+7zHANsy4oGgi7lPHuD/gSYeRnUbSuTzU2MOsSg43lhCdJCoI4LvQSEcVV5+HocfMWW9/pYaIEhJh4Cdlw8FualxaZDJhy+N4wIDAe0+ywErNeFa7uZpey2P6rBCZgWnRhQGc5WmfR2pxo8Z9EPsupqtWoAXi6VIke6rPXYyOZS6Nu1ccX51ua2AfaRI3d5iR9Fh5OHM+wg6ACkHLB77S3021so59K4dO4M1i9fxLvvfwfm2SUunUGv3UGv08PLLx/DM08/Y+Vcy0tLWF5axtLqKkqtJtZ6HVzptJGrVjG7tILa7FwC2LfLPWufnEcC2PvkQtxRw4gDNsPPmRTaF87h0Ycfws8e+wn6Gxuo5Qu4e2UV1XIZC4uLqDQaKNRr6GdS2Oh2UGy10Dp8FLlCEe3z5/Djb38TlfHQALtUKJlF5CYbMFTrWHnH/Si0Wjj2ygl88MMfxte//nUM+0Okh6kJw7YSKCqP5ZoV9cKmbSb7Ziv/KoMUMqdsLj95XTnqOIMOwTAMl8eBdDewDkPZAuyQ9SpPPOGNUSg/ZO6hMC0EeS0k9KyFxm7h6zi7F6iTDRNgZZCihYjy2fGogRi39keGztw0/91pt20uGQYna2cZFtk0969mH9zWctw0x8my4YfrC5gWoeCMgF2pVI1hz83OW4evaTTCRWr+oE9dCr3BwBYJI9aBD/poVkq4cu4MLr76Ku46tIJmrYp6uYxBj80/Bnjl+Ek88eRTKBQLuOvo3WbUs7h6COVmE1c727jc3kahXsf86iFz1jNnlyQkfkfd3t7Mk00A+82c3WTfu89ACNjDqCk07/zDPk6/8CwefehBnHjhBbOEPLK4jJlq1RS/jVYLpUYNg3QK690OSq0WGoePoFAsYev8WTz89a+hNOhjgapyKoAzuQiwa1i5737UF5dx+vx5fOSv/gpf+vKXsLm+iSyyVus76c8shh3VWlOBTFUxc9jchg/+23PTaTPnUM5W4Bln0iEgXi8cHoaKQ4AM88dxJh4Cdsja44AdlnmF+w5D4xKShYCtmmkdR6xdIW+WWLEuOmyZyW0nKQZ10ory02LZBqKRw5kZoTA03u/b+xj+pqis3W5bpITgTctSVguUCNiRSDCbzxjLZvMVA+zeAJ1OF9VqHaurh9CcaRlga84iTzNToNt1wBidft9y8KWM/7TKJaxdOI9TL72IeqmI2XodzUbdTHr4nlOvnsHjTzyBdCaDd7zjPstlzy8tW0j8ansbm8MByq0WZpdXUGQOm3XYCWAnd8JbNAMJYN+iiUx28zpmYEcOm1JtWk3R/GIMbG3g6cd/gsd++ENcPXcOzVIFs40G7r7rKOboItVsYJhOY6PbNoZdO3TI+mRvnT2DB7/yZRR7XcxWqijlixils+hmchiXq1i9/52YPXIU1zY28Jcf/zj+5V//Fy5duIRcKvcawCbDVi9sCs0I0NQOeXvHkTWTILgRJAjYMl8hsIbCM4Wd4yHxMGQeAvBurmFSkovdx3PKoUpcxxNzF7MUKOvfYR76RoAdhrG1X56n6qwJ2ATXHXlptsxkm8uokYpy2mFe3MbAK05rWgPczERQxu1N7MfmLGlGQNgIpGqAzdKuiRq9QGU/IyJDZLM5a1Xa67E0rIHl5RXUqnXLYfPj5Uyfl5VgzX0PrD1qiouNbBaNStl6X1fSGbSvXsGrL76Ica+LOQrIqlV0tttmoXvx0mX85KePYzAa4Z6778WhQ0fRnJ03bcXGoIcB97W4gPrsPFK5/LQBiFYoiUr8ddwokk3jM5AAdvKZeOtnYAfDZsyauWTvNYxsGpeOvYzvf+PrOPXyy8gNR5hrzOC+e+7xutdWE+NMCpudNgqzLVRXDyFXLmPr9Kv4/pe+hFy7jdlqFXlrEJLDMF/CiKrhd74Ti/fci+1uFx/75Cfw+f/5Tzjz6hkU0h5eDRl2CNhqmcmbNQGHAL69vW3AzRpfMWwxzBCcBd6cYAGjWGwYfo4LssJctS8MpgCoEHModBOQhgxbv4dhem6n9+sYU9MRbxEq5bqAWguFsCSMrzEE7qFptwjVImA3l7PQpjTOsLPpNLa3No3lsuUlXcnIrClE42uszea8V8oVM1Ch6Iyv89gMS1vTNpaDZXJWi03rUTaAYaOParWG8WhsTUI8FE/Aptq/by0yKXSbmZ+1sc+Uy2aQku52MdzawqWTJ9FlWoY+5hzT9rZZ2G62t/HE00+h2+/jrrvuweLCMuqtOWS4DT+/5ZIZp1AQacxaHbsSwH7r7zO34RETwL4NL+qBOiVGxPsDYzq89Y62t6zV5nNPPYWvfuELQKeD5dk5rCws4K6jR3HoyGH0R0NsdbbNpKJ2+BCy5TI2Tp3CEw8+iD4dz9ixK5VBrlxDL5tHptrA8n33obG4hO54hC988QF8+CMfxskTJ1HMFNxTOjJPkUpcoesBa6/JuCMWyXw2AZs3edpfMocdirQ49ztsTOWKFuv4JaAkkITh6pBlizHzNYWYQ+AU6GoxEBeZ7fY5CBm5gD4sM+Pfw1w6/0Zw5mscs4FnpWIiMz6ypsJ2BbzeF45V5xey8sl8pdPodzvoUY9QKJj9KPfNCAZrq8m8Cbg218WCNe+oViumHDeWzTar46E98/i9HgVwJSwsLNm2NKWh6IyuaD5+9ivvmbrcFhtUoDdq3gSGDm80WOl0kR0MsHHhAk4fP24NaMqFgoE893H56hW8dPyY1ey3WnNYWT2C+ZVDyFTK2BoOUCAjX1hAplIFaJpCYWO8fWZU6eU69aS95oG6X73Ng00A+22+AHf84Yew8Gc6R8EX+2L37S527uUX8eA3v4njP38WC40ZrMzP4+jhQ1hZXUE2n0O310M3nUInn8cKHa1GQzz3ox/j8skTmKnWUMiXkC0zTAmgUsPqffejtbKKcTaNB778JfzFRz6ME8dPYDQgO5t6iguwBaghYPPGTsAmA+TvBIdQdCZBVxwAQwasv2n/oQhsIuSKdQwLWauY7DQv6zXFobAszDeHn684WIeAHZajxcVvYQSA4O0s18Vc1wNsLTQ0BoE2wdLrrVPYWLuGfJZCs7q1zeR+Ob/dTtvtV8mQTdjmNdluTxr1LmcjmAyNRBnB4IIhY+yadqQEfmoMfJ4cFRkKH40G1jDELE65n5IL3vJckPUHppvIDYbYuHQRZ155BWmKDX0VZmM7fuI4nn76adQbDdz3znfh7nvvR2uRLTWL2B4PUWzOGGCnSuzlbfZpuwO2GHcC2Hf8LfD1TEAC2K9ntpJtb/kMjAcRO8upXpYq3hF6167imccew0Pf+KbZQ7Ie++ihVawsL1vXJkqGrm5v48zaOmr1BhqFHM4dO4btK5exsriEQqmCHtIYFioYFopYuPtezCwt2c393x74N3z4Q/8FJ145waKvHSFn3t0tlB210BRbljMV89kC7EKhaD2R4wz7ZgBbDP5GgB3uOwxnC0R5QcIctS5QmM8WMO8F3nGVOLcT01fenv9muFpgrQUDAdtsRCPf9DAaoNB5KMYjWHM//BtV15tr16xl5uxsy3LYDGl32ttmpmLh+YieuvCsYqVdZPfqspYvFm3xxnOgOnx+ftHYNdMVViYWhewZCuc4mRPPF3JeNpbPIx0tPHJ0a2M+vduzZ7ZtPf/qKaT6fQy6XaRHI2RSKTz5xON45JFHcOTIEfyH//3/wD33vwuV1qx1hOumgcrcLCq0y2WDEeuJnQD2Lb9p3ME7TAD7Dr74++bUo9ggC238pjo2pnP2+HH88FvfxoWTJ1FKp3HvkSM4fGjVemRn81lc3djEmWtrWFtbR2E8RHd9zW6wR48eRWN2HiP2zS6W0c8VMHvoiDlQddtd/K//9c/4yw9/GGdOn0E2N1V5h2VdYSmW5XajsC8BW17U9KYWYIciq90AW8Aa/k2CMoWy4wybr4f9tPcC7BCc42HykHmHYB7/PQTtELAV0iarpXqbYCmmbudsjU8csDV+hcRD8OZ7mP/n3wjYHCdLutgVa54tVGlQAl72Lnoso+v1QRc1XwjQ8z1riwWrxS6XwMWSKdhzOTddyeWtjSbNTBj5IDPndWOe261IXcCWzTH/TStab/qSZl0YAAJ2igsElnkRsNeu4fLZc+hubgBUr3MQgwF+/PAP8fQTT+JXfuWX8Z/+8/+F1vKKOZr1M7TAzaK6MG/lg1ZvZuw6WoiGYfG4p3g8ZL5vvpjJQPbbDCSAvd+uyB06HjJYlk4xfphjDHTQR+faVTz7+BN48pEfYfPSRdx7+DDuOXoUiwu8KResD/Gl9U2cPn0aOQqf2GZx0Mfc/DzmDx1GY3kVVzv0dy6ixTxjuYC1K+v458//Ez71sY/j6tVrYEvqVGbqzKU67LD8ykB27KIsitDkD06VOAFboioXNk39wkOwFKjGQ+JhWVYI2HpdgK19h+KuUO0t0A/ZrM5hN6AOXwsFaLJfDVXpylvTvIRj5Db8O8HbGbAjzm6AzdfUZ9xV3wxHe3tLmq7Mt5qYadQMjLlfcz3r87lruWzu2zUGLnRjqJugzfIullZ12UmrULR+13Nz86jV6hYKJ7vm+ecL3j4zk6FoMINsjvlsqtoZKk+ZAYoJCDNZpBmCHw7sube5iSsXzuPqxYsoZ7MoplLYvHIVj/3oR7h49ix+57d+C7/xW7+NTK1qzWVo5oNSAfXFBWQajUBsFhm3JIB9h97Zbu1pJ4B9a+cz2dsvOAPkaANj1/QfGzGYDfT6uHLiBB79/oN45efPmiHK3UcOY2lh3m7adBm7cPkaXnzhRQw7bZQLOVMSt+bnLCw5s3wI7Wwe/WwezeVVM2e5eP4y/ukf/gH/zyc/ic2NLWumGAK2N/qI6nQZIo0AmIuJUEzmAEUA8HxsWLIUsugQGEMWGwfTEPDCMHlo8bkXww6nPA7YHDMfu4nN9D4dT4YwHFu4CHGbUBea6RzUpIMMOwRsiffCdqUh+GthYdtl0ji8smS+4QRlsmrL7Y9G1h+bLTf5u7/fS8nMprRK69miXRsC9kyzZa00FQq3vh5cifEaZbhgYEMRVgKwbpvjJeO2TuYoFyvmkKZowYhNPtgBrNPB+uXL6G9voVmpIN3r4cSLL+HHDz6EUaeL//i7v4vDd99tlQrDQh4DjrFaRm1xAahU3EOcCnFTiceEZQnD/gXvEsnbEsBOPgP7YgaoDWPYmUKkFEbIsCsH77zr63jpiSfx1I9+jN7GBg4vL2F1adHUwgx9Xrq8hheffwFnXz2J0aCHu+4+iiP33I1cYwa1pWUMK1SK5zC3fAiZfA4Xzl7E5/7HZ/Bf//oT2NrctFpZAbYBV+R0JuAIAZsMUKzZ2W3aQqp8XwjYKueK55EF0iqfioerdxOdCey0/xC0w/IvDx07a9TxuX+OOf4IwZu/K19tDLfft3PUOSlvTbAWsIcAzDrsOGCHIXG9R1alOnful72uZ2fqbMFiIWzLxTOaMRyi1+vaD/Pcfu4+x6zD5uIhl80bJhbKFcwvLJrCnIDuonxHRIF2oZhHqUSrUxc2UnjGMbPJSKlQsQ5fdoxs2oRp7MM96HWwtbaGUjaLGbL/zU387CeP44ff/ra12vxP/+E/orW4gOryEkbFgtVfFxo1FBfmrf+6DS5UiScMe1/cZw76IBLAPuhX8HYYfwroD8em+DVWhDGG/R5yNN4YDrFx4gQe+8EP8OrLL2Fxtomjqyuo16ooFYrotwc4f+Ysnn/u5zhx4jhacy3c+0vvwsLhIzj8rl/Cuc1NDLIFLKweRrnWwLUr1/D5z34Of/OJT2BjfQNjgm5k8mH52kjEZWyawBV17/JuXdM65QkLTqVfw7D3AuwQSAVcYr8E2t1y2ALOsFQqBGcBdKgeDxcGccDejWkLsB0oXeyl45K1EqwJaAJ3hqYtB93vWSjbdAfR+AXMYecu7k+MXIuIRqOOxYV55KnyZirDYBa0BskAACAASURBVNYKpW0M/UHPAJc5bTqbqTSL5V9k2TRKoef78uphLCwtWf6a++Z7tZDhufM8mD4pl2m4ksVozEVXlM9mSoPduoZjE6exFSf/ZoryQQ/b62uWz54plNBf38DTjz6KH3z7O6gVCvi//8//jNbSIvJzcxiVvEd7aaaB7PxclL8mYDMcvksOW9/ZaXDidvgWJ+fwFsxAAthvwSQnh7jODDA0yfv0RA/soG2lqiO3Le1duYwXnnkazz/9FEbdbfN4np+dQXowRCmVQymXw4ULF/DEk0/iwuVLWD5yGPe8851oLCxiczDAqxcuYX71MH7jt34X7V4fn/qbv8V/+2//r9XtssRaYDkRbFnNtDcB4S8UNRGwWTrkj0nLJ6SYD804aAv4xKxDhr1XDptMzG1O3ZiFABOyeJVAxRm2VOIC4JBtSzWu8PVuuWxtQ8W0qbEjdk6GTdAjKDNnrby1xqbjGtOPnN2YvlVpnFzImC+2bcbuEMd/22M8NiY8OzuLudkmxmS7nNvI2YzHJ6tWNIOAXWT4OxLgEaw5X9zH8vIqDh+9G4USRWgUl7nQTDFon/ORAXy54oYr5nA2HJiQLZvJopwre0lYLoNUNo3+sG/ua932FtYvXTKwnqtWce30WTz83e/h+PMvYGluDr/67ndjbnUVubkFtFkWVimjSXY907D+2HaAFIPrKrr28rKk7jq5G76RGUgA+43MXvLeNz4DDH07ZTTQnoAhHUu1934P544fw/M/exIXTp9EMZsywG6Vq6hnc6jmi2ZkcfHyJTzz3HM4d/GidVC6/93vxlZvgEvrG9Y96d3/7tcxTGfwD5/7PP76U5/Cq6fPWimQ91J2hivGOxx5uZkagVB0FuH3ZBsbtgG2O2lJGKZ9XA+wHUS5INgJ2GENNcezG2ArLM7n3QBbQL3bs8YmEM/l6bXtixZuT8DksyuyK/Ys5h8K36So90vn5x/Ws0vURXU3GTLniEIw/pusvdlsolwqIGXlVh65GPYJ1ENY7XvkuqYIAXuihw1G+P7DR46iNTuPfKGEXJ4+7w7Qfi5uQcrXSuVixMqdQfsCiaZ6GfOSN0/4Yt5AuzvogR3EBp02tq9eQ7Y/MLvSjfMXcezZZ7F59RqWFhZweHUV+VodvUoVw1wBlUYddQJ2rWImO/ZhyWSt1cg4YtmMIEw+4Yky/I3fO+7APSSAfQde9H11yjcCbLuxjYHONq6eO4NXj7+Ei2dPY8B+2ADuWVxGdjy2kiPW1b766mm8dOyYmWIcuededs/ERruDfLWG2cVljLN5fPM738Gn/7//jpeOH0epRkWvO2GJpTpQj41hk/mZZshWDwQCF3Dpx7yq0163HAdsviPMU782h70TsPV+gbDKosLnEKzj4fD4QiHOsMNxaywEUpY5cb9SwHORQGbNPPMNy8oUyo/y+GLgamFJsKYzmeeOR6hXa1hcXLTrRXZNDkrANoAmWA8GBuxi2FLmF3JsuVm0MRK4Wbp36PARA2uW5nlXLpqnKI/P/D3dyVIolmj2wrA+Wb5YOIPVaeTTDPUDaS5cMuzexep9WMVBb2MTa+cuIMVSs7UN9Le2UCkWMdtq2kKmMx5jHRmkyhU05+ZQW5w3AxX3xh9hxAUg+3RHS88JYCdgva9uQQdpMAlgH6SrdTuONQBsA0Tx6ohh97t9Z08MnXPbtau4eO40Tr1yHJfPnkGzULQuS8xpUz08Ho6xtbVl4e5UOoMcO3l1e+iNxtii6nxzC4/85DF87ZvfxKVra0ChiHHEsMOQONkvAZsAQVBmCRGZmL0uFTkFW1mVCTnohwrvECBDZjtVmztgKySt9+rfygfrWSH3MF8thht+NEJmvRdoy2ltDA8Z89gMP/PYBGuWScmSNJ4yEKMOmXe8tE1CNDJqrnUMOAsFC4Xzh/se9Lt7ArYYtrzcqVfg8Qjki4sLuPfed6DemPE6erOHdaAmKJspy5Bs3TtxUXRGZzPmsAXYtpAaA5VCxbuvceFgi4qhqdbzbL25uYkTz7+IcbuD3GhsbTaZe+e+uP/t4RDr4xTy9RmrTKjRMKWY98YxVn3gDFuxogSwb8cb2Ft7Tglgv7XznRwtPgMC7ChYOLbQuLuUOhhFKUne+fpdK80icG+fO4uzp07g1AvPo1Eqoloqo5QvoJDOgL4rDKt2Oz0TlI1SaQPsc5ev4MUTJ/Dgww/jkUcfxTCbwyBfsK5eE4V1xIongD3oW7jdc7gMqTpDU6icgK1uUKGCW6cphr17DtvXISFgKw+rUjGJzczZi+AX5Zq1uIg/i9WHx5ssMKI+36EobjQeGvvk8Wxxkk6bTSh/eEwtCMLjhICt3LbKubSocFUCkElzvz0Dwbm5ObRaLQNrWwQwFD8e7AiJ29wOIsYddUbjGFgnzb9xPt7xjneY09hgOEK5UkOGIfeoG5fGQeAlYFNwRrMUN0pxhk3QNwY/ZP113oVqTGtkM9bMpEQHtOEI7fV1HHvmWQPvarGImVrNDHvYcpUAP6IQr1xDvlZDfWYGhVqVCXuPvljFQWYC2LZoiULir/EWT+4KyQzc5AwkgH2TE5Vs9ibNwB6AbUeLWmVbl0aKwAjABGwD7TFGVy/h7MnjWLt0ERtXriI3TqGaL6CYzRlwM6e6ubnlLTCLRVzd3MSLJ0/iW9/7Hr770ENok0HnSximXeyliiCvw/awdy/q0eyhYQdsitAmwjCvBJuE1OOAeqOQuAUOogYhfK/AlcAnkJ60k4yAKbwS8ePFBW8KLYdCtJB1kwuaoUi0GFA4nPnrELB1TB0vFNmJaQss7d9RTJxjp0EKWTxLrxgFkciOTNUB2/PN05A4hWEMlY/NBtby5daJa2C2tPfdd5/5hXe6PVRrDWTNm9xTGq5ud4Eb91mt0VOcKQtfWPHBBQRNWfr9AYZ9z3mXq27IUmAInwy92zWjlPMnX0UxnUG1VHLr1PEQ7UEXWXqR12oot+aRKRYtkgMyeCsLHFr1QSrlVQeR/j0B7DfpFnIn7TYB7Dvpau/Hc70eYAPodUcoFoLSGOW0eSsc9NjqC1dPncDZk6ewfW0dmd4ABTKiQhG1UhkbG+sGtOl8Ht3REBudLh594qf4wpe+iJfPnEU7k8cwnXPmajab8hH3kLjsNJkfV0hc4WRjnRYK8I5SIcMWsMm4xNYfkYrZBFYG+qw/9tfFYBUKVhmUwuHqPz2JBEQgrzC63h9n2BKRCbA1jolyPOVCLYIi87LMW5MBq8GGjhcCtkq+BNQ6dxee0a6UqnkHUOawmSOvRSkLC1cPvO6ZHbhSKff4JriOh1437opxN6/h+Pnodbq2v2XW4a+umqMZTWuoEOeCjAsDjwbIB93RmSFsLkoUoudxyKjZca1j+0yb9oEiNnqV0+WMcJ/qD9BZ38D6pStIDd2DnOya7V9T+QwKtQpKjQaylTrAvtfWStOPSdXDDgFlxKwzXg7hj9cWHOzHb2cypn02Awlg77MLcscN5zqAzXuaCW6j+62JuBlCtvpaZ9rDziYyxZw1bbh47DhOPv8i2lfXUMsX0OANOMUOnR202Uwik0a12cIrp1/F5/75f+JHTzyJLWQxyDhgC8wIoAy3CmDZB5kWlwbYQw+Jm5GVNVj2we0F2DcKiXN/ccDm/gloBM04YIc5cgcoz93q9zAULtX39cq6uOAg4ySQMgzO/HUYhg/FeDpGmK8WUFr+PpW2qIYDOf9NQVve3OcI2BZBoJNYZE9KI5OsdduaMmwPiU8Ztl2LwQBbG5smOjt8+LCBMBcWrdk5E3UViqUIsH0uZbLC41mjmKjxh64nc/Wbm5v2uahUaYvquWkuLnqdDnXjFgYfsdHL2gbam1vmvEbjnWK9gvJM3X7SVXbkykQGKdPSRLFqwrbNGf8bewogAew77g53S084AexbOp3Jzl73DNyAYYc9g4OirwlN6Y26JD3GjAjanctXcOn0GVw8dRobV6+iHoV2N7Y2LSy+2e2g3e/jew89iC989evYHqUxTHkoU8BHZi2Gx9cJ1i5kGmE4mPbG5iCYJ6U9ZygI4+titDIc0Wti12LY3J9AV3/jv0MDErFtKbbjcxyyay069Ew2GYrQQuZvvuG0gWUHq7yrsMmyVUrGbUPXMp2Dys1MlEaFfeCfLjCmAxrfTzU4AbtULBpz5jnyfQ70I+ToLmZlXXQY83njdgRVhqz5ME9xir7qNTNIIQhXqzUUGRGoVs2iViF9bx6TjjzHCahjU/HzQbbO/Upcx3lhNQEbh3A8jARYr22kMeh0MNhu48KZs15LnsuhOlNHbXYGuUYNKHD8KYwt7O2fzLgDqYM1M9eRfUqoDk8Y9uu+VSRvYEDP3CGSRzIDb9MMiD4HojMDm12GIyGa/kSWO7IXR8gq4c3c5LV1rF28hO31dVw8f87ERdvtbbToSpVJ4+r6Or78ta/hAQJ2HyY6s5trJHhz4BxZrppCJAIYVeIG2EMHWDHdGwG25V+jR1jW5WF1iuPcNMXYZxQqD4FSgCm2vRvDjk+VcuIC6qkq3ce+Y/EwovWnn6PaVsqljMfS8aeA6NEEbm9h+sxrhXAMiVPkZTXXjRlviVnIT/L+OhermaZnfCpKCZigj2VdLgrjuNvtjj1nUmlj6ex3TeBmSLzEsjP2tI5C+DpfjtlryItRqsNniE1F2IpTeX2eh0ULsvQZd2GhnVPac9j97Q7WrlwzMWOFznpk1BXmqsmqGfpmRSA/eWoNu/Nz6zC+R+11Athv0w3nYB82AeyDff0O/uij1oyRt5mdj3pP7wrawRmPCNj+DsbJrUWiy67HQLuN0XYbp06ewPbWFrbbbaweOoRcsYiz58/jv/+Pz+CLX/kqNjsDY0khkBEgBlHpljFdEzU5YDPvbNtaONzLgMiww3xuyGgF2HGVuIP32Bh7HETFsMM8tgRoIWDHmbUtOKL1t47H1yaq6EAlrmkcDFnXPAXrUEym3519snTK89JaUNjrWc8dSxhnznB9dtDKoVIqm0kKc9VcFHBMYuAMnbvrmAsJ7VykwB+4nzl/rl1bc3tRgqa11qyYj3y93kCZTTbSaXsmO1b6wXLxlTJyWVqaZiYM22q6ewOM1A7U+lVPbUktB8/WmyzHoolLt4fxYGQVCCkei2K2CJvZj11K8L2+hJMw+GSFGWyZAPbBv3e9DWeQAPbbMOnJIW9iBqbun3tuTLDmD0U+KeZ9jfm6/aXT1wEG7Ta2tzxfyfaL6XwBp06cxMc/8df4twe+hO1O38pvBHYG1nxfBG4GlOZlnXEzFQG2rROi/t0ToZMD2usBbOawQwaufLasSAXUccDeDawnuBAZu/gQPQesEL1YvI5DsGTpE9m12mDyfVqAiGWHDF+iM5ZsMe9roWV6aReLJihji0yyWwq56iyFynJ+fXSWmzcBHx3eGPJ2hs0Hn2zurI1pz5g1AZvHLheL1uyFvxOQybLLlaopxL2FpofW+XeCOY/PhiI0VGFYmo/w3O0cGP3gIoICOQPj9KSEz5qQ9AcoFctAlrXVUTm1qwQxjraPlouTaxhvxLVnCVcC2DdxE0g2ic9AAtjJZ+JgzUAMyF9734tqwXin5LZRm0WCiOVNU2mcOXUaH/rQh/HAA19EnznpKMnJG7rY6DBiqgJsBwSDlSkoR77VYQ5bICmADBlxWE6lkLhU4vpbHCxD4Vm8DluLg+vlsBVa1n45LjX44CKELmBi2GG+XeFijovzJtV4KDhj/prgSyGZWLidFx3N6jXMz7FveXFiGcoxMEyuXDyjE7lcGsORh7+tTpkLnqi9JnPNNMDhgoLGKcw1m7q8VLLweLFURrVec0c680MH6o0GmjNN0HKViwemNCyPbCkH344PV7SnkbXmL2mM2fiFqjDW29t7GLThAqDkIR/+2GeJtmhcobGe77Wpm8nHM0k0Hqz7ygEZbQLYB+RC3XnD3OOOFwK23USnDZF4AzXBGLsxZajKTaE/6Fto1ByuGH4ep3Dm9Bl88P0fwDe/+S20Ox1Tf0tBzO1pjMHXLDSdc0GT12lHWUn1yB4MXHAWhcQFziHD3guwFRKX05lC2CFg8/gEvLg1aRiaVgjclhK7hMStmUbUXIT7EWAbeDLXWy1Pcthhvl3jECtWzlrM30R2BGwybDbPMGW4h70JyrTvpKOZzdvE19ubhEwFemxylYlEZ7w2/il30RnrpPtRLbqHqRWK99B42cq6Zloz6EbnSFY9M9O0Wm8CNa+3FjleQ+9hdoXmOZaitdXMYpzLYMgIOUPoFhFIO2CTXXsYx4Faj5BKh+rvO++LmpzxWzgDCWC/hZOdHOpmZ2A3ve0u7x2nAZbpSoYbMR7PL6qhyLS0hsCSGadx/NhxvO+9f4ZHHnnE6nHFignWFCXxpm612xG42E3fYu3eA9vCuSOGfrkYIHA5YxPTDZl0XCQm0HDg8IS9QrUCXSuRivLFZJNyPRPQ6W/G+iPGGLLsEPzlxc3XeB6qbRZTpW0nVeJh7lozPQG2iBWHRi4C7GxUzqXz5DPrmZvNGcw0GtHcss81RXbT8jc/HueULDiydB25FSyNVnReDG/bfA78/VzAMIddYAevVAr1mQa6UVkaS7O4vV0vRA1JIoc6zVVYQ08eXWbKI58zwB5QSMYxEcB5aUZj5FNZpFmSRcFEuFg0Cu5VXbs+9mLYN5HqudlvSbLdnTcDCWDfedf8AJxx3F1ir5tiWqqzaY7RXC/8Ze1FNqLG7sbAMz97Dn/8R3+Mp558wsLDxuoYKh54a0n+zn7LZF4SgDkgeciWHuUMNRNcCNhURYesNwTl6wP21EtcBisKRet9ewG2jncjwOb+GFo2pXXEsPkeOZqZc5w1zfBzCNXgAnnlsUPHNQE2z926cUWLB76fwNlsNFAplyfqd4oBQyGcl61l0e1uW8ibIXeOsdNuTyxSeTzmwakat3NgO9VyyfLi+XzBQukUnA2GzDWXMDc/Z8pxXhtFJ7IZd6hzpu/RF801Q/C0IbVUST6LQWqMIRdKBGxGUYYjlLLsKObgPKlSCOsL9wLgBLAPwH3m4A0xAeyDd82SEYczsJt4J7iJ0gCFTI5syRge0vjZ00/jPe95D5588klr50gg5k2cYK26ZbHaHSzbmn/IpcwBqJCnr1oE5DHzlbhiOwyVh+AVAjyBJi74Uk22QvNSamvb+HEUMeCzwEv5eRuzCbPqVvpklqCm1vY2p9q3xheWlcltTWzcFjN5+m9nDdx4DDYNWVpcNBCmbqBMy85oHDYWMAzuuWguFJxlO/vnebfNgaxjOer5+Xln3ARyS12kzOLUS7By9nun07b2mTwua75Zk82xc4wEdaZI+Ky8OYWD6krG8dqiguH8XNZ+eL29j7UL4NiCUxUMCTlObj1v9wwkgP12X4Hk+G/qDBBIqAImYOtBoP7TP/1TPP30zzAYOPDyJk6wlpUnAUQ/AtBQSa6Qdj7njSz0I7AU4MXBVDnU3V534dTrA+y9QuHh/uO5W4aV1euaoWovr/KQcxgR4Pu4rRh23MzFQuk5V4ATzPh3lnHNtWYNlMmM2RaTD4XmqSvQIkAe7N5FC941a+hKb6vdLjrrJtATsAnCFLMxP23h8UIe/X4XtWrFjksjlUyGJjieT7ecPK1HJ2VpGVBMSI2ClPMs2YtfazJyMuzJ4kWxcEndow9SIjB7U7+6yc53mYEEsJOPxW09AwRq8wiPyrF4o3/88cfx3ve+F88++5wBNm/eYtf8nY/Q4UuALTCegi5Vz16itBdgK2QdAvj1mDePcSOGrXC4GLEuYLjf8KLKOIUAprIoqc8ZqjaWHQmy4gsAhuTDRUQ8LJ7JMgfvVqq0NW3NNO3ZGDSZrnL+VqrVNyGg5laheG9XSZOUto2PXb34GoVnfPB9BGwuApgbJ2AzRG7NWFNjzDabmGnOODtmDCXjiy2by4yr0t0Mxttd0hBHnu1cxgnQp2K4NFKRxapd8wSwb+t7xEE6uQSwD9LVSsb6umdAgK06WuZBH330Ubzvfe/DSy+9jH7fgYRgofy1crliXgKskD37QKgQf63TVwjOCjXHwVT/FvjrWccSKIe+3lJoxxcI4aRovxortzUL0qhWWsxaJVzm1W6g7T/xBwE0XEQI/DyETWGXl2WRiZNZM+esnLadg5TfUckcWanOSTairNPW8RnaZiicZJaNW/iQnSgXD3Pzs7aAoBf4oN9DpVLCwvychfipVaC5DZuBKF9PJbkiA8a+0xzvNK1Btq2yNQkHLefN84vqtBPAft1fu+QNb9IMJID9Jk1sstt9MgMTwwtPRVLZ/fDDD+P9738/Tpw4iV7PBU1Ui1tf5MjHWyHVsPZZIKgz441dNb57MWyFmsP3xsPVAvjpfqcittcL2PEx8t8KtbvCumrgakp3ms0wXRAAdphb53tNkBWxfs7FTgOXsb2f4Mr9sn0mgZMs2t6b8d7QPJZy6GLYHnr3EDxD8h7urhvgs2SLxinb21uTMjReI74+Nzdr+97Y3DDA9vIxdtqqmmiQgE2QNqMbnl/0u4N23vujR3XbHBOrAuIaAV5X9ti2ygCapCQMe598mZNhJICdfAZu7xkQYEdn2Wl38OCDD+IDH/gAzpw5i27Xw60EbDJRAki8+QXfqvy1wNZV1XTKmobDFU7ei2HvldcOATtkz/w93hN7ygKnrmrXu4AEJZ0TGWroaMa/sYacwCmGG5Y9haF35bHDNp8MpxPTmEsm0DKUTVA1kB57qZvmTmI9MWyptsnSeUyObXFx0cRj/DfD4QRyArUU+Rw7Q+KcF3rDM/++vLyIKvtY5wsYWD6emgUXsNm5R797ZCBvQMwVhs6X/c6VgpjmsnMWEp9czwSwb+97xAE6uwSwD9DFSob6xmdge2sb3/nOd/DBD34Q589fMMBmOJw/BIppvtOFTQSoEKzFGD3fmTHr8hvlsOP5693y2eGZhfsLGbbnYR1IBKZhCDy+D/57KuKqGFiHEQMDpKj5CvejXLfOMV46xveqQYj9zRquDK171vz8nNVdU70tkBYoT8R6g6FBnxTb1vwjasBBdk2GTuBmpIOAzeFtbW1N7FX5vjo7ZUWqc5bUrawsGcs3gDZLVs85h4IxXieG3RkqZ6MQMufJAiUyUlE0wXP7OQudax4Shv3Gv3fJHm7NDCSAfWvmMdnLAZmBzY1NfPvb3zbAvnjxEjqd3oRhC6BDkL4eYJuIaegh35sRncXz1dcDW+1vN8AWkAoI41MfCscIwsxbs+TJbUK9XEmskiYl3sfEAVv57lBoJkU1Fwvch4Cf5Hw07GFhbs7YMY8jlXkI9gJui2BEKYcQzMnKydCp9Ob5UlPAkDihl7lq5eG5YChXXATHB5n96soyRiPP0cvchqV8WgiwjCsO2MxN63wZgFFUQR3LMoGy3dzbEoZ9QL7dt/8wE8C+/a/xHX+GEp6xxItM+t/+7d/w0Y9+FFeuXMXm5vZE1MSJkgWngCcM64o5CjDoejZpLRbMcjwnLebKTbRfvRaGneOhcYWyw9yxGHa4SFC+Vjl4CcVk7UmwJphKOT1hvMMh2LdaIfGwq5eH/HcawggEtYggYJfyWQNNgq1q17V/5b+1SDBWG+W0VXfd7XSwurqKVqsVKblln9q1canUjs9qmbm+sW7ncvddRw20x2MvSbPsB69J5A1vC6IUc+QupmMJF41VjGVHYXGKzjhPfJDd8wdWex09bHHgC4S4F0pS1nXH31re8glIAPstn/LkgG/1DKgWm88MsX7hC1/Axz72MQPsrS1Xh8vxbFqz6x2eQjYbZ9LmQf5aYfXE0YvvD1m1zlvArPxyOB9Saovhxrt1xQFbYxRj5L9DtzKCtXLXIfsViFpYG24qI4YtkVo8n64xKdfL/HezXsXK0qIxeOW5yXS5P2OnsXafIyvFcttQC2MPhlhZWTHAlwqexxfDVv6ar3EhQixmXpuGJysry+Y0Zy5q9p8DNhmxjktXOgI2/03AZq02nwXYfE/ojEYwn/Tj9BVaAthv9Rc2Od6eM5AAdvLhuO1nQIDNki4BNhn25ctX0G53oxCssyzlsKeiqGkP6JBx+r08bSFx//21vagJEmGpVGhgoveEz+H2ccAOc+vxHHaYc9ZiQKycQCgRnUBa4XBbUAxp4+kfAQnDQmW7xifwDgVaBMuluSbm52aN/XIb9c020A/ywJof9TqfhPwzOSwvL7u6PGggQsBWqJ6AKvDvdNsG7GwsMmPvMdNvXyRZm/IpYEt0JoZNq1kCNhu6TK5XdN14bC4IuI0xavU896tr/08Y9m1/q9j3J5gA9r6/RMkA39AMRD2WaZ5C4GZOlCHxv/qrv8KFCxcthx22oFSJT5gHFlBPjTX8Bh4CtsYYF5QR/AROYY5Y+wzPLXyv3hMybInOQtbP9+sYqq3mflTCRSAVKxdg83kSio9EZwIwgXa8LltgqsUCx1LM5wywZ5szk1IxA+yortrmMMrvT3LaEZvX/JWLZSwtLVlZmPbN8Q8GVG+7NoBj4fEYBVlfXzPh2fLyCvIGruxP/VrAVmSDbJttNfkgGBfY95tjNKRnx0wPkXDuCNhee20TFLHrBLDf0PcvefMtnYEEsG/pdCY725czEJV2MZfN8q0HHngAf/EXf4GzZ88ZYMv1SqFaAbPOJQTsEPzIvMSwQ8AWWIRgqt8l6ppYZwYTJoYtxizGKrYcArYAkM/KwYYKcgIgWWtcFR4uCgy4IzIZjl/59TA6oHC3A60z6XKhgIVWA3OtGQM7TrOz1IwBoQB7B6MPAJvzV6vUTB3O8UoM5/MwNMAWsPI8qD/Ybm9hdrZlIjc2KGf+epKXMID3vuW6BhSgRVF5A2yGvGVHyvGxDluArVam1uTFbE3DHpoJw96X3+07bFAJYN9hF/yOPN0AsJn//NKXvoQPfehDOHXqVQNsgViYWxXDFusTwO4UiXl7zJC5hqAb5m/DOmcx3DjLDkPmrsfXsAAAIABJREFUk5Bx1I+bQLgbYEtwpny4lNwEQLFWAWEoeBMYe4vnqDFKFB52huv+4mLe3C+Pr/Ozbl+snSZgzzZdrEWmGpWe2aLDGnswJTwVr1m2WQi6C2BPmT67i3k6QuM2O9IUMDs3a57iwz7V4SwV87w4Vx8KiWsu+9aW0z/1ZM+sxc4V3P2M+2UdttWjR7atXhXg1qQJYN+Rd4t9fdIJYO/ry5MM7pbMQATYzGHz5vyVr3zFjFOOHTtuTmd6CBxCUNZrEkQJPBx0WA817eEUisnCRUCcsYbh9lAgdj3Alnpd7D8+Rp0DgZ1AzVIpqbnljy6VeNjog2BHNitWr8WHxqyQNI/H9yusz33XymUsNOtYmp9DpVa1Idj4IsMUdr8KWTb/TsCeznca1bI7pMUZtrufOeDzuGoMwtadM83GRLAWAjYXCFYbb2Fwt1oVYNv1spKynPW/1vXka4p6cO4sQhBZmCaAfUu+fclObuEMJIB9Cycz2dX+nAETnaXTdmPm46tf/apZk7744kvmJW4sMDAjESiHAB4ybIGaY8AUtEN2PWGw0XHVBSzM05pyORBA8d+h0xi3DeuwJR4TM+ez2W9Gfbv5fjJduoUxvMt/8z06tkLmGpuXrI0xDsxDxHAdsN35LcyRW410ZOdZr5QxN1PH0uK8qcQnc6je2vmp0YvtN6oB5xqH9di0dS2XKxbeJmDrOvDZj+1CPp7D1tam/X1p2RXppuo3S1Vv2Zk2Vhy5z02czNj/2oV/toCyxiDpSXMQi0aUypN+4TyOh/TphmajiWq7b/C53qv39f78OiSjOsAzkAD2Ab54ydBvbgYmDUAArF1bw7e+9S384R/+IS5dumwMOwRmgfWUBU7bXb427zwVRcU9w8WwBZYKA+8MqY8nzUPiYjWFxMNQrViuzFx4TIXEjfHWagZ8chIT2IbnEoKiXtexHaJsORKlCUYG5l7X7WFyhqXNzGQMNGcaOLS8iJlGzRYJoe+4jYElV4GzGcfLh8LRFIM1ZlpWg81WmhyH6t7pgsa2m1wP8ZjpTMrC4Pzh+zmvVLibH7kJ21wkpoWBLzzYmYss23tq06aU7Jn46iKzIvKFkm8T1GJTSa5Fg4/HFxux7po+fQlY39yXMNnqlsxAAti3ZBqTnezbGQhU4hzj1StXjWG/5z3vsbIuttcUYw3zpTofAexuOWyBn8KvYq4h+IaALRCegmYK6dTUpCN8n7aVelnlUlKxcx/KvfJ3gqpqrkPxWSgcC/Py4fV6LWALtEegAanlrjGy/tYEz/W1dWuK0ahXceTwqgN2fQrYPH4+yhNLF6DQOp8tIoCU9aaemWlhptk0wNa2dvQIsKkWH41pGZs1sC6X3enMhIKWY4/YegywdX4O2J6Pd0B3YxW27ywUSsgXK1anreuk9qNcuSgyM5mrafZj337ck4Hd3jOQAPbtfX2Ts4sB9qWLl/Cv//qvZk1K4xQQkmKlRwLUUKwlpXPIkOOAHQLuRKUctbYML8QUuD0sLCCNA7aOSRBROFwLB4WuJQZjzlrsWuPSNjr2XoDtAOkGnIoEOJv0ftbZTAYj/jdgUw4C9pqx7Vq1jLuOHjbArtfqk/C+tass0pObjDZooiFLVHY5Y+54NEKrNYe6hfALE+MVTy04SHc6beTyWVQqZfsJW3EqGuAMm3L3aC4DKkzAZv9rAjKV62TdZNqlUhGlUgWFUtUAW61VOXbrAR70UE8AO7mN7JcZSAB7v1yJZBxvyQxcOH8Bn/nMZ/Dxj38ca2vrSKdZy/vaBh4Ct7B8ajeXMTHHsJQrZNxy0RIohuAZdvvS36eA6SAkQPamFK5s1piU4ybAiF3zbxqLzuF6gD3ZxhpnKL7rqmsqyJkbJmCT8fLR63Zx5coV9Hpd65J19MghNGpV1Bt1ZKPOWFxclMqloO+155F1PpZvJksejzE3t4BavY58lO/mOXotOPtUU2zWRaVaNnZNUCeQT0rj2ICEOK3rJ0vRALCZwxZgs4SLYXi23CT4l8tVA2y+RsCWQYuVd0Xh/B0h74RhvyXf0eQge89AAtjJp+OOmoHz587jb//2b/HpT38aGxubyGbzO84/zkJDkI6DZciw4+xatd1q2Sm2G4rRBNghow8BW8Asu1QJ1AR8BDeCdZxdv17AVv9qf19kJEK1t6HhGFn2h85kDLjZivTixQtWE02GfWh1GfWal5BJ/MZWlzRsUVhc4wnFcowt0DZ0fmERZfM5j46RzUYlZQMLW1uv7VrFAJuqcYbIlW9mly4+9mLYxtTHbo7CyAB/+O98oWiAXSyWDbAt1x15inNu1ULUQw7BxyMB7DvqXrEfTzYB7P14VZIxvTkzMAbOnj2Lv/zLv8RnP/tZbG+3kctRUDUNBcfZqEDIgMEY3c7+13EgltJbZVEmdoreJxW59hV2+9Jx4+I0hcXDPtRi1mHemqwwHgKPT+JuIfFMNDZuS/ZqTBhjY8s5K+MicBasyQYXDDSeOX36NLa3twyoV6jarlZs0aDzLBogViwsrtptY+yRu5jlsTNZY7oEbJqZEIwVTfAa8IExauas2aGLIWwuJmhZKrbuNeR7A7adUwTYXGiQYTOHTVEZFzpcrDGHzdd4nZTHnsw1D5AA9pvzXUz2+gvNQALYv9C0JW86MDMQlUvbzXs4MsBmSRfz2J1O14RHITuOA7aUz/EQeQjccYW3apUF2qqdDuusPRc9bc+5G2CHeXOxbLFxAjRBkups5bdD9r4beO8O2NMFiI2PQi4zQMkgx/GNRqiUSwbADFFvbGzglVdewdbmprFeAjZD45b3VdvLYhGVsvffJmjzoTnQXJGFs6Sq2ZqNvL1duc1zcTU5S9SK1ms7X8hZiRfZNX8mGgDr/PVawN4h3LayuqFFBmiSQuMUduzy65pGrlB25fh47MrzyAbVVO5k8AlgH5iv+p0w0ASw74SrfAefoxp/cAponHLmzBm8973vNbezbrdnYVEx32kOd5rTltlICHZxpn2zgC32rfIlmngMBx6C1v5Dhs3jKAyu5h8CK4I1QVRdrriP0CBFuezw0u8F2ARDPljCxTliiJngzDA148U8DsGZYHr16lUce/llA+6ZRh0rK0sG6Oq1zf2YeUulas/MZascjbnrkdVOj1Aqkjkz9z0TNdzwmnSzOLVcOo9bNhtSlnSRcTOfzSiA0hQcr3LYxt6j3PhegE21OEu5GIInSFNsls2TaRO8MQFsLRwSwL6Dbxz79NQTwN6nFyYZ1q2ZgX6vj1zeb8hkS8eOHbOSLpZ2kXlRKRwvy4rnqhXODYE6BNYw7yzgNIORfsAGo7C7WLDvM2Ne5AQIia1CkxOF4+VyJoEbgY21y81mc0eP67jILATxMCIQnl+ORiKRJamJuTBCnm5gVnrlYrEjRw6jWChY3prdzl555TguXrxoddhLbK1ZrRjDtlz1aGwgTdU4X2MemyCsGux8Lo9evwc+L6+umuiP1qUUnfE8NT+1WhWtVtM7dtEfzRp86CcSyEUMOxSd2XkGqQsuhxhJMVvTdBqlkvfDtojLiM5rLPFygRyPTfEZr6fNeWGnvuHWfCKTvSQz8IvPQALYv/jcJe88ADMQMmyCyUsvvYQ/+ZM/wTe+8Q0zxMjn3REsDFfvBtC7Cc5U9hUCtlj06wVsska+l6Cp+mqVRcntTONSKFxCLzH03QBbQKltQtU7XzPAjvy+vaxLojNXozOPzG5aFHgxf82fkydP4srlS9ZchAyYgM28tUUa4J3CBNgMicvoxUrHIg0AGXhrbm4C2M7o3crUTWCq9mMmLuzINbFQjVzLojI0hcQ9TLGzrMvmI522SIotniLAzuW95tvqr4cE5+Ik1y4FuqUgEsA+AN/wO2uICWDfWdf7jjxbArXA4rnnnjOXs+9973uWz8xknFnpRxMkYAlNSEKGvdtEKm8sAZNC1GG4O86wiY+qrRZgK2RuyuxsduJcxv3IepRgLZHWbqFujS9unBIybeIZAZthZgsDR6HhQb9nYE2V9myrBfp3cz9k2Pw5e+Y0rly+YsBMlk1RmELiHDsZNQGbCwsBNnPWw9HQGCzBmg08CsUS0qmsOaKpM5e80BkOJ+s2Vh0BNn+X77lHTOiMRmsXBVCmfasni5dU2sq63Oksg2KxBAI2HwTsTo/lYy6O89embmyWjpCy7Y785iQnvd9mIAHs/XZFkvHc8hlgXlbs9KmnnsLv//7v4+GHH7bwKIVHcYYtNsrnsNmGWHZ8gCFgEtgI1Op2pYWC44sz+SnbzVhnyFCQpRIogbhAm8fg72S1c3NzkzCz24ZOc+AaWzxMH45jCtoO2MNB3wCbLJkgyFwxGS9z1wvz8wbczCFbaVSng/Pnz+PypcsWSqcorFQuTvphc/xk1BwnhWdlMzvJ2u+D4cAAf7Y1i4XFBVNwZ9JuYeqts1NWHsZQv1ThIcOOh8TVpUshcbd+cZ2Yrol5iUf15dYPu8Aaawdnvrzd6ZlaXFoFzZPSFAlg3/KvY7LDNzADCWC/gclL3nowZmDQHyCbc4OURx5+BH/wB3+An/70p6hWa5bH3A2wBYJi2CFwx0PPYdmWFOI3C9js9hW6p8VFZzquPMUpMmP+Wn7aYrbxMcUBW1cqzrDz2TT6XWfUzFM7yxxECu0Z1KrVqAmHRyF6nS4uXbqEy5cuGVsm+y6WCgbYErrJ17xWrbm6PJ9DuVQ2hs3Q9NzsnC06egN25KIa2wGb50TVO8+PCwZXhHsO2/3Np3XiBqxRjl115LuFxDvd3qS9p6UWcnlzOvNoCNDtczFHhh+1Ao3KzyYmNVGt98H4pCejvN1nIAHs2/0KJ+dnymc6VxG42fiDOeznn38e9Xpj0q0rVHqHUxaafQg8Q3AMX+M+lLtWLlo1w3sxbAK22H/8uGLVfCZrpZsZAY0gyONy32LY4XsF1sqx7w7WPC4ZdsosRwl6amfpTL7mCnQLmbNfdNpsSsmyr129am5n7KDFEH2hGHW5ivLwfD/HyrA4GbOEZ6YWz2TRbDUtLN5np7FM3vpYc//cF4/J96qMyyrF2GkkAmw1JrEFFby7mRj2boDd7rBxiKcWDIQJ1mkBNN3WGGFxX3Y+pGgXYCcMO7mB7KcZSAB7P12NZCy3fgaimzFLdNi04otf/KLVYdP8Y2amiU6nF4VHp8VAAjzdwAXauwE2WZtYuFTGsrlUXvx6OWwBtpivmL3+rVAtQZrMkwCo8ejY8UnT4kPjjwP2RHiWAth6JJN2lk8G63nyImYaDRN9eYi/b/ltHo/WpOvr61hfX7OuXWYhms9ZOJ2LIi0SyK61uCiWipMa6+ZME7U6AdnLsBgSH4658Mjb9qorV756N8DW4kcM+3oh8W6vb2VjE19z+phHzm3WCITHp9945PmuFIS2nyTIb/0nM9ljMgOvewYSwH7dU5a84UDNQND848L5i/iXf/kXfPjDH7aw7uzsLLa22tc9nVB8FgK2g7AzXwE22R7Bmiz05hg2BVPTUOzOcLXnYyWGIutcWFgwFir3NP6+2yME7PhCIFS7m56KjmIFPwffr+eRCdh0GfP65x4KubydKwGbzJpq8Y3NdWysb3j+u+igTIDnMQjKBtjMY5epFUihUq1geWXFtuX8uKiLkQIqywt2PRhidwW3t850dm0QHbBsfyVUtRvfNpV66FrnDUYI2HRt47FsPiLAZi12KsN+4YNJDTbngecphp0A9oH6tt/2g00A+7a/xHfgCcbcqUZDdmgCTp08jU984pP4x3/8RwehQmFSdxuGkcOQt8LVYeONKeilo3rlqJlFZG/Jfcs1SyKyvUA0zJ0qBB7aoRJECXwUYhH4VOJFYBEbD8Vw8jAP/xZn7aHoLJ9NGcPW+EqFognGyLIJ3nQ+4/4ZsiboUXEv0KZ72NraNTNckWKd4EtVNsc8Nz9noW/Wm3PcyyurWD20anNOwCeAcywEb26/sECBm/feNtAeea/yHf25LY89bVQyyV9PbL9TJjITeFNgpmvokYX0lGFzsTBmON4XGmENNsdh4fDE6ewOvIHs31NOAHv/XptkZL/oDMRuslRiM/r5wvMv40Mf+hC+9rWvGZu0EG9klHE9wA6V2mGomkCUofFHVFschsRvBNghoGqBEObLw+MQQJnbJTMVYAvouR+9LxTP7QXYO0vTxijkvOOVMeNUCuViyfLXVH6zQQcTvL5/+n+7or7f65nau9PuYO3a1Qnj50KDZjSc22qtZqVbzGMTEGu1OlZWV+01WoRyfgwU7dhDO7/5+Xl3V0s5YPs18YvpIB0zTtlNHW+Z7Wh7U/lnrQ+2nwMZtteXM69txjUBYOuakWEngP2LfvmS972ZM5AA9ps5u8m+354ZiLMi68Y0xhNPPGE12M8888ykLlu5y70A29mli5YEHAQTtwrNI52KwqwWxnUVtBi22O5ugjYBcgigAu6QEZJ5MkTNkDhBROVennOeGpEI4MToNfFxJq59i7kSsFXbTAZdLVcsd00hGQFbzUEIrGTifAx6fXS6HfS6PQNsdc/isRRepv0nxWUE7Hy+gJWVVQuHsy6b3bOmCwoXvzE/z5C4AfjY68J9vqeM+mYAm6VitpMI6q0jWgTYxq4DwDYPcTiQSzDIZ9W+a+4mH+KkW9fb831Ojjr9CI5VpJhMSjIDt8sM7BLGbG/38NBDD+H3fu/3TOGsxhxxMA3rlcVeFQ4Xg3VTETp4FSwHLbZLsCR4KYcdAnYcSAXOAoWQJYegwbw1Q+H80TiUM4+rwDleqZ21ANG24QJhWkbG1pmsDXezEJZ11SpslclSLFqTppDP0bzEma48RKgqp70obV831tfsfHmuPBYZNhcs7IhF1kyb0lq1jnvvfQeWlpetFpt7U3SDjJolXCzz4va2eMDoNYA9BW8vLwsXT/rYehjcrUkF2CYs2wOwjXFbhMQXP7penJ9QTJgA9u1yYzj455Ew7IN/DZMziM/Aju4Prk5aX9vCl7/8ZSvpIqsWCxYz3Ythh4AncOdrDE8TsEOGvVtInCCg94WuY2KYAmwJ2gTsXBAQpAnY1vWqUJiEvkNVOn8Pc7rxqYgz+J3/JsL32fXDQsSVctkYNvPX7NYVB2wZlYxp6cm+1L0+trc2LTzOOfVSMy9to183Q/msf1+YX8S73vVLmJ2bQ7vTNsBm2JlAT8Cm4IzhcG5PsVkcsAXOezHs8NoJsO26Oo/fAdj8dxgST2doouKldaHb3cQ4JWLr2lXyZUtm4O2cgQSw387ZT4795szALoB9+dI1fOYzn8HHP/5xuzmziYVqpEPAizNsAaKAVOzL88l5y2ELBK8XEo9bn+rEFfpVqFug7h2y6hYqDlXLHLtEaVJk7xBhBf2tQwYeV6BPxFzDnjHnQrGIaqViOWwyXpZoWdcuCs2i/DG3MyCMAJt17Z22+4sTpDkuknFTgOfzFsrnfu46ejfuv/+dqFSr6Pa6BqQePud7dgK2sf0ULUenqvVpFGTvHPZkm4hhe9kYQZhKc5nTmGu6X68opx0CdphWkIhuxwc0CYm/Od/XZK83PQMJYN/0VCUbHpgZ2AWwz5w+j09+8pP4p3/6JwMg1hI7wESK4si+cjfAltUo/8ZQqRgv2zLmsvnris7EsAXYYoMKiWsMypPr+HI08z7U01pvgo1C4wL3sN47LD2Ln0uYI/drOcZo4DakBNd6rWZdtMhNWbdupVCTMqmx5bAF2Axtk2H3uh1b/DBi4dECV31nczlTgTMy8O5f+mXcddfd9pq11wwsWjkGMWzm6S30nnFQJaBTnT5l0Du9xLUgUarCzygVOaf5PgZDKg79d2fSruiX6IwhcYG4Rwg85G4LM3Z5S1TiB+ZrfycMNAHsO+Eq32nnuIvo7OTJ06YQZ5cuAsHa2tqkpvlGDJtgxB/e6K3HM9tGWv11Fvmch6r52C2H/XoBm/vh/sisGSbm8SauWxHwEMC5jcAlBBkx9anKeveLL4ZNwKZpCdl8gyFsCrFGbJThgE3K7MBvhmRusBIw7H6va72xGd4OAZu1z/QR50Lg13/tN7C6esiBk97lUa7fAXI4qcHmGKwJiAF2Bt1uxxh4CNg7RWiuYN8NsBX1IGCr3WYI2GLYIWBr8aQ69wSw77Qbx/4/3wSw9/81Skb4emcgBthr1zZMvfy+970PDzzwwEQUFoJaPJetG75U37yJ84ZOALXWi+yXnC8gSy/sIAxNdmlNMrrdST9sAmooQAuV2gpxC/C5XymmZUEqEA/Ly8IQe8japWoX05aBC/ehfLmYOdnroNdGszljXbmsJzQZqeW0vU+2yrpCwKZFqc6TjUPoeGb9piN/bv6NDJaKcKrcf/d3/jcsLS0bUJOZk2FzHlnHberzTNoWJxSekdKy/lpjVbtPRQR2A2z5tttcmle416jzeFKJ+/vd7CZk2FSJc+EVCvk03x5Wf70fvmT7ZAbevBlIAPvNm9tkz2/XDOxinHLx4iV84AMfwFe+8hUL4RLkeKNXmFhDDcGPfwtNUATUXtLlZV1i2NqPBG0CbAHxXoAtdbhyzBSaEbAZElcZVxywQ3at8RocTeqNXbke5mT1N6mh+ez+4CPruMXjkVHTd52ATdMQAjbxyvc1ZdgCbM4Nt+V8Enz9XNntq2egTIZKIP6d3/5dA2xeFgE2FyYhYBOs+aOyLkUtbgTYPC8p/l1Mxvy7l4RdD7DJsFXWlQD22/VFTY77emcgAezXO2PJ9vt/BnbJYf/s6Wfx0Y9+FA8++KDlrwm4VDe/ptY2sLYkqKlkiSctwJaCmIBdyHuXKgHMXvakewF2WCdNgCZw0tWM7DpUdItdizmHyvMwNx2KywT0Etdxf+omJsCulsmC6xYSZ801hWQMibvLF0u5JNhywLaQe8SwBdicRzFs+nJbWRubcqRTWFpamgA2QZIduwzMczkDbAIyFw4CbHNXG3uJmC8AvOTMHzJPmeoOBNiTc8ywwUf0XjN98Tpsf3iHrpBhI5VJGPb+/0YnI9QnOKnDTj4Lt90MBIA9GLjxxr/8y7/i7//+7800hYyQeWiGcgkccXGWcqIEAYKPREhkhcofu7lGHqVieQLYAg/lvCVWu15IXDlY7o/5XpqHGNvNec9mAXAcsA2+AotObRdeSwdlzwGLYQuwuR3zw62Zmhml8NiENQrJCNjmyr0HYGfTruC26EPPw/8WBo+EXZZG6PftuPML8/it3/xtY9hkvtwvmS/P1+fW/ct53mTjJjKDW536+XnNtZ+vt9kMa9rDa2VzwE5c1q7TLUpDwHZdoYfEwxx2wrBvuzvAbXtCCcO+bS/tHXxiAWDTY+PMmTP427/9r/j617+Os2fPurFHsWiArbKqEBwJCMqLEnwEfLIF5Q1fIXEBdlgbrby3wuM3ymHz2GLXBC515NJCIQ7WITjHFxtTcIuqkCN2KbausfDf+XwOs806KpWyLWB2A2x1wlJI3MqdIu9tM4nptG0+BdhUYRuY9/vGpgnCv/Hr/94AmypxHoTsW8YprLuW05kAW2VdccDejWGH6nuLNNDJLAJs7ljGKQ74/hMCNsu6EsC+g+8VB+zUE8A+YBcsGe5NzEAA2P3+ED/4wQ/wqU/9DZ577jlcu3Zt4n2tMK72GK+nFljz7yqnEjAT6Ck6I2DHldmhUI1h3xsBNvfNEDhD4RRpySSFx9W+J+0hI9/yMAweB+ndZkggL3bq5WkFNGplA2wuYIhmDIkzL03QZKMPNf+Q05lFFiLAtkXNwK1Y5clu/tyMTJB9D/pYXl7Gr/27X8f8/IKZqYSA7d7dNJYZ2bmHXuKKPOysq3ptSFwq/Mk5W3OPKEWRAPZNfFmSTQ7SDCSAfZCuVjLWm5uBALDPnDmHz3/+8/iHf/hHy1l7D+fhpAwpvOELjPV3glAYMg+7aPH1QqE4CYmHtdEEMoIRn3nMGwE2Q+3MIasjl5TeOp5y5mG+XQA8FWdNO1iF0YL4hPHcxOjZPpM5bDqbCbClEneBuDf68GO4NaktVLKeRuA5smabCx8uTLwcyvPHZNi0L11dXcWv/PKvYm5ufgdg85xdwe6AzTQA89hq/iFhHUPk0wXJa41T5GM+2SYwTlHYe9KgM2LYNj+RcUom6+V5iUr85r5ayVZv7wwkgP32zn9y9DdjBgLAfuyxn+LTn/40vvKVrxqLpSsXgYLATUV2yKLjgE0gIttV2DkUiAmwi4WS3fCnfuMeThdg83ivAWwqsM2EhKVTaQtHE7D4QyDj8ZzBuymLADsEZ+WklesN87r6W6gMVzkUGTMfBGgCdqVUQLGYjwCb5FqNOfzCdDudCWBbKsBy9w7YZNdk5Wy3ObUn9e5ltujp9bCysoJf/uVfxuzsnLmfUYjGkDjPzYV4/HHAnp1tmYc5Hw7YEp9ZR49JPjs81xCwPUU9tSJ1MWBm4n3iIXHfl0VT2G0tm7Pc+t6AHWux+WZ8XpN9JjNwkzOQAPZNTlSy2f6cATJCz0mmrCTJFcBp9HsDdDpdfO5zn8NnP/tZHDt2fNL/mmxQRh8CR4VglY8VS5X6WGfP/Vse19zHsigWyl6PbaVEagXpTUBcfNWdlIZNmaIbkTgQ5zHTmLHFA0HUcsmRMpuvaXw8ngmpRi6iEwu30Hjk0uas249C4J3mt6ctKtNs6JF3gKZhSj6XsVx2qeidwMKyL+5HjFzlY9Z6Mp+3Y/T7PYxHA1+gdL0HuABfi5RDhw7hyNGjWFxaQqni6YP+pBa7iG6btdgUnbUwNz9r+2Ve2xc0vrBhqZjXjjvQ8nT5mgE+u3nJMjUmwpuo7Cd18tO+33YgLkAKxcmCSPPL4xiAR9ECn9D9+flPRnVnzUAC2HfW9b79z9YJFAb9IS5cuIhPfOIT+OpXv2q/EwzFfuVcJkGZbtZSdoc5X4F3yLR3B2zd2T1cbKKsXge9npuoxAHbnNLyBTTqM8b+5aImwOZ4lTsP/cO5HwE2y67CWmwRXNLIAAAgAElEQVQCnImzhlFbyogxMydN0GHplvo9E6gLeZrBeP9nHiMUcYWALbMVlbbZfA0J1j0MA8B2NHUlON+zurqCI0ePYGF5GUU2FclmDbCpQ+e5D3sDazLSajUxO9eyBUcI2DyOK8G5yPH2mEyxG2AznJ62s31NgxWBdfhsV2fi3OYmKtnovHfOLwE7O+n6NXFPSUD79r9/7PMzTAB7n1+gZHg3OQMRUHs1EtnXCD/5yWP4yEc+gieffBLtdsdAiYDMh0RSAmOBk/pjCzQFVLrZ63VnxwQ82pS6+1lE2ix0q4UBAZsWmwJsAQaBlaDAPPhMw+uuBaTcDxkeATvMX0toJsA2MArqxqcM20FTLNe3t4KmHYBND/Figa5tzMcrSuCsWouAuLWqpwIiNj4aGmAPuDjpulKcIXdGPXSeKyvLOHT4EObJsMtsLJLDgO8bj2zexoORA/Zs00Dby7YYCnfLUUU+VJJl4DmOWDcNXrJpZ9lBe0xdU9XH65rFAZvgnzGLWe93rsWB98wmw1b+XGGLm/wsJpslM/AmzUAC2G/SxCa7fYtmYMKo2XAia2DBkHh7u2NCs7/7u7+zsi71PPaGEvSpntZXc6QCN4WAZVAiwA5rnqeK8ewOwA4BU4Dd6bLsyRm29uFANAXs5kxrAtgCfinHVfetHGsIRnxNOWmxfw+JO2CT7ZLpCrCZL1cO2juAZQywDbiLzn7DsHsYHpfxC4+pbUl1Q8A2xzFTjjvgc1/Ly0tYPbSKWfb1rpQN7IfjEfojlnblgSHFbGk0W8zhNybmKALs6SLFTU8sl033VDvFETL5qLabx45+wjkK8/kCZH0yBdiTaEUUOhdgh4Yr9p6EYb9FX+rkMHvNQALYyWfjQM+AAJrlSMrBErDPnT2PD37wv+C73/2uCczIZpm7VhtIArbywyFYh2FvA8QoFyxQD/PH3vzD+2ILWBWSVqtNArYYdgjY7qFNoCyBgM3aa1meKkxP1i0QjbPFSX52D4bNkLgadxiApRkOzyAf2ap6mVjaAJvALY90CdsUGhfDFhgKsO18mXoY0Dylh0Gv74DJXuPdns0tFwdLy0v2I8Bm1IA5ZwI2z5+AzXERsGngYv22In9xNeHwD6iHsA2ohwyB+0vZQtQBLPJr18IiDtSaL0UOfHGVRirr7VG1QPPtnGEngH2gbw235eATwL4tL+udc1ICbNYMOzC5qveRR36E97//A3jppZeiTlvpSQ9s+VgLBAVGYtfhDdyIVZT3FHhLeGblQGkv7/KcdiYSS3lYmYsDMWyF4Kc5VAdsvrfVdLMU7wDmwi85n02AOaq/jrPBbLS9WGXIsHcox9MAHcooGJvWdGMC2N7MxI+vxYkMZMIIBI9PcOe2nOrhkC02u/8/e2/+ZNlZnel+eeYh56xBVRKj2mBu921Hx3W0b0R39A8d3f9ZR4PdxtiN7dt208ZgEAaBbMCYUUJMGpGFRkCABiShAZWqpKrK8eTJG89a37v3OrtOZpamrKzMnRUZOZ5z9v521n6+d613rZW2tyjRGlt4fH3N+4rzWnQ6u+HMmbS0spKG1lFtaD1OBWxC4kwIW1xasJ+RTvDogw8YKc+/NJtJYXOtpbAVDai2gBW49wK2rme5tnRK83na5WahVtjH565yeM+0BvbhvTb1kV3NCih3HX73/Kvn0223/UP6xCf+j/UN93rfHQO2wtl8LvUqYMsRHh3YCslKcU7+Tis1Ztw4JtgBGjdOkd8dmekMhR2B7c9RAntl+URiFrSgL2DzPeVwOT0dl9Qgx7YfsHX88IeGJ1LY/v0dM52hsAVsdX5T1EEDUgREjkEtWpmPPR6jqB3Y/A5qe211zYHd7aYTJ1bSqdOnDdiz894GtdFqGrBNxW6jxNtpYXHeyszUW7wKbCvP2mFdx6awLSNPeVwbJewXvxop0SYmRiemKWxBXU1qLH/NgvkTZHVfA/tq/jvWv/POrkAN7Hd2fetnf6dXYMcNZEBEN+5f/fJX6W//9lPpy1/+ikGOn3OjV+9wvgfIVTtdBXYEYml6ymVEBlsvLzIncQJ2k8BGIUphU9b1ZoANvAG2gKtQvNRxDIkrCqAculV6ZeMXv29h/gxsKWzP546trCsCWzl0wY8ogcLknBOPK3qqGyjHVqs9znlrq8nOwCbXzehOgL24vJTmFhZs0MjVAluv7cCdDmxMZ1x3/7mPMdVIUa2ZFHT8U/Rr2GTXZN/WZsjXlxK9vAuogf1O/w+un/8NrEAN7DewWPWvHr4VIBSO0lJonPzpPffcY/nr55/HbDZjoenV1TVr7sGboCQgqASLn8mVLYMSN/LY+MShWIZKcYlzg1f+GfjJJQ481tZp1OIlXgq5F8ItzaR+f5DmZn1altzXbgjz3KptRPJbVNiFKS5DVMelkDhVXDofU5UzO6awySuXijMZsDGdKcwdu6nxOEUGFF5XDbqdbwvYjdP62moa4/aemUnra2vp4usXLbTOORHmXqApyskTaXEZc90gtTrttNPwfHRrhrx6J/UHdFvDqY66tS1IFrhab9VjY6Zz2DZbzTTayYNK8hpxzDpWGQbLtdHkMf9o9dadTq7xdme+3P+2w/HG47XCPnz/7Y/tEdXAPraX/uidOPBGOX/xi19Mn/nMZ632GuABy8uXV4uZzerUpVIr5T1ZEYVFi1ByblYSS52qwAYeqk/2Vpo+a5vHkMOOwC5DsoZtM53Nzy1MAFvwByqlma2ccT2RY89u7HIj4aYtAVvquNGcsbGYGpepfHu7xWs4sLVh0GbFQtzW79trqqVYdXwC9uYGCtvd6AD70sVLtjGYX1gwCPNx+cSKh8VnhwbsZOs0UwC71+f1mYaGU905WTrfHZreQOVKYEsMK9IQgR1D4IpKxLx4I3dt0+bG1lsKuwb20btJXOdnVAP7Or+A9eHT1ctVNur6ueeeS3/6p3+a7r77HlPVABtHOMBWsxQZu6pNUiKkpUJZX4XM483f133GXOIR2NYLmxGSucQoAjvWeLuCJLzcNWAz9IMQshSs8usFHHOnMx1DERrPar/cREwCWyAC2Cr1Uh6fY22gvHNZl2qxI7C1mdFHPZbjahl0x96i1DqPjdPa6qqFxHmu+fk5O5/Zubm0tLKclk+Qq59N7W7HgE2euNvqmOms08W858D2LmfVv2xX5OYOzwqbaoDtxKCS8nerBkFFNaapbHODhzGmrKl1lLMOZ7mDXK2w61vMIVqBGtiH6GLUh/LGV4CaX+WZAeJdd91lzVKeeebX1tgEtUUoHHjLdawwt2qlS9e0t/6MSrvqPjZMh5B4u9WdCmyF0TGdSWEL2H6WDmxqkSOwBQ2FvPla6pfXldpV+JbOZZNvJbB1nA7ihk3iwsVd5qHJwTOb2su62DCY+zunARRelltchjulDQD2jHVQo/UYanxkwKbEq9vrGbABJg1TFldW0sqJE/Y9gN0wMDfToNu3Omx6iNPABWDLuBfPq4C1tVnJpVfNRhozVcxKwUpqS2ErQqDnEbSrCpufK5ph6RIznNXAfuP/G+tHvNMrUAP7nV7h+vnf0RUAQjRMQV2joG+55Zb0mc98Jr366vk0Nzdvwz78fc3gIRAqZM1HU4u5aYhC34JSdB4L5uUJ4dIGcB4S9+fx0i6BFdMZwFaP8vI5vJZYwCbfq4YkMYfN8QqmAinPIWAT4jb8F/3EPZxMDzSZrXheFPbm+oY5uvm+Q7xpwAaQZX9x73gWYR3XQM9p65OBbZV02+O0wTWgvn28Y73RyVebIbDbSfNLS+nEyZMWSWh326nZYa3aaXYwa+F7jg9YA22toc7JVbNHNKx2OgPbmJrZ6hspSr/KLmsR2NXQuEO7VNg1sN/R/6b1k79NK1AD+21ayPpprtEK5LIugP3ss89a73DmX9OKdDicNVjjDickzpvKlgRslVDFciYpLr4n8Mp5PHmWtPpsG7D5XXdPew6WNx47DdgOjxLY0XSm55HSBcxqWapQvo7PNh9TgM2GwbDWoDFK19QuVFy7vFpM3/LcOBsOH7DB6wJ23jVohOPUecfzL8xZTZzyM16PveXDVmicQoibEi2ey4astJppdmHBarIXFhZTp9cxYLNZWZxbMMMgotbd6q6yvQFNrIHXlC3OOYesM7ClsFWKBbSlsrUBU6jc3eHuB4gucb5f9EmvQ+LX6D9z/bL7rUAN7P1WqP75dbECW5tb6Tvf+U7667/+6/T000+beuOGTDj84sWLBmypKCkvKW6p7qhUp+Wwo8vbFwVYeWg3AjvCZotOYFuu/mXgcnj49CmgNTukPnmu6OcdDWAywSkKUDq8c2mZTa8qe2aqS5gZzBoNU7o833hnO12+eMmArefkGOh0ZrOugXueFsbvy6zmJXHe9jOmC6SwCbUzE5swOJskpHA/Pw/11RubG+YvGM7PpxMnT6SlpeVCYZO/X15YMmBzfAI20I5r6JsmH/5h7vCGl10BakLiKO0YEheco2N8N2Dv5PXj8bqGjNysQ+LXxX/7Y3eQNbCP3SU/eie8sb5pEPrEJz6RPve5z6VXX33VwEArUt5xjhMSrwIb1Qic4s3eQ6seTtZ7BFaEI5wEHgK2h8V9trLBP/mYTYXEVdo1DdjqdMZz+OhLD00L0EXeOMxuLiIGBbA1drNhDVU4/tnhrDVLGY1H6dLFiwZsfsbzMhVr0O/l7mLewUxjPnUOrF8sa+M1ZYyjcYpFFNJO2ljfMIc4in92MCzGhJoyT+M0nJ1LJ0+ftBIvctitPERkZWnFeo8z8KPR4hi845qAzev5ZsHz1JTQmTImgsHGxxrb+c90HSOwqyY0KWzOwULo+AKy017RDOtxrsYpeWNW9xE/eveN6/GMamBfj1ftOB2zxOMVruG8CDvMZR6nl19+Kf3RH9E7/HsGHvpwv/baaxYOR2Vr6IfUtYxXagZShbSWeC+15jlVNVFxlV12yyJHOpPLu0Y+Gzur1Qh94AOsdwO2cusKi/OcigwAd9tMjDw3b2VZZhhjsEYrDQfM6vY6bjPP5Vw6w0hQxIB4bnZov88bGwWOg37fCr/z/IoORCgqLN6lppryr40NM7T1zPXuHdo21tdSu9OxDUt/OEynTp9KcwvzaaY5k3r9fpqfX0hzw1mDsYfct1On2zWTGs/P8TWazULh21o3qb8uJ2uZ6s8K28dvluNGVQ+v85+MRHipGBsAvq+/B9ZrZrfGKcfp/119rodyBWpgH8rLUh9UsQJ7AbvIX2+n++67L/3lX/6ljdJEJfIOqM+fP38FsNVuE+DJ+fzmgO1qPDY0iZ3IpA7V9czVtrfw1BtgYnMhYMdcslS1IgMGk+wUl8pVjtY2CoTms3rWyExy2D6C07uAAWvyygAbkAJ1QCkjmoAt45mOXWNJi7ruRqMIIe/Y4I1Rwv817PUtb866bqytp1Yb8G6nwXA2rZxcScP5WVPXw9lhWlxcTL1u30xqBmwGhhBhGPjkMMtDZy+ArRkKG1NfjmCYyi46z7nqFrBlPlMaQxsvrburcW/AUgV2g5D4tMYp9X/LegWu8QrUwL7GF6B++X1WYDdgh+9ffH01ffrTn0633XZbeumllwyAvAHICxcuGKCmtdhUAxXd6KOCnBZejeVCUm1VYFcVtsLp6qYmYAsSEdjKU0fzl55P7UAFJEGc57Pwrv1zU50/3mdW04rUJ2DRDc6VPiD1yWWb9nPgxs95HGuHwpbxTAqbjyqH4ti1SeEx9A+Hf7ODQZrtD+w4eH42BT5DYyb1B4O0tLKU+rMDU9GLS4tpaWnJUgoA29ZpPLbX7fZLp/ooz+a2a0M7WJztV+Tts3s8qGs2CdXQeLxm/ldXdjHj+WU6a3W6NbDrG9OhXIEa2IfystQHte8KBGA/++vfpI985CPp/vvvN8UF3DCa2bSsdR+8IVWtm7aAU32dqLT1s2heErTj4zy32ixLrbILWeFrHiN1Hftc8xwAFkjyHoENNGPeOpaexU0Cz425C/TY57kHOcB2gHsu20qvcH1v+prgnqfHOXloAVipBKITcqlLYVt4Os+L1maDrzlOSrl4neXFRQM2AOf56S+OmYwQNs85Oz9rwB4Mh2mFzmdLS1bCjYzmdYCzGb96uO091L6Z68Z1vWZo1hKc8SrPmqauI7B13SevG3l836zoGlqL1l7fgU24Pbcw3ffvsf6FegUOYAVqYB/AItcv8TavQIa1T2/aMVB/+MMfNne41Rw3GqaspWoFy2rYuzCHhRD1NLVdNS5NC68K2HKcK3RsueM8kEKlZApjV4EtQMutra/LtqcOX8HF1PaYiVseKue1MG3hOPewtKtiYG1g22F+NeVX6+nSpYtpfX0tEc7mTS5xr58eFqY3AbuqsHUMUtiE4E8sL6dBt2fmM4BNM5XR9paFwHne/rCfesO+Gc9wjBMS36YHuRnLxmkrRwsAtsrsNjbdUKh3O5mgpK8G2IL1tBz2KOf/tQbm0O8PamC/zf9l66d7e1agBvbbs471sxzkCliLSk9gv/76xfTFL34pffKTnzR3ODdc3iwkOxpZ/lphacFYUJ0W9p6Wy54G7AgBObljODwCWy5rtUKNtcEoWeXcq8AG1DKTKX8tUErtUlQV1T3KemDq3HO6KGj7mA1Z5JoFbBzjfG4/bzZtsyNgS+FbLXk2y00LiRtYd2iU0jeF3W21rduZgL09HpnxzLqo9TqWw15eWTFgky9nVKaAjcK20DS12J22fY7ClsGN13dXuL/p+vk1mzScKSRehbWiA/kZbKOgjRvfsyY1g6EBe4fjsXz5bo7Hg/yjr1+rXgHaKeD0qN/qFbieViADm7/cX/ziV+njH/94uvfeew0+CkNzOuSu+Z5qiGPu1ct6vCNZNXSqkLPgvVdIXKFihWyL0G2lVWZU2WrGwvNGYAtMUtgxRK6cMuclYxuPbzfdNMXPLf9s/ci9BhtYY0SzTK2Z4/x8CYVfvnSpKHmL4WCF5wG3THkxpSBIapPA8/GajM1cmJtLvNrq5ctFSJzSNnLWFiXoddLswlw6eepUWl5ZtnC69QU357srbN4isMlrx40QNjRuWdo87Gc6i9GQqLAFbCvNyyY2pVP6w9ka2NfT/eAYHWsN7GN0sY/MqQZg/+AHP0wf+cgfpt/+9rd2eqhY667VbKbLly8X4yGlamXWijf8CGQpN/1coWaBvZrDngbs+FieLyrsak23gC1Fy3HzuYxfMpFZj+sMXu9S5g1TOq2WbUhQhgvz86lvddWo1h1bg441ATGdmZuh7Nj6AFWiD0QlOEdeR3XYKF/lsaWwNdkshuR5DDDndZeZdz0cppnxjj03a7+1sektR60DXNsapswvLdh87KXlJc+Tz3i3tt2AjZqIEZEIbBzeRAzKqMiVZV3xelWB7a1MfQOk1AXH1J+d88YstcI+MreMo3IiNbCPypU8ouehSVx0MrMbN6ajHBN67bXX06c+9en0j//4ZWtLiolJzVK4CRuYMD+F0ZDTXNwCttX0Vhqn6GY+TYlH9RaNZ1Lvhsk8nzkaz7R54DECM7BUP3KDRr9vAAWeUvyxfExheEqpKOXysLob1XZy7hpYex23B3W9u5obvNRjnY0OX/N6UtW8Jr3Nde7yAmhzovNTNOPGs2dNYdsYkm3mY68ZsGlXisKmNaqF3Ae9dOL0ybS4tGRlXaj5Trtr7UzJJVsjlNwMhfGc3V7XYK911M84IYXBdU6CcRkm96EoalMar63SFawKGwXly+W4HwyGqUHzlNp0dkTvKtfvadXAvn6v3bE6cg35MCbkCV3PPfd8+tjH/jShslGKQAZgc/PmJkyHM7UDFYgnDEwZXnsBO4ZLq6Fzqedpzy1wRGUu89tewJbSFbCBWtwMTECbVp1J4fCB1VQT9ub5W3kgicLj1sgzZ7/4ufLML770UgFsQK3QOsa1CDKtY8yh67wFbAC3M9o2hU3DGoCN2ZqQOM81mB0YsDGdDYZubhOwASfAtvWaSTZP+2qALSjH/wzqKe4pD2+pWgP7WN0ujuzJ1sA+spf2aJ0Ywz2Y+sQbapub8b333pc+/OE/TE8++aSBGYVIiFZQA+KxUYlCvzHEqvx2VNDReBbNY1HpTai+0NpyN0Nb1SmuqwOYUdSa0FUFNufEMcSGLIUTfaaRWg3qp7vZGU5N9Y5NzrJweKdtnc9iX25rmMrI0dVVU8EvvviSGbs4DjY8AJvXBNjKm2sMaZkv9hy5GcTa7SRgE0IebWxafpyyughsfo+yrpM3nErzzP7ue813u9VJ49x6FGDbZiYDm99pd7qTE7g8IV8o7Gl/5dGMRsg8pjx03P44gO6bO35H3fBQ2E1qsWuFfbRuIkfgbGpgH4GLeJRPQSFxelWjuFSzS/71s5+9JX3yk59K586dcwU3GFgYXG+0JuUmLGUZwScoS+1G5zaPF6jL8Gm5yjEULtArbM1xVB+j/Gh0iUudKiQug5nVIWfnOCHxWI9dOMNznTeGsn6X4SGDNDvrddzUPpvCtucB2N6JTUrU67UVEl9LL7zwYlrf2DAXN6Mv9ZpS2zxWmw11DSvC8Q3vPy5gj0ejtLW+YT3LATbHYlO4MJx1Oml+cT6dOnM6zc3P2+bLQvCtjpWWGVRzPTZ5ahT2fsD265T7tk8MQCn7iru6LgeX6LoL2DKd1cA+yneRo3NuNbCPzrU8kmfCJCfy1tYvu9W0umOmPz3z9DPpj//4o+mHP7zLQt9q+iFnuLuhN0xx600u7JhjVrg0OrcF06i09b2qyo7h7egUl1lNv8/zTwM20AKuKuFSGZembFWBrbIkKe7FuVkDNmqV0i01ZqGsywaRZLhbtzPHtils8syXLq+ml156OV1eXTWgUhet2dsobL7H8ejY47lK5QP6m268Mc3Pz6Vt+qWvuQOdkDhKn+JvGqdwfovLi+n02RvSkNB7x13trWbbysIc2LQo3U7bO2MbWEJPcVfYHHPuXJbLunRt9gO2Hhs3VlLg3u2UEaF+juqGx1jWJjlsfqFunHIk7yvX60nVwL5er9xxOe7cL9xQgwTLRq4777wz/cmffCw99dQzlre2HtS9XuES17CN2AO7CuyYu54G7Cq4Y3hcKluqU6pcIIuXR68jYMd8KmDmMXJ+C9iAutpARZsAjkOzt08sLdnErX7X3eF+vjjEHUQoVVP/Ruu8ftvjtLa+li6vrqVXXjmXXr940TYNUti8rsZ9qrRLKlthcXkBOH4UNsBmAMjG6poBmwgIktmGXmUXOq1Jb7jxjLUpFbBpTaqyM0q4APaIISAVYBczrgOwo8KO6x1D4nzfXfpeMja58XKFzrlwfmzu+JyQuLUnrYF9XO4y18151sC+bi7V8T1QqWx4A5QIgd9yyy0WEj937nyR343QRF0TEt8L2Px+DIlXS7Z044+haEFTwNbz67UVLq5eLZVzSQELHFLYAn0V2MCz2pZUpV5MxjqxvJi6bXeDa+IVrnCN1zTlbioRWO8kGq1YDjsD+8KF19L5CxcM6lVgK79eDelHLwChc4BNSH5jbS2tX14tarx5LRv+keuml08sm8IG2K12yxzwKuuy0Lup3NEEsDt5IyKFTbjc9nC5zt2Hd7j7vQSypwCkwhUWrzrJPRzuKQwBm89R2DWwj+/95jCfeQ3sw3x16mOzFbh86bKVARlgR+P0q1/9yiZz3X77HenixUs2phHQAWmpQxTeiy++WHTyUrhaSja6uIFBbK5SVWKxrOrNAFsKO6pUAWU4dIXtwPaPnU6eS90t52IT3tZmoN3x/uP9bjctLy5YLTbH5U5uH7UJpHldQtzUOauPizunx6aAKe0infDq+Qv2uxHYGNCmAVsRBXVl4/fOnjmTOI91U9cX0+qly7bu5M+JBNj4zsZMWllZTjecvcFGa7Y67QLYhKVVV76xtWnXQqVtOMwBq+Whc3Qldjrz61g64KtlXQp3y3ymn7P+NbDrG8z1tgI1sK+3K3bMjhdAN1sNGxJBeHVrc5y+/e1vp//23/6bGZs2NjYtDwqsAMzv/d7vGQgefPDB9Nxzz9n3BUeFxL02meJkz+dGYMdwdVRpMZ8db/pSzHpcNGTpUulnfK2aZlfSNBQB1A4sB3Y7dbu91MvvgBnYECKmznrGjnnbHN2nTp5I3TbNR9xkpbAxn2sToCEeRqf8ZjlsGwByOb2ax49yHpq5Lcc4AOd70eGuHLqOeXZ2Lp0xYA9t/vXaZdqSXk5bm968BoVt4flGI83T5ezkCTObkddGafOx1fJGMFLYfJRBcGiztd1YpmiIx9n5epTrzMvWoZrt7dfO0wKlS9zNbRHqKgHT7/A4jgdl36Dtqv/1HLP/dfXpHtYVqIF9WK9MfVy+AhYGL98p1frbv/3b9Hd/93dpfX0jjbZ8wMXp06cNHO973/tMaf/whz+0UZsKWQtiMncVCnsHB3GpsN9uYEvRKoQOsAGPgN1qu4vb3mdaDuxOL/V73jiFiAHPQdgbwM80yE/PGLCXFhcM2MBQyr+aY6661qVkUdg+L/xVAyzrVITas2Oc13CF7LO0tTkpIw7NNAls3wSsXr5kc7cBtTnVm43UbjUtLw6w6cZmr9UfpCYh+xbnnfPIWz4X29aj6c/faDo4Hdh55nX+mueNG6j9gB3/W3n/cTnoffNWA7u+8RzmFaiBfZivTn1stgKbG6PU6bbSaGsn/fSnP7VRmg888IDV0G5tep3tH/zBHxisUXq/+c1v0ne+8x0L9+pNIfFYz2wQGI+Ksh+FxfWYqqqOX+t3Yh23qzpXt9H4FJ3o+n2fwNVOjWaG0y7AVvczz1M3U7NFd7Rump+bM8VdBbbytFWDnY6H7/OGwo7AVg2yQtHAWiFy5bCVh+fxvp6U0g2Dwr4S2NSIm2M9A/vEiZUJYLdoT2rpAM8jb+ESH+eRl41GmpubN2Bz/L52vl7EC1jXVtM3K3qrAvtKo2CZ754GbM4Vhd3t9QxPYJkAACAASURBVGuFXd9/Dt0K1MA+dJekPqC4AoTCuUkDqrXVzfS1r30tfexjHzPjmfV7HiczZf3X//pf09mzZy1M/tRTTyVc5Cht3bBllBKwpynsKrAFpmngLgHhXbSqNcrTgK3n52duJGummYaHf3dT2HzfHOM2QpOuYa00Nze0sD8Q7BESzwqbY5LC1nlq86Dj0XrgiAbYr712wVSx1kphcQEbhW+BjjAmlM8F7F6vb8DmeJj+xXOtrdLD3RU2apr8e6fNcc9Zz3GHOCHxoSlsAZtj39waGbBt89NomMJu5XP0DYPD3Cx0wPUNAFvnoWvn51HWcct0qJA4x+ZvdUi8visdjhWogX04rkN9FLuswPraZur1O4mqHExkf/EXf5G++tWvGmAAOeFjwuH/5b/8F4PG888/b6a0H//4x8X0rqh8ZZYSwKSwpR6jU1yh372ALZDFUHoEaISdcrA6BoCWZvLM6l0UNs9lNdltxk2m1B9008IC6npgAz76nW4BfIXdpfL1OpOAckWqenXmYl++fKkAthq3AFfe1RpVCjeGxVHYGOQE7E3r3X45ra+tTgCbUL6AvbS0aJEFARuFDZgVqpfCtnNJyYBNLbZC5m8W2BHWikLwkXOIJXpS2OSwObYa2PWt6TCtQA3sw3Q16mO5YgW2R66uN9ZHFgb/6Ec/amFxV7XjRB3vv/23/9ZC4qhW1PXjjz+efv7zn5sLWiHg/ULigGiaUzwq1Gkh8VjLHQ1Z2hAIDtoQSF378yLe9gY2v4fKVUh8ONtPC/OzNlADYFPapRy2oKRogoxnym9LGUdgA2spbIFe/cQ1BERroOYinEtpkmsZsIE7wF5fXzNgb21R09wwNQ2wu522/c4irnbLazfTwMqnHNhar1HoKU4um5C79yJv5wYu25mhmOyuXmFPRG00ZGQXYNtGpEtb1I7VkNcKu74xHZYVqIF9WK5EfRx7rsBrFy6lW2+9NX3yk5+0UZoYsmw0YrOd/sN/+A+WvwYCAPvuu+82pU3YlxBvVNhV01lU2FKPgiyP2w/Y/I5C4hHYOhl+Btz0O4BJHcSsfngfYOt3ATbh5dk5upp5/3HKppTDjrnaGP7XMcXcNr/L2qCyL1583YDN14oocM6E4QE23c8UXrcc89aWmc8EbGBGKgIYb21uGrBxi49GWxbyB84G7VzGBbD5vrWSrQDbVPzYO57Z5mlnJ/X7AwM2St6Nb97xDMjb9WmUbUj9WmSgZ5d4TIloQyNFvZvCroFd34wO6wrUwD6sV6Y+rmIFLr5+OTFKk9rrf/qnf0oXLlwwQxSqa3lpJf2n//SfDC4CNmVfmvMcc8llKLo0hb3TwJYaVegcgFhttJmsmGa1dw5bOWSATXMSgI3pzMxoreYEsAXlqLB5/WjKEnwBrzeX8Rw2XwvYHBuvSzh8eXnZ4Mq7movoOcn/kpa48cYbDdijra0C2F5yBZiBf68ANmM4rWVqRWErjWD9xPN0LT6SIyeaUAW2BoC8UWBrgyVoTwuJF8Amh123Jq3vRIdoBWpgH6KLcRwPhXajCtXK2+MtSGes3BYRurm5ZU1SPv3pT6eHH37Y1CBAWVpaTn/w7/9fU3hqBkI4/J577jFDlQAkkKlnt6ZQWTg7l3UpJF7U+uaLURqsvKlJDC/rpl9VbnwtIxm/r37mgFplUmpy0u54OJh/jQZgJN/btbIuflfAxnQ2R99wgN3rmOpEtbbp1FVMr/IwsULbOlapTD6qzItjwikOsNcs5+wKW8euiV1shNRtTSFxRSzsGs3QGWxoZWbUim9srFtZF0rXTHVM3mq30vzcrG2yfGZ3DvP3aKDSsbIu5bDpeI56tteyNqszaTAcGrg5NxS2TGf8DpsWrX/8/6PuZ2zq4pvWRM59hbuLkHx+TULivcHA6wn1hxnc6Mfx/2p9ztd+BWpgX/trcOyPwAZ6WCMTXwpakfJFo+nfePXcBWtD+sUvftFC3dxsUXW/+7sfSr/7wQ8ZMMhXv/LKK+knP/lJeuihh4oJXbpBx/ysoPV2AlvQqDZQqSprKVUf+0lTmNxCcwqw1R+dY6erGcAmh93r0tjDgd2h6UgGtv6QolIWwJV/17lHhS1g6/Eyusl0po5nqsUuw+zei1tw73W7Bmxc4gI2hfQR2KhtwuRsXiidmgZsXONe4uXApsEKwOYN34KtdXCJv53AVq23Abvvr1kD+9jfog7NAtTAPjSX4hgfSNFrsgLsBm00U3r00UfTX/7l/2e5aZQzwKCj2b//93+QTqyctK8p56Kz2V133WUucWAHFGU6E8SUwy5DsJQKueFMKjvmsK9WYQsaUt16fjVJ8bprz6eX/cTpAuKKsaqw6XTGY4CllXZlYA+GAK+VjVydiU5newFbP4v5aIXEq8DmeARhNkNmeut2J3L17qb3XtzKdwNscteYzgRsPgLouVlX4RYe73a87Wm3VzROkcImrBIVNq8BOOn+xnERgn+jwI6pAm3gyhI7z4Xr9QVsnOlsFGpgH+P70iE89RrYh/CiHMtDitAuu2imy5fXLG/9qU99Or388suWd+Wm+x//439MH/rQ/5V63b7Blvcnn3wyffe73zVwA0fgrpCyQtRyThfO5ykh8dhK9GqArXCqKXbVEGfVi5LV1C31tfZwOLlrTFal2UudzpgR3e14nlrTvAa9noWVewO+j5nLnddVl7jpQaZzhVIpbSaiGY31qprOBDbVfhMOt57lwDVvNiabwIxTu90pRpsCbAC9ubHu0QPGom6PDNAaAUpIHGgL2LT/VEjcQUxkJY+7HNHUZsejCV1KuyjB8vpr/YmQw95PYUdg63d1Ht48pTSu+WaK1/RjnHCJ1yHxY3lrOkwnXQP7MF2N43wsFZUtGfXyy6+kP//zP0/f/Oa3DEJ0L8O5/J//83+2HDbA5g0YPvbYY+n22283FzmAAUh8FMAUFleJl6mq5L3E46zqNwPsmBuNgACMQJd3Xk+9xD2sjMFqs2h8ImDjfAfYVqvc7xu4ZwcDA3a37/3H+R7AZqzmfiHx+GdVNZBRh43CZq3icUs1S2FrHRVBUFkdwFYkoG9NVnbSaGvT1pQNCR8B9tBA7bBmUIidFzXkGNponpJd31LYvA4hcULg/Bxg81qEp03d55PaD9hAPr5Vc9gCtl7foyxjOzaO0d3oOVdTA/s436EOxbnXwD4Ul6E+iCLOGZpKjbbGBuH/8T/+R/rJTx6ymzbmqA9+8IO57rqTBn2f4sWN9t57700/+MEP0qVLlyaGQkQTluBd9NjOwzR4vPp8C9hRcU6raZ4Wai3NTOU1BXoAmzeO3/PXPu5SwLYQevLhHwC7Q4/wXF4FLOfM2DWben1A3rhqYEeXOOeulIAUNrBWHbZgbDnzXNbFsfP6ArbUaAS290XHKNfzqMHIp4Y533asrKtv9dhA0IHN8zZbbQuJV4EdFTbw5Gs37OGud/VNyZddy/z3EtMYrqI91y0XuCIPZUjclTTPp78J/R0J2ERGeO0a2PX96bCsQA3sw3IljutxBBOuDzr2hWBKF8M9MJp99rOfTS+++JJB49SpU+n3f//304kTJ+xmDNx4Y/Y17UgxnCk/qbxrdGzr5lwAuOFTn6Swp9ViS5FPc4lHEPC5gC2AWPmSmaZ6BmmALSe6zXhOqmn24R84xWkGI2BrAMjC3JwBu9vrFMDu0ZAkDP/Qn1AMibMJUT5dLnGOifNEVZurO7cmja53AZtjZ901llRr4Wa6cTFpy1R2r2dh8LF5AkYGbAAuYPtwETfP+cSutpnOpgFbCttc4Q2GiOCY79s1txRIrm9/o8DWGnF8VWCzbr5pQ9W7Q59wfQ3s43pzOnznXQP78F2T43VEAdKFWzwlG5u5urqW/vt//+/pRz+6ywDDDfvf/bt/l37///n9dP7CeYO1pnHhEL/jjjvMcAaQcI2r3lmQUa5ZuVwD8NsEbJmWqsBWHnqynEv9x0dpZ8Zz2c0Zn4ftIzZbqd30bmCuXH3Yx+LCvClsm37VbiVyxjZeM3QK0wZCmxQ2CPqcj1LYgImyLnp+k+un4YltMvIYziqwFZHwjY4btbzHOxsmV+5sINrm8B6lHcvl83PvJ+7tSL2ci3pyU9htwuEA28/Bjt0Ur8/ytqiH1ZH71C+aqLCZMWBbjhz1m01oYXzoXgrbf+YjSiOwZU70jdt2DezjdRe6bs62BvZ1c6mO6IHOUMZFvtPraV1db6dmq5l+9MO708c//ucG4YWFxVxzfaP9jhQywOFm/7Of/cxGaj777LN5MIXPQRbMFMrlcROKu+HdsWRcq/YUF4h5nOZoS8ELMjoWO/bsNpfCBtTWCzy7rNUpzBQqUJvJk6kwW9mkL28qwlCLxgxjKX1oBqM0CYub2xxYZ+e2NiXajAhIcXMi5Rz7qOs4L1+maYp3PSOUze/K0W6589lhGphLu2tOdmaIK9Jg4XY2FvQ530nefnQ4tJap67j5x9uFK3ymMZNa7VaaxThnjVDaqc/5EObO5+xrbdgu6slRuxYWbxCmH1geWyVdFt7mhUNuWeeqkLj+rnT93WnOc3qums1A3NAJ2GxEOE7WzHZ1df76iN6Arq/TqoF9fV2vo3W0Rd31tucKvfw6obQJh//zP3/dyrkYAPE7/+oD6Xd+5wN2E11bWy+UNTdm3h955BEr6UJpR5BKccYw8dsJ7Bhi9zAxyo1j8hyrDFkR2Pod8rBGOm8TYz3BpWAN2CjipjcdWVpcTEPAn8PTDj13aMdNSQxrK1+rzYOAze8L2EQi2ESw8dna3LBjYZOgMHjh6s5lVRYNyA1k7HLR9ARjF87qdjvNz84mrHwbGdjWlrTnPbmb7WYa5kYsVto1HKR2hzyxb1IisIvNG8AeObCJsJDHLjYlmNpm3DEenfo6X/4udgM25WdVhc1zRGC70a1dA/to3XWu67OpgX1dX77r/OCLfPXIcoU722UDlRd+82L6zGc+m773ve+nf/2v/016//tutlpc9ZNWy09Aw/t9991n7yr78hB6rxg3GYE90R/8LSrsCEuuRoS1XlN5YH5GiLoojbKe2H4NBWzPM2eFTe625TXMiwsLBmzC4AJ1NbdcBXQ8Hj7XJK4IbNbLw+Nr5u42hd1qeetTwty9ruegmV5lHckc2DwHwG6hvBvNtIOzmmjAcGjA3lxfN6Vtk7q6qOKd1Gg1DNiE2/n+YHaYWu1SYTt0J4dtAFUiLo1mwzrAobCLaAKbO7rh5f8GOn8BfRqwtSZS2EQ04t+GXOJsImS2qxX2dX6fOUKHXwP7CF3M6+5UpihsU6aNmfTYo4+nT3zi/5jS/uAHfzfNzy2YsjajWatlkOENpXThwnkLh2M4Uy4SEAFK4Liruqb+9i0CW68XXcoKv0rpq445AtvyqFlhG4BoQjJFYVNnTQ3zwvy8ARtjVwS2wvHaOJQhYd/8lPXGrvZ5rIAtp7h3PVs3he3tPh3YMolZHj2rTYCtCAV9tgXs7a1RAWwa1G1RL58d4m2AvTNOM82ZQmGzCQDYzVbHFLbSDZ6/zpsYhoEwvYvQNSH1JpsId8/nXY4p7Gnh6ujgj1EWAZu/G3ODW6lY2UrWUyKkKjzfb3X8dUj8uru1HNUDroF9VK/s9XBeKskBqpiOvNLJVN6dd34vfeELt6b5+YV0003vyg1SGAaBavbOZuSeuak+++yvrZzrl7/8pYcwc/mUnNkxbB3D4XYjfxuAHcPQ0eAlxRdbe0phGzisAYhvKHYD9qDXT4O+N02ZHc4asK2tZwFQhdGv7HNeKs0yPC9gA2aVsvnkrhLYrabXeQvYFtbPyh5gC3Az5NqzwgbYPA6F3WrMGLD5Vesd3mkXwPa+4N7tbDg3WwBbql3AlormWmt9GzMclzvWbW1ZvUpIPP7ZKy0hYOtnfu4ObIXYdd38Z9v2hyGHfw3s6+FmcjyOsQb28bjOh/MsufebyhS5HdjUUf/TP30t3XvvfdYcZXFxKfV7AzMIOYy3TGF757Dt9Oijj1g4/IUXXijyudx4Y+i7qkQLU9ZbBLZMaTK4FeViuXsWx6F8swBZ1HkbtH0c5G4h8WEfVd1Nc7MAuzSARWB7GN1Du+6A9hy6QCVwKSTOMcpcp0YuhMRR2PyuAZuSqzZhYQc3wPZ8eRgwQsMT4Nlopqiw281GobCpuY4KG2D7hsNz2AqJy4Xu19j/Hjgf9Q63NdshSuA14RaS3xkXCrtqsqv+wUdTXgQ2aRZdO11LgE0HVNYJN3sN7MN5+ziOR1UD+zhe9cNyzmYwk7rO9V07yVqL3nbbP6Rz5141dzhhcDqacTOn3IsbrBp50Knr7rvvMtMZqlv9wwFAObe5VKGCuJbgrSrsmDeNZVMxn6xpVxHYFq42pzgDLnY3nc0OhlYuBbAJiVseO6vsWGo1DdgCkdICyksb7LLC5qNy2BHYrG/MWdMalUiB1VnnGmhqqMeWVihz2JjOIrBR2ADbmo42ffKW54ZxiZems92Ard7hZtTbxsHu9dFVYAvw0Xy2G7RVd89mQFPAijB/Smlra2TA5nu0Z62BfVhuGPVx1MCu/wau3QqopIucZB5jSL7yF7/4Rbr11i/m8GfHQuDDwayFLwG2oPv6668ZlL/73TvSE088YYYuaouVe+RzhVo19EK5XoWLmQj2Vsu6ogtbdc4x/LobsNmibI28l7gN/7CyLq9zlkt8bjhrwEZdC9hu2vLWpSpJ2g3YcUMRgS2FzbFXTWcobAHbe4I3E8DGE4AhThuBdrebtoA3Pb4JL7fbiQYvCokTtKYGW8DGdCZg25zs4SB1uv0ih+3XZlJhV4HNuEzfODTTNrXUFhIn5D/ZE1zXN/5xC+bTgM3PWEPODYW9nSfIUVJXA/va3SLqV55cgRrY9V/EtVuBmZRGW1vW6Yq3rQ0Pc3/jG99Ijz/+UwM1N2LqbwmHorS5mfI7AOvVV8+lc+fOpe9//3vpmWeesTAvP+OmC7y5sVdD1YVhKZ91Fdheo1tO7hIIY3hdYWczaNkM6I3imICOAO3lUpsBfn5cavZiU6l2mBvdMic0gWAeayntnJ9fnF+wumty2PNz8+YS99yyA1Rqt7oRkdlMDVs4Xc5BGwqVoKkda9V0ppA7NdrKYft5+SaBN2v+yQaj1U7j0bZtKE4sL6fxaCutXrpkuXebic0GpNW0si4N8sB0Bsh3A7aMexr2YedjVQQe/rfj67TT5vbWhEu8+sesaIJ8DG7827Br7A1f3HWudwe9VanZ3w5/QzR28Yvi3zPwhxa61+4/UP3Kx20FamAftyt+mM63ctMbj8bpxRdftAEezzzz63wzBYB99Kd9bYagDLbXXruQnnrqKQuJa062ACtgC2jVHLaWIQJbsBawIwyjWS0Cm+cFwN46k9acJRQBOT+TgUsbiQhsTGemFildmqHWuAQ257IwN28NSXCJ0+1MwPa+3OWGJIZ0i7KxvKFQBGAasNWSVXXYPBaFLWBjzoo5bAHbQvoZ2AqJEwUQsNdXVy0yQLSgQZna2wxsK2nrtNPWePSOAts2KdR+18A+THeOY3ssNbCP7aU/BCdeqcNGYVOe9eCDD6bXX79oDVNQO4AahzDgJr+oGuvLly+lBx54IP3LvzxgDVMU1gReKEegI0V0NaYzgS4q7Oj6jqVT0djF53Eil3XHSsnC8zyXwvEKP7u6M1eVucT3UtjksFGqVWCrtCs64GP+Vs1ZFOblZwJ2oZBz/prfBdg+ZWucWg2UsOewSRdYRCOXhAFspRl2OH6LEnj/F/Lsy4uLaWZnbHXY7Rb12jPWtY73dred2rnZCwob93i3N5gaEi8Vb1maJoXN61vIvt1K26mc3BWNZcWGLOfrd1PYhNj1s3L9mKLm7nQ3DHZJaJcKWw3MD8F/ofoQjtcK1MA+Xtf7cJ1tBvbW5qbdyF9+8eV06623GnwJfw8GTOLyUDjA5msc4hqbydAKBn48/vhjZjhTPpcbOsDmph6BrZ/H8CekIU9bdB/LIXHlePW7ZdnRpBNb6lUTufQaEdgF4HJ/7AhstfpUSNxGOuaQOMDEJc5oShqnSGErFx3z8noNC1Xnc5BT3vcGDmw9xkO/5TASlLSA3aQGueONU6CUudAbRA6oz3ZgW4oAlz4DM0hTzDTsGBfn5xN12KPNTavD5lzoJ07aQ8BWWdfVAruIaGy7MVHmPoBdbZzyRkPiEdjlRgYzoANbU8I4V1sz0jQ1sA/XfeQYHU0N7GN0sQ/dqcolnsu6fnz/AwZsbpLAGWXNDdVuqslz2QCbYRXcXGmYQvj86aefKjqcCUwKRQtW05SyGbLyPOwYRo4O6pgDjwpbtcFaUylsjxJ7JzDC8nFalvLGhTq/CoVNHTadzmhNSshZnc40PUvGM30UsDV1TBuOuJmJeXzVhVvnL2vXObbQPM/n6QV3SwNk68Bm7/4zVCcKe219w4aQrCwvW2tSTGdj5kqPaG7jA0DYkL0ZYGsQiG1CRpSr+fHYMbRbaaZFXzUFLK5MLO+Xw7bNYMPbwFaBzWsWYz1z1GQC2HHS3KH7z1Uf0FFcgRrYR/GqXi/nFOqw11fX0pe//JX0/e9/P508edLakHIzBdKEJBlvDMClsAESddcYzl544TdFcw2rI8bElUPRArbCnlWVXQW2oBoVtx4TjV2CruAXR2hKgQrYMVStjYGptVyHvVdIHIWtXuIM4VDjFDUPicDWscQcPK8jGE1LC0RgMxZTwC5/1w1ZANvc6wHYqE6AfXl1LbGxOHXyZJplHCdO8u3ttL62aiH1VrtpwO70MJl5PTd12Ezr6vWHe4bEI7AJiXv/71ymR6i903pbgD0ZodhJIzqsjWmsQgla1wacuMQup21OfH69/J+rj/O6XoEa2Nf15bvODz4A+8XfvJA+/em/M/MYwEZJobK5WQJt1BXhUOWwmTL1y1/+It1///3plVd+W7jDgZWc0QJYVJlVpY1L20cterORmMdWWDyq0whfbQ74HiFx9S4X2KMjXMpXytw+Mt1rPNo3h70wz2jNBYM172rEEvPXsZyM45b7W8COsI5rQHrBz5s6Zwc2l0UAIwc9Ddi2tpRhtVrp4qXLifKzs2fOWPmXgH350kWbigWwAfWbATbDO3Rd+BvwyoHcz5wxoz2f3qWNWfV/xH4K28eZ+ntU2ABbf0u2eayBfZ3fbI7G4dfAPhrX8bo9C/LHqOWnnnw6/c3ffNKAQXczYLe8vGLgpgZbQxkU6n3ttdfSY489lh588F/ShQsXLN8qdazctcxfuplXYe0OcSDw1oDNzZ4GG+SfeT69ySVuwgxAV99tHOfIO7ZlI1rMYTOpi+cVsIGhpQv6TK3K5UhZbb4dwKaUTMAuIxGe/27FPue5/htgN1qd9PqlS+Zmv/FsBPYoXXz9NY907Arsdur19zad7QZsu5YMBOl33yKwUeulkc43Vihs7ynOulrNuznFK5358nS56/Y/X33g190K1MC+7i7Z0TpgGqXw9o1vfDP96Ed32ThEupqhanCFm0O52zXHtbuWHbDnz59P3/v+nQZtKbAY9pYSjh/jz2N4m01DVWH7BmHbntsMVrlWV4+z/Hdu/0lzDULi0eCmwRp6jpgjn7iCuaTXwEaDEp4H9/am13ZjNMN5jcK2CVf9vvUUB9g0DiGPe6VC9E2QzkmKVCoyng/DVfxtx2q/BWxtcgiB2+eWOya37Tlsy6HTTW48kza3RrapOHPD6TQ3O0gthn9sbqS11cu28eIxrrC7ISTeswltHbqWhVI4rn9sgqLGKXaNt9n0+OZHwG51aY1a5p91TXT8uiaTDnqvNFB4fTKH7ddVpjP9/dHVrSi+jrOxJe+P1n/L+mwO6QrUwD6kF+Y4Hdba6prNvr7//gcM0v3eMOcpcYoPDNgam+ldyUbpxZdeSHfe+V2rw37rwC77b0ulR2Drhi5oR5d5VNe6ZnxPwBY4BWyp7LIEKU/VMmD7+XKOAA+Ao1wXFxcM2NQ193sAG0Ne21qbtjstcy0L2hyDQvnaLFRz2CWwvdWrRwDGBmwDXuhDXgU2eWzVlTdabQM24ePFhbl0w+mTNlkMYG+PNtPq5Ut23QD8JLA9UkDDFSAege2wdgCzRhHY+Bj0tW2+yKlnYOuaVIGtazId2MzLLg1nPjtbwPYUiQO7lxzY+a0AduiBf5z+w9bnes1WoAb2NVv6+oW1Aq/89hUb9vHTn/48Lcwvpm7XQ8uEJBcXFy3UjFJzAHmnql89+UtrSfrqq69OKMloKosrPC2PXTWDCaYReHweTWcRAHxfHccAkN74PqCW6Syq6+gu99cvgd1pdwzYlFhtblDH3Ep0OovA7nV7RUgcYHcMWOWM6iqwpTQF9KIkyyIG1KuPcqj+SmB7jt4VdoPmqTPM1C4neQHsrW07g7S0OJ9OnVyxmvEO/ca3twzYOPqvBtilK92BXQK4vIoyndnxAHQUf7dtwtdhO/lWja7wU/+78uiJrm0J7SuBzc8ANm1Ya2DX96xrvQI1sK/1FahfPz315FOmsJ999vm0vLSSOp2e3UxxhC8tLRVmLoxUAJuGKQ89/JP0ox/90ELl1dBvDHeXStZzsdPUshS6YBrLugBvYXLKLTmlvIDM/Py8hac11lOXU4M+SlOXh91jjtthmh9Bkw5gPKB0bSNtrK+Zwl5eXEoLC/PZdNZNQF0zsXkwChulKdU8Ddg6Z9VgR4Vt86ZzmgErvhS2lKqOD2ATEvda7DxXu9VOaxuYyijpWkzLSwvWla1HffR4ZMDGHGh14+YS95A4URRvfEKpV8dC42VN+WRIXGFouzZTFHaj3TRwC/KcfzUMHiMiEdgW/g9/E9MUNs/H8QLs4m+pVtj1XesarUAN7Gu08PXLClTJJm1985vfSufPv5ZWlk+kRsOHMAAT3NeqOUZ58v1z515J9953jxnOVH5V5DWzOSqCWiqzUGb5Jh3DqAKp4K2QeMxjy3XOIPJuNgAAIABJREFU72rACBGAGI4W9KvAjscZr701SSEnOzOTBv2BAZtRl+R/UdgAe35+zuqwUa+MvexaqVHHQslVhR1D+trIRJe7ysB8U8PkLU8HoDohoq1bNscJ5AY1a2BDODz38W63U7PdSZdWN1J/MEwnVpbS/NzQupv1O9TNjxMucYB9NQpbprlqDlsjVXfLYdOlBWD740pfQYR0/LxcH6853w/Y/L5tMKxlLIaDUOttJV7eY7x+q1fgIFagBvZBrHL9GruuAKaze+65J91++x1pc3OUVlZOpJ2xK2FSqXJDW842m6KeffbX6Qc//H566qknJ1RrVMIq0ZmEYznkIYbIBdmosGNY3GqT80ZACo5QOJsJgB03BwI+0QCgjcLeKyQegT036+Y1IgioU6ZfAey5udm0vLRkHc/IcwNycy6jdENIXMCKddjx2KPCjsD2zQSx7ZzTBbfZiMcmiTfVYQNsRRQA9sXL62lufiGHw7uJJmCDLq1kdwzYq6urVwXs3ULiMdQ9LSROpzMHtiZ9+RUXiPW5rpFvTtwHwcf9gM3vA+yudaCrgV3fyq7tCtTAvrbrf+xfnZacd9xxhwG72WynU6dOJ/pNqpyHG7l6h7s6GqWf//xn6bt33pHOn3+1cHLrxjyZoy0VV7xxC9a6WVeBzdcyi8UWperLzXMBa8LhCwsLV4S6pa4FbEFcinfSGOUKm/A307gANjO+gR3AXlpYLIBthq5my37XarFtYlVpOqsCW6pem429gM26Alv7XVPeYx9fCciDS1ymM7nEV9dHaWl5xYDdpYnJeDsNe93UbKR06eLrlsOOIfGulabRn/vqQuKUXGmTNC0kznjNNwtsRVX2ymGzhgI2EY2Jt1phH/v710EvQA3sg17x+vUmVgBgf/3rX0/f/vZ3Ur8/TGfP3lgAW40ryFP7FCsap2ymRx55ON1+x3cSIyEFwSqwpbCrruEI62nA5nlKFeZlTpqupbpuHkd9NOqaki6BUWBBXZdjK9WYZPcctoC9ML9gwL548XUDNkpawKbtZxXYwE/AFnS02dCGg48R2LH/OJsi0g5SnADbNjwZ2Khsc48zUtLCvrimPV9uofVWK61vjtPKiZPp9KkTqUVd+/bIgM3nAFvleNEl/kZy2AK2XZfc6axQ0M2GDf+Q6U7h86tV2FcDbNaPxj0o7BrY9c3rWq9ADexrfQWO4+uHnB9O6q9+9avp+9//QZqfX0wnT56ykLiP0hzZ6khlDwZ9m399110/Sj9/4meJ8ZoCsoxmsU46AlnLrO/po8KiCplWc8AynQmIchZbQ5OFBQN3zIXLHS6HuGAeoV4oRisbahgwDc6LS6bcOS+ATa56fnYuLS1h6Fqysq7GTMO+72MfyWPn8qaW12PzFsP5WkNBtgw9k4v1simPMIwnctgK4xMCF7Bt8lYwuDGtC2Df9K53p5MnllPaYURoMmDzOefAOrB2Pvyjk9hkCNiUdcl0VpSKVeqwlZu2NZtiOisVtuew43VWxCGaELU5iVEVT6VozndZ1qWNGxEBgI05zo8j5/pnfC54ncM+jjexa3PONbCvzbof71cNwOYGKmAvLCymU6duMIVNyJTZ1zIGAR4ah9A/HHf4k0/9ynK9USVVYcwiV5V2zF3zeXy8QCrgRXWtm77MbShrvUvR6fdR12pLGkPr0SEuYABBPrfw96I74gVsBn0AbMq6MJ0J2HyfUjeAzWANucR1rjFCIGAbNHPDEx/qMQlsL87yC4OaVg5bx6fGKRHYtLwZjRvpxpveVQCb53g7gR3d32mHtfL/OnYdGTJShMSvBLb+k+0HbN+MqTXp/sAuD6IG9vG+kR382dfAPvg1r1+xorC/8pWvpB/84IfWkvT06TMFsNUkA4ACQVTYk0/+ygd+vPgbC48L6BHE8QYt1SlAVkPi8fECdjSJySVeQIJSqnbblDDqGmjHx8X8tZem+THuprDVqxvVvLiwaBsVcvOoU7qaAWyVdQHsZqPpPcUzsDGdeR2y1y7zFo+fddPGRcAu+2Y7AKWwUcf2HFl1KyQuiEthF5sgG+XVMWDjEqf2GhksYON0x3RnIXk2C1lhW4g5N05hAIh1PCOnbS1Pryzr0jWLwLbzbcyk0c52DolrE1L+96pea3kJyNdHhR2B7c558veeCuB60s8ehW0pkeyi911DDez6ZnawK1AD+2DXu341o1u5DOQ4v/zlL6cf/vBH1jschU1I3PuBO0CUD+bzxx57NP3gB99P5y+8WuZXK21DY1gcOMWbs8C7m/LWTV2PqZZjcdOWQ5yPGM9KEGzbDV7v3PjlEt8N2DYvuukQJofN87/66rkC2DROoaxrYX7eFLZ1Q+v3LddtIys7QGQykhBNbgI2axcVtp9/GRK3udcZ2KawARb/iEMH0xnQdgf/TiIk3unNprM33mQ12HQ3I4ctlzjTugRs62YWQuKsHSFxAVshcULT1cYpipwAbNVlS2FvjUehccykKWwasOWIVypFEZPdFDbXkvQMZV02IS3X4rvKzq7xuqyrvq8d0ArUwD6gha5fJqxAuMEBhn/4h38whU1JF8AebflYQ26IUtdyiD/wwAPpnnvuTmvrPrqxGvas5rCvBtgx91l1jEe1yu+psxnABICobOW9VU4V25qqsct+wAbCKGyek+ljGLb4nsq6BGzrhpaBrbIuG0qRw8Rx88DnEdisRQlG7+qlHLZC4ga5rLpR2NXGKYoI2Dnv7KTh3JIBm05nmxtrNgMbYOMSp/mLgA3oADbmMylsGqdUgV1V2Jp/bdc1ealfEe1ozKSN0aa3KM3qvPr/TBEWpT/8enoLVuW498phs37MYwfYVmIoYGvjWddh17e2A1yBGtgHuNj1S+UVqCiS2267zUxnAvbW5rapGt1kASA3WMqd7r333vTQQz9JzLGmI5huvLuFxKOSrv5uNJrp2kwDtoDMzZ9QOGFwwM2bhn4ofy1YK3f9RhQ2OWygALCZdEWYfGVp2cq6fLxmN3U7Pq2LkLiFkkNI3BhipW+u9BWK17kJ2GpEAxyj6QyFLTVt4Le6bP8metxDx2XYHWAvrZxOZ87eaL3E19cuWw90gI1LnM9JCdhzEhanhnsXYO8WEhewrTtbBrbUMRuVze0tA7af02TzFF5XXd0mIya5VC03WpG6VtTB1jCHxL0Xegns6BTfYdQnAK8Vdn1rO6AVqIF9QAtdv0xYgYrp7Etf+pIBG4c4CntjfcvyhlLLygv/9rcvpx/96Ec2B7vb65jpLIY9pznFI4gLZRY6nQly+hhrpSO8+b5akeIOt2lZ29uWi40weDMhcY6bkPjy0rJtBOjk9tqF80WnMwGbxinqJe454Jatg+qQdQ46hqqql1M8dhXTsAtC3xjGlMM2JToF2FLcthnYSenk6bMG7IX52bR6+aL1QAfY7VYjjbY2Ddj2nKx5ntrlk9h61pq01Wl7fhsXeQHdspc4xyeHfgS2QTsDu5kniHk4fbL2XqV4MU2Awo5Rld2ArZQGwKY1KddcTnFb6xrY9W3tgFegBvYBL3j9cpM5bODypS/dZiFxgH36dAlshbP5HRpwPPfcs5a/fu75Z9NwSL3yRYNo1fkdw+IRyAJ2BLt+Xs1dy9EdoQ1QgDX113zu+U2fw63HvxnTGceA8/vEyglTzuSwz796zhqkUIdNDhuFLWAPB4OiNWl/0C3GSwpWsQ68UKMZfAJjMWpT+eicq7a/z9yuFGBLPqqXuDqzuTErpTM3vcdq5+fmhtadDZXdJ1fdbpopUJ3STKVbK1VK0voWKWACVizrAoYxh+3Xy6dpeWjbTXLFpspc6qNCYb9RYPPcZQ5bIzonx2uS0rDIBMazbs+iBMUmcJsa8Gw8q/9j1ytwACtQA/sAFrl+icoKTOSwd9I//iOmsx+md7/7PanTJtTsuVVuzAppv/76a2Y4+8lDD5qLmu9b/2ubIuXvhRLLXxskCiDlkqX8s/iYCFzlrKvfQ11hMOPd1G2ekW3KNKs61WArhM/r00s75sH1vFHt83jC34TEATZlXSjsZqNRuMTVSxzQySXOLOxev2vxauqzffORJkxv+h4fAdqEU7zotOlrY3DPmw/CvDZLzHK9yTYPhIelzi9dupTanV56380fTCdOnk6dTjttmK+Aa0Jf8u3UouyKxjNbHhZn3bytKUB3I1ez006N0O7UWpHKfW2hdA9zy8lN8Vlcz9H2Vur1vXuafA5xPGc17VFuzHCBqzzMS7rK9Imc86kY68oxExWgWUz9Vq/AtVqBGtjXauWP8+tOhMTH6atf/Sdzib/rXe9OvW4/Q8fHHyqkSV6X3PVjjz9quWxyqd6Uw2/ouwE7hj615NUw+n7A5ufABnVN/prPy+ctzUtS1yhcKXR6aV8NsKnDxnRGThxgv/7aBQP23JAGLfNWh43Cnshht5upg0tcvbSDAlUO28/NtgcGJJnOzKRlwPb6aynxQpGPJxOzNHbZWN+08ZpsVi5dupy6vUG6+QMfSisnTtlQEIC9TWmXAXtkv4sJbZvSMmrNOx1bu3arYxsUVGuj27awuMLNbCo4Il0j4F1uxBoJzc9YUYX7CW/3yO1XgB3NZsVmJJe8+ZpkYE9sCKSWyzncbFJ4IyxOZCAq7OP8X7g+92uzAjWwr826H+9XDSygOco3vvFNy2ETWh30hwYYRmtyU1bo9je/eT7df/996Re/fMLCrKg+D1d6SLyqrqugjpCOiy9VpTBr/MjvCbyoK7UiVRheN369lhztGvzBzwnlx/xpVNiKAPB4gKhe4rQmxXQGsGcHwwxsQuIDy2HbR9RpmxahJq/L8Zo7rkBj8xeFkq/IYVs5mP10V2Dr3FDYmxtb1umM762urqXBcC594EP/Ji0urdhxGLDHWzZaE2ADcdS1gK2xnJ025jnvJd7suVPce4u7cQxIF9crANVqpOnkls9P6w+wUcC+zswvVxOUXFeeIwUxvTEN2MUmIW98+H02hXysgX28b1mH5exrYB+WK3GcjqOisL/zndtt+MeJEyfT3Oy85S19jrQDE1X2618/k+6++6709DNP5bzqTi4ZiiFTV2OCDB9jYxTBOSquatlX1XTG1/wOyletSPUYB7obmGIOW21JZVqaNDx5XXNU+5ajBc7DWXud1dXLVofN9wa9fjFek17i/V4/zQ6HBbCbTahbAtvbd3r/8/JcrlTY1jPc5kiXHc7iunjv8BwmT8k2FChsucTX1zfS3Pxi+tC/+T2b1uURjzVT2N5ABad/02A93qaMamznA7TNdNbBNNc2YEthTwN2I2zILFUSgO0pkxnrgAdQdwP2JKjL2nJLp4QITRXYnL+iJWwCUNgco8rojtN/2fpcD8cK1MA+HNfheB1FJYd9553fS1//+jfS3Nx8WlxYspuv1+82bTwjpVRPP/2UARvDGUYoAOB9wEs1Ni2HvR+wq2VfEdhS2ChqjdIEqDymNKU5gD1/6uVUMn3p86sJicd52Aw1wcBlU7k63cJ0Njc7TMPBsAB2owUAm0VI3I5j7L3EVV7mxzYJ7MIlHhS2/gAVEo/A5nuE7AG21oRzXFxeTh/617+XhrNzFvHY2mKU6CiNtjZMZfMYDohmKnYd0k4xR5wcNvngFm7xHBIHhjbsI17TfYBN2J38OY/TNalu2mLKQ41g/Hzpw152SIvAFpXLpj0NAzbNampgH6/b1WE62xrYh+lqHJdjqQCb/DV5bJTXyvIJK+nyKU9tc4IT8vzFL36R7rvv3nTu1VcM1oTF3VBWzj6uNk2ZUIzBbBaXOZYBlYak0oTF99SKlJA4pjApd7vl08kztB6thsUVUq2a2XQMxTFjyqLGejAwdzVNR1CkgI2yLnLYABsVPjc7mw1QAdjZqIVZbxqwWadpIXEUunqIT6xLUNi2Bq2WhcRjuH3l5Mn0wQ/936k/GNo6oK53drbT5vq6qWxASp6ckZvWDnSM6m7bGnJeMzQ8MWB33IxG2VQF2NF0Ni0kTtgdaGscK+cgQ6BMi2WEwxum6I3nQ+WXX3uNuU/98jy6SuT42saCdrs1sI/LfeoQnmcN7EN4UY78IVWAfc8996Yvf/krBuiTJ07ZjRF3NV+7aWs7PfLII+nBB/8lrW+QE/amKdz8AVQ1hy3VHGFchbTUVDRb7fY5r0NHMxziwEYbAX+OSUWrcLTy2FVgSwVGSNjGYzxO1sVsMDC4Uc8MsDutdtE4ZX4OWM+l+dy4ZaZJX/OssLMqFbDjxK69TGfKYV8BrdBRrFTYGzaOU+H2UzfckG7+nQ+lXp+oA2kBgOjAJneNIY6wOyqbDRYGNKIVnGMPpUqInAYwFibvWriZax4V9n6mM8LhJaA94hKBzedlhONKYJNHr7551MYNaGWnPVzuPZs2VivsI3+HOrQnWAP70F6aI3xglRz2/ff/2ICNujp18rTdGFHWfA34aJBy//332xxs+mYCybW11Yl+4wqHV8OhgmsR6q2Ude0HbB6vFqQAW3O5eZxvFMr2qQJZbJ7yRoBtfcIHA9uQ0CXMcr5N2p8OrQ57YX7OgE2bUnOqN8ldz5hStfO3uuJJxe+vb7pxwiWuHPZ+wBbwMIltrG/YBDWVrZ0+cya99/0fMGBjRgPMAJvoAMBG/fJtFDxRgxLYfQO29SIfDCeAbSbCkFcWvIuyrpkZM50Jwh4Odx+D+wl2B7aGfriKZrPF2M/dgc3vaIALa3gFsHM78SP8P7U+tUO2AjWwD9kFORaHU3GJ//KXv0q33PK5dOHCa+nm9/8rU3EOShT0OD3//PPpxz++3yZ1AWxuvOR5vcuYWmZOms2koD3P7aFOwVmNOJSLluqNjVr4XcEfVY3CtnagGQ7aIABXqWrlrKVueQ43z5VlSNElruPi8YScx9tjy5UDIc3Dbs40EnPAAfbiwrwNCMF0Zn2tM7CtH3ejacM6vBuY9xDXa0/LYbMJQf3uBmwapQhYw+Fssslb66jmdrp8edXW5t3vfW9613ven2YwsBHeNmgn73C2sW6QHg569n1gyve4dihva/7S7aZG58qQ+IQRbMIUhiO+UbjEWWeOR61W43VUdCVe49hDvJiznZX0ZBWBw5w39wL45C5rUcoM8lYeMlID+1jcrg7TSdbAPkxX47gcS0VhP/XU0wbsV145l9733vcX+UMZiZ555mlT2HzkPsqNF2Bzo55oXZnBHG++MQS9H7DVZAUQ8MbXcTpXbJiiMDyEUl43ms2kADVeMxrP4mVWPnw3YLcYp9lnkhe12KjsSWBTTgVAijRAALZeO/dDKRR2MQAkA7voIR7XL18jjpuowsb6etoeeQ4aYPPxve9/fzp1w9kA7KYBexvj3eaGAbuPC7zpIX9c5KORQ5+acqvDzsC2+uycw94P2NRhy1R3tcDWlC6p6xrYx+Vmc7TOswb20bqe18fZVIYlPPvs8+mzn70l/eY3L6R3v+s9FgpXfTU32ieeeMIUNrXYjSa5Us9hK0wa3eFluNMV4jRg830LCYf8pgAtsPI7wBqQ8G7zp61OeFLJoyyrCjuO14whcc3WjsYnKcC9gI3pDoW9vLRotdpFa9IWG4pJYPsISi9H4rX9Nd0pLtNZMWjDRnvOlGM1Q4c4zcTWxmSLJjWEkFstAzabiJt/53fS3MKyheTtuWkfymvl7mbkrTvtlvUVj8DGJDbo517ivUEREo/ALsx4UxS2GqdwboTdr0ZhV4GtbmjqqrabwvZoiUdR+Jvkb6FW2NfHbeYoHmUN7KN4VQ/7OUVgz6T025fPGbCffPKpdPbMjZYrpBEGN0mg8+ijGM4etClWABsqoN544ya6H7AVHo15bDVk4TlUyhXrqQETYBOovaVme2JohIft3dQ0raRLxy+XsrpzRWBr07AXsDFWAeyV5SVT2LQmNehi6iIs3i6HXhASrwIbI1rMYVcVtofGy/I4O76xN1MpQsrAMTuqaZpCf/N/9YEPpO5gaCYxARvPObsD63C2PUpN8tQcXxqnjayw2eQw2xuHdovaZuvT7QqbsDMKOwJbmylrqkJJXVbYrC/rvxewtWnzjVg5VrPokMdzFjlt3+S5Q9zX0Tdj2wWwrSOb+onXIfHDfqc5csdXA/vIXdLr4IQqwH79tUsWEn/88Z+a6WwwGBq0UYm4xIE1hjM6gElhAwO/YbvqrSrfqgtcN1/dnKvA1qoJptyYCQUrb63a5Wo+HPgoR10t6SodxrGVpqs1vV0NsAn7AuwTK8sGbAaF2AaCtp5ZYReO+J2yHInNjhvhdge2FLbWsFiHIm/rxj8gjCmOc9rY2EwnVlbSe29+f2qba5r1d4UNsEEezVJ4x3AGsBsz47Q1IkxOZASINzOwB1cAOzZLAd7TgK3ND+t/tcD23vMqA8wtbfcBNtcWYHvXPVfzRfOUGtjXwc3maB1iDeyjdT2vj7OpAJtxmgD7wQd/YnXYNFAB2LT1fP311y1//cQTP7cwOKYzV0plmPLNAFvGMxYsKl65vwG1G8B8LrcAr1xxudDlpK6osqtzsQUYhcX1+P1C4rjEUZEA+9TJExYSx7HNcXXIDwdgsxGQwo6bh71C4vZ46yke+nfb7sbPi/PmuWjsQrgbWPN2ww03pLM33WjA9t7f3q2NsLnFQFC0QJ9e3912ajZ20mh704BNd7U2eXfOrVcCGxNaVWHzOxHYGNxiSPxqga0NXlTTprL3ATa/L2c8v68Wqn6SJsbrt3oFDmwFamAf2FLXL1SsQCWHvb29kz73ub9P9913v3U6W1hYLGqxz507Zw1Tnn76ae9uNsa1OzKV5o0xyklLUr9XwKfSS5rjEICn1WrzM2CNMzyGiuNjdC4qFaqq7CqwY8OR6BS/GmADJYB9+tRJU9h0ELNBGn0A17AccpGvzwpbwPYSLM9h81oarymXuD1ec7Cz+jRAVkiEeh5tjayHODn1m266KZ04dSo1qIW35jXAmny4fwTYzIumyxnAbrdmDNijEcBm+hdtQVup2fWQONEMhcSBtNZ9N2BrPfk72Etha0MmYJfleF5rreffLYddBbatn7qd1cCub2oHvAI1sA94weuXm5yHrcZTf//3n093332PwRpoey32pfTyyy8bsJ999lkrHdoa+Yxl5Y5lHtotJK71FiRNhQbFHIEt4KvuGmDrLRrVYridXLoUejSfTVPYMYcd8+ke2m8Z5EzV48S+dNHD3rTvbDTMJX769CkDN6Fpy68PeqlpSjWXreXQt8qxyiEkfhZsbnYDdvy7tPNDq+c6ZDYq1ulsc9MMZ3Ree/e7352WllfSTs4pW47cYJ2BnXcJo60tc4pjPGMwCC7xlMbmHEfdtrqYz7qp2+tamRcKu0hXWG6c6V2hdM/K11RrzsaNWmpPi0wr67JgQc5fR6+C/71kYFcjDLbp8Rw2a7G1NbLUQlw/b+FWK+z6fnawK1AD+2DXu361K1bA87tf/+dvpK9//Zs2AITxi7Qn5eZNyde9995rhjOr5bWQKh2o/GYdp3UJpBHSUli6mVdztdQvK6rpir1hBijGaNLExECadxVyTKv8S2YybQZUfx1d4hoeoZ8JGvYYu+d7AxbNoQZW1gyECMKI0ZE9Cx8vzM2nkydWbGIYOWyBt91xw1ncRMjpLtXP8QDUGNa3yVlmVrNW5EW3uOoaxgjD+tp62tjcTCvLK+mmm25Ms3NzxizjloXEm6kx4+sZ14bnR8mbW5ymMAZtwu0Nh7TNmu6nDkM8rJ+4oibAuTxuH9bh+XJraLK1ldq0P82Of8HZNyfuayjL6dw4JiNdUdZlhejl+vn5e2tSPZ/6s+MF4NisvE+12PX/6HoFDnAFamAf4GLXL1VZAeta6Qas279ze/rqV7+W5ueZCT00aHODfOKJX6Qf//jH6cKF88XN3vt3M0bRb94C6ZsBNnXOgjofuSEDSdQ1H3cDth7jMJSKK93i6noGsGO4PJZ2mVJM4zQjtZZzxt4hzEP+ffpXt1umsFeWl01hG8QJzVpoHOd6mYOOkYRqGP5KYPtj9wJ2XFP6u5PPPXHiRHrXu96VBsOhQ5DXT9OB7RENpn1REsZak8tmZrbDT3XUHWv7yazsEtiE+jWgQ94Bd5AD7FEANm55v47VjdluwPa/maZFCOKGZxqwOQbSATWw6zvYtV6BGtjX+goc59cHvBiaGo109113p1tv/VLqdHppaWk5tZr0EV9Ljz32eHrooYesPamVc418xOM0YF9pCPPF1U1bN+YYPqeTmCCnHC/KGtOZlfBkECj3Gd3lPLc5qKcAW4o6ms0E8UJl06t6Zzs1rLGIJ5oFMSAqYFMCBbCXl5YKYKuW+s0C22rMzVC3N7DjnycjNTkmDGfksHv9vtd57wFsfq6cNRsRi44wLzsD24d3tFI3K2xz4ze8Rp6dhMLWbwXYvmEqx42WG7wGO7SrAjZNY6jHrhX2cb5hXftzr4F97a/B8T2CrLAJcz78k4fSZz5zS9rc3EpnztxoCvv8+Qvp4YcftnIvOptxsyckHoGtkHhU2VExC6axy1lUjQBbqkxdzYC11LXalVaBrXw3eV29nhSt8tfKaU/7voWMec8KW8DmGKLCZrwmTUZQ1kzsYvCHTbuyfK//rkGX0G5+mxYSl+NboWKrM7fcb9k4JYa/9Vw6T54TYPP12bNn7R3z1X4K27vGURKGOcyP1UZczvjmRC5vFDYh8QhsN9N5nvnNArusgX9zwPbNHN3bamAf3xvV4TnzGtiH51ocvyPJyWPC4k8++WT65N98Kp07dz69613vTt1OL7388m/TQw89nH75y1+aQuJmz7Qu3fTdCOY53GmwEaR102aBqzls80jnBiHAQrXXakOqOmk9V7W8Swq7BIPX7GpARnUgiJT31QKbMZSzw4HBGpXNaE2MaTq+aQq7CuyyZrlsSOI57P2BrQ2L6q8B7I033mQqW7nf/RQ2gCa6bRsRq1u/Eti0KbUcNiY7K2VrZff7OwMDl1A4AAAgAElEQVRshcT3U9h+3T0kfoXCrk1nx++edY3PuAb2Nb4Ax/rlM7DpPf3bl3+bPvnJT6VnnnnWgN1pd61V6cMPP2IlXW5t2kmra5dNFfK5nL7RDDZtPfcKie9su9FMnc3UilQhZwG7mhuV4lN4W0q+GgqX6SxO8FIeWwp7r5A44zUZqyl1fTXA1uZB563NgzYrrJcUNgDdK4etHL4De8PSBOSvMQeOrJlIc98ctqUvqL3OwLZrOePXj7y2RQoisDO0aQH6VhX25HWhxM1NfspVz7Ax2MN05tETBpo4sGVK5Jjtra7DPta3sIM++RrYB73i9euVK5BvdpsbGwkH8t/93WfTz372RDp79kYzMT333POWv3722ecKZQawgQwq2/PLpcM35qaliPcLiePEdvOWh2P1ubXKzI5lhbRLh3HZT1wnEyEZHeEawKFJXjFcblsQxoXuYTqjcQpjNZeWltIcteG5PpxIAOcrhX01IfE3A+y4MWHzQTiekq7l5ZW0vrGxL7BZH8rwaE3q+Wo3nvmYVA+Tm6rmGhRh/rap7HcK2Iq02NzrqwQ2IXEMdzWw6xvYtVyBGtjXcvWP+2tnYK+vrdk9/HOf+3x69NHH08mTp9J4e8dATfczxmtyYyeUKmDbOEdGUo5LxfRmgL29NSoGfAjQfATYUtkxjF0NvyvHWy3tUhhawFZNdCz5sv4xVBU1aDQyaTrDJc5z4GJnrOZuwKbPuKIN+nPaLYf9ZoBtIpJGKLl/N6M23/Oe99jxrK3jK5jZU2HvBmyy927yK4FNTlx9znGLH3Zgm1rXqLPj/n+5Pv8DWYEa2AeyzPWLTF0BHMOjUWq2Wmnt8mr6wQ9+lL75zW9bCPLEykkr6br//h9bPpi2pLzjMHaTleetlcMWWATQ+Hp7hcRndqgR9ilMUtmm+FpudFIXLZVmlerMy64Es5gvV5cxhb6r4XApdhtiwflkhW1jJyxcTaMSDxVjijNgLy6mQb9vgz/IYWsoCcDTWuhYylImLzNTlEFhfWuEQk9s+6i52D7AI66fzrnfH6TXXnvNnufmm9+fVlZO2Of9Qd9MgjYgbMcbpxAZsTam+Vw8HE/LVMr3CIPPpGaL1/I6aX2klhpgW8tVaxjTzlPAWrlXee4XTylW3jwQku/1vZe5wtqTIe9yDrqviQ//0BsKm7KuuJHx485mN2Zv2/qVOexCYWsASP1fu16BA1yBGtgHuNj1S1VWQGVd9KsejdJ99/7YarEp56Lb2U9/+rP0yCOPFsCmq9h4x8uEBKmiAUaYuFRd55hnrprTALYUdQyDy1w2Ddix5lchYylsQU6hbxnQBO1Y5rUNRABZ7kstYFtDEcv3NkuFvbhoYzUjsOUSZy2k/Kv5a527IM7a2POSN84uc/YL7tgugS2w8TgAStc5juvmm2+2cDjf7/Z6bq7LZV25P5oBW+CPwPZ68XRVwFZInA2ZDxd554GtTYZPNnODnoA9NSRe56/rW9oBr0AN7ANe8Prlwgp4Syy/i6eUnvjZL9Ktt34xvfzyK6nfG5jhjJGbnv/1lqQCtpSZq6FS0e2msKPyivlegK3JXBHYAruAzfFJrUZgx7KvaWHxaih8GrCjwnag0hXMoaqQODXYABuVrTpxV8plWRfH/FaAHR30MWLA99VD/P3vf39aXFzy6VW5C5yAjcJ2pV0C26MMkwqbVqpRYdtmY4rCJiR+UMCOpX7e7nZ3YCsSUxvO6rvZQa9ADeyDXvH69coVCC5xbv4vv/jb9PnP32qhcEKrqGuMZ6g5gG2DNqhbNkXoikumM6mjKrAFUb1oNc9NEBdQY+JSBzEpTbmpBfgIbH7GcUVIRlWqci5y2AqRR8OZhcWnKOwIbANys5WWFhfS8hIKe1gAu6wTZx3KsjYeL5UfP0aFrVB/DIkrolANifO1jn9+fiG9973vtbat1uFNYLaQfhkSV6Sg3OSQn/d6bDvWXYBtxjOFxdsdy2EfBLCjL0EhcUVuPO3RsDpsTGe86RhrYNc3s4NegRrYB73i9etdAWxc4jiEVy+tpS996bZ0//0PpMuXVtPPfvbz9NJLLxswgLWA7YBySL0RYMcbs0BOjtgGaeRmKVLUgrTlkSldoslJbqMqoCuHHU1enFzMIb8RYFu0wWrFZ0xh8zo0TvEc9oIBm5A4ClvAJt8tx3w0wMVjiDXi/vxu2FNIHIOb55OvDInznGoOQynXjTfeaK9vkYLcmW1aSFwbKDVOEbAtnVEBth0TYfoKsJuWFnhnQ+LjXMOv6+1rWIbEBWxGhTIEhDdVEtSGs/pmdtArUAP7oFe8fr1dgb29NU7f+Ma30re+9e30/HO/SU8//Yx1OxOwzTRk7mIHdlFLu0dIfNJkJMi7CuWdkPNeIXHldqUWec0I7AjomMdW7jgCO5Z72edBYcslLmAzzYrXGfYHVtYFtPs9N50pJO7mOEK3fl6KHlRd4jFMrtI0b1DivbyVw54WEud86SEOpG644Uw6efKkRSRMyctBnnPY00Livg7jQmEX0RHGa9paZsNYnrpV+Ak63XSQwN4rJM6mQcDmfARs6ufrt3oFDnIFamAf5GrXrzW5AjkkzghGhyA9xe9NX/jCF9OjjzyWXnjhRcuduqua1pIObJnOXDGXqjDedPVCEdgRSAIqIee9TGcKFQvMfLQuXDkkPg3Y+h6vvZ/Cppc4oVWArUEoPizDc6jzs3PWOAVod5kb3e3u6hKPwK5CWrnzKrDlEo8h8eh8V/56OBxYO1Ly13LQ01LWNikB2KQyYkjcNzGTwFZYPAKbiyqFbY79dseAzcS2d9J0hsLeLyRuIz7HXMst+1usgV3fyK7VCtTAvlYrX79usQIMAPGpTI308EOPpk996tPp7rvuSa+8cs7yhirJKQxMQWHHnPRbATYqW6YzhcEVJla4VCFwKWwZ2VSmFY1aUtt0B9srh01Z1zRgS2Evzi+kudmhtSRlWAfARmHz7uansqxLa1E1nimXrU0K63S1ZV0CNjOwCYfPzs7Z5orHA2ytiacmgLXnsuOGCWC78Yya+ezwL5rfZIMaapv+5vk6sDk5bMAmJG618bkMsFbY9U3soFegBvZBr3j9eh5LjW9S2pujdO6VV9PHP/7n6Stf+Ura2HDDlkqjlE90YFo8Njeu8CeMbvFpClvK0cK5OV886PUnFLZqsKU4ee0rSsFC73IZ0fR6Ut467jgP+4puZ6ZOmYi9YyFXFLZvAlxhcwwAm/w17nByzjjFyV8r7251zTl8LgNcNNqpFjyWtklR4ua2xiU2f9rBqfPnfHgs3yPKAbBpSTo3N1/kuy2SEK6lKWabL16a4DRelItuGyobNpJ/3thJ3Y43xOFpBGw7v6yw1ZqUc7KNQqeby/w2fdPR6RR/Ttqwxb+DyTRFWYetXPV+CtujJUQ/8DD47HbeLApgTWvqt3oFDm4FamAf3FrXr1RQNCxFrkE2iG6ndO7cufTxj388/eM/ftlypxHYXgFW5mrtpmvgvjpgT7sAzJvWlC6V6yhvHUEdDV3aHMSwePV7CkHHedjTgE0d9jRgS2EvzDFW05umRGADK2+e4gM1omFMcK66xLVJeSPA5rkIBS8uLqYbbzxrs8pj5CH0IbmivA5wb48dcIpGWFoiX8M0M07dDoa+sRnYFBIXsHGJW3kVIekAbNaUd+tMRwOTrOhrYNe3mKO+AjWwj/oVPoznFxU2wKUJVv6IyezP/uzP0m23/UNaW1P+2lV2BHZRSz0F2BPiPRvSouqMoXOmYcUcduxyJjd1hHUMK8fvV8PxArYGb0xroCLTWQS2RxFSwrkNhAG2O8QHBbDVlQ2w0Zq0qrClqiOwp51/VWELxKwHv+8d5nx8KO1imdDFpkYhdd/QeB67+qb1iApXCrzYCDV2UqdNWB1vgivsOHwF5zjAbrb8eKSwq8B281vZ7Uybp2J/mA2GsdPZm1HYNgSEcrZc2tXtufmufqtX4KBWoAb2Qa10/TrlClTu7+a7ymnP869eSB/72MesvAuFrXysgK2GFoJlVNh6geJnuYQpQkM3c0Ejms6qCltguhpgR4XN53JqTwO2ogYR2BZyzeF/wscqtcJ05jXYfQsTA27l2iOwZQSr5quj2q5uZAC2t0F1lR5D4gI24XA2BWfOnDWHuDZKrJXK6naDta0JTUkth+0hcULmhQcgbV8BbOWw7fkDsHku69DW7pi65p11QIVHYFevA1/r+r8dwNZmyI6zBnZ9VzvgFaiBfcALXr9crgcq6BoUdkrp/LkL6Y//+I9NYcdBGV4D7camaDSbBuy4xtVOZPwslkBVgS3DmaASm6jo5q/n53libjjCQt9XAxW+ju1JVcccQ+ICNiFiSq3kEgfYzMSmvzbTurSx8Fx22zuj2WxrV7vREa7a8Wl/dwQnADZzscvOY95hjecBispfYzhbWlou1LSUtsR1zBvb9QlT1AiLy5zGORSd4nZGqd1isIiHxKPpLAIbSCuMj9qW8x5gz1BaVZT1TVfZbxXYnKO5+LPC5lxUClg3T6nvaAe5AjWwD3K169fyFaiGxMPXv33plfRHf/RH6Stf+ardpFHZJRTLhhbFUoaQuL4XQ7SCQ/xezE0TEo/DP6JDXGpyYoOQX6RaQhXzw1HVCZ4CdqGuc+MRucQxnQnYKEF3VM9YSHxl2duSAlYBW3l3jazUpLHJiETZ7GUvYKOwvZ7bG6qwZjpejH/kr8+ePZPodCYTnsLmnqYoW8NqXWwQSC6Z8ppzN+9Vgc20TQGb6AlGLoX8pbAxmhV592arADYbFoCtevBqm1ptoN4uYNsQkJE7xTl/e/16Wld9VzvAFaiBfYCLXb9UXoHdgD1O1or0D//wD9PXvvbPpmLIY5f51yuBbaMpLQme9wIhn6q8ZyHmQ49rQQbTmepqNU5TDnEBO5qZqsYtnlvh73h9Y85YP1ceWxAnJL61vWWmMxQcA1Ac6CMDNm+4xAG2gToA27qg9Th2h62OncfETYJczTFNoA2FFLaALbOdgC2HO8r6zJkbEqM1ARY/5/X4HMjGN4FVCpvfNchlYBPWl4LfHm8lgK0cdgS2RQxySLzT9dnf9tz7AFuQjpuItwPYXA4pbAHbQvJ185T6tnaAK1AD+wAXu36pKcA24vlc6NHmdnrmmWfSRz7ykfSNb3zTXNDUMeuGq6EMET67AVtgrTq9q+CirKuqsGW+iqCOeewJx3MOi1dD4+Ux+yxp1WrHfuIAe2NrYwLYHkLfJgZri7W0sLgvsIF2BLY2CHwEuoJYdUMBsH0yWNugbzniPFZUj+W8ATaGM66H6pD5PXdqd64wnUVYAmhLBWyPLH+tedcWug/A9janrdTulLPIdwM2fxMcX1Vh+3leGRavgV3feY7KCtTAPipX8jo9j9HmKLXaLSvpmmmmdPu370gf/vCH069+9aQBhHxlFdiFQ9zqgMfWmxpICIwshaCr3GkRUs1KTYClV7eMToKVhW4NYp7LlSLVEsdNQBWCUtwxBC9Y6zX1tRQ2MBvRlMNmR/N6O6aw+VymMxQ2jVOsgUq3W6hcDGEA2xqZVKZklTXQfpTVzYpP1UoTwI7156w9UCR/vbCwaJBU05Ty+a6cMRmBDaTtuuQNCADnWHnbGm2kZsPPlwOxfuI28rPtJVsWnm+Zqtb1GG27F0CGwNJ0lhu3hPC8/g6i6dA/V0RmJqmXeFy7OA+b37cowg6Ri3IDpM2NnUt1CaoRpOv0/2Z92IdvBWpgH75rcqyOaGd7x/KA45Hf5W677TYznb344kt2k74aYOMw54YbQ9MCT1Ta0WymmzjAVj4yAls3ZF2MGArfLUQe4R4hERWvNhUG7RwSB9hbtL0kr23mOnM5GehUh20NU7pdAzYbDI7Pc71MuHLA7QXsKqztd733TAFsbXIUxgb4dFQD2DRMeSvA1tpo0hVfA+zGTD7fXYBNa9KZ3O+d49oee7mZgF3NYWsjofOVEW8S2m8e2HL9K33A+ewK7Hpe9rG6lx3EydbAPohVrl9jzxUYbzmsL1++nP7mb/4m/a//9b/S+vqGqS0B22/E5ZziAqSmzlyNxhImwVk3cH1dNZCpDlujNQW9ah57P2BXlfZewC5C5LsAWyHx3YAthR2BXfT3zgpT+fKo9HWMhQLOwI6mM4GIxwNsjGbKXwvYvJbU65W0qpjQQptSQRbIcVybW+sGbHWtQ2Fro2SbElPbHQN2VWErCoKdXqYz/Y1MqmWn5lsBNn93vAidzlSHrc2Nt2itkFkKuwZ2fed7m1egBvbbvKD1073xFdhaH1lYl2Ef1GB//vOft6EP3HhjWJcbp4VIbaymv2HYAthRxUYwKRQuEFXz0p2Wz2BWbXPVaCaX+UTePISep52t4MDPYmtQlVhNA7ZC4m4Y2047vIeQ+HA4TP2ssCOwqyFxbUgE3CqwJ85jF2CrXI21Z6TmyZMnUr8/KBS21sRTBleuQAyJx/Iuvq+SNNYiApu+5LzLqW45eRu32S2Abcp/m0Ew2XHeblufuLKs68qwuFIl8ZrEI6YPWzXFUQ2JR2BHEx+PU3nbhMq2HcQb/39QP6Jegf1WoAb2fitU//wdX4HRxnZqtZvpsUcfN4f47bffbo7kqkqMwNaN2AZnpHEB7Bhy5nN1Lovh7pjPpg5bpjOVRkWDmdRkVG1S7VJu8ev4vXgsUf1XgY2DWiFxAXts08nGEzlshcQBdmmUmwyJR2CrBrx6fPpaIfHYOEUbGwtZb22ls2epv16yDQ3HpsgD6/FGgS3A8TieC2CTw7Y+5hnYHJvODWB3uz3rqqNyM4XElUv3xq6u6suNghvPeKuGxKt/zFcLbNVhV+vazSnOBrIG9Dt+n6hfAG2CPbN+q1fgGq7Ajnd7THfccYflrx955BGbCqVJV2U42hW2FJ49KAM7hsRj+ZTgFmHMzVxgAti6+Ss3LJXthqPSdRyhsJdyjdCOyj9CO+awATYKW3XYNko0A3t2MCxc4pjO5ufmzAimHDYKO+awdbxyee8XEgeWGjQS10XAfs973mNhcUGW19U6eC323grboJmb3SiMrRz5xuaaNU6xpi3NZqGUdW7tDufmClsbLoAthc31isAuNiLZKV7dWE27ZqPKNfbHeMtVwT7/kdm5RqXO51yLGtjX8OZxzF66BvYxu+CH7nRzH/G1y+vpC1/4QvqLv/iL9MILLxiwV1dXJzqJSWELGlVg83XZ8GPDFCKmKdVZR9gUypvhErlhSKzDjutUDaNXVXQMAetxgkOhpq0Xepln92YiXocNsLcZI5pNZwI2vzPsDwpgo7AB9m4KO5rqdgN2NSROOReDRgR6KVmOFYX+vve9z66FwuRxs+S56DcObJ6La7O+sZZ6XWDMgA8HtjZJ5inIwJbC5nECNsfB62/j+A7OcL9WnjLRdYvXQkerddgP2H6tvdOZZLSgrdIyW7u6gcqhu7UcxQOqgX0Ur+p1dE64wynLeu3862Y4+9//+3+nixcvGiQuXbo0oWhsEERupuE33B3km2eyc69qgYoOaRjWZmdnrwC2AG3KutkqemgX5URZRQrMuvFP5M5DuddewNYmIjYzkeoG2JujTQ/n5z7iXvLlCntne2xTupasNWnOYc/NpX7PJ4x57r1U2NFYpyhDNYQbgc2x+XjNEtgyfQnYN998s03o4nEynWmt2ThgxEo7TE0ryV1dj3hcvJ68CWtrq2nQp5FKCWy9hrVd7eLgx4Xt08imAfvKHHYJbFP3uV1r3GRF5V0D+zq6WdSHWofE67+Ba7ACUZVl4fLsM8+nj370o1bWVeQryXNubhZKCWBHtWs35BZtNH2EYwmCNVNwfM2NX3BTWDw6wFv5OQUqKW/9DgCpvmZ0HCvHHVdx0pFcOtivqMPe3k60Ji3gKmijtHNIfGF+Pg16PVPWw6GXdvW6vWIm9nB2UPQSV9i4msdXO1Sp13j+7HcISbNO6mLGz1l3aq8p6VLOP+aF9Rxpx/uXm4qdyTOvcz7Z141NgU/b8uvhuXCiJ2xMZofeaY4e4dRq8zN+z+dNd1Ov1zejma7j2vqG/Y6+jsCOUPaIQZnL1s9Ug60hMgA7hsr9XH1KWJkCmSl6icdry3Nqze3voM5jX4ObyfF6yVphH6/rfTjONgBbk7oefuhRy1/feeeddrNWaFs38AiNmEu2sp6gdgEN7UxlkLoaYEsBTjOoCTQTrxnKhKKrPIbDdUwR0nsB29qSjnyMKBsQU9jjsdVh9/sZ2IO+w7rbta5jKGwg3mx5oxealOh4TLXnWm5X7R6SV55aIXBy2BHYAhAbnsXFpXTmzJmrALb3A58GbKIfqOoy1F0Cm/McDhzYNvM6eX56GrCVBgDYCkVzrLsBW+CNEQWHrddg18A+HLeC+ije2ArUwH5j61X/9tuxAgHY45GnIL/1rW+nP/mTP0mPP/54ooSJkLZqXmNIuqp2yWEW+cjRyGCNWc3DvW0D2zSFrXx2VNhS2VGBSrkLcKVSm0zeVkPNWqZoOovKV6rXctgoa1qSMgAE0FaAjSqlYQojNrudroXEOS8gNhj0C2C3csmbvU6GNcdRVdjRSOdTumYm2o5yLqz98vJKOn369ESEQes/qbD3BjYhb4ckSr5rz831Bea9rneUs5nXGdhyk6OwcYmTt1YpG8DmTWYvovFyiUv9ln8vrpInN1JvHdhRyWsdaoX9dtwY6ufYbwVqYO+3QvXP3/4VqChs8qC33HJL+rM/+7P00ksvWd6ZJipX3oAnHdsGowBsQM3jUIcyJakhSjSeySEOGJo5bGqf58YdsXSpVKLTwqtlOLWqwHcDNuckgAJneombqjZoy5iW67CzwgZydDob9FHXPQM2ZjoghvqWwjZ1nA1XcQZ1BHY1vO1TuhzYHI9C/HxODfbKysqUOmV32Zuat5D4/sDmvL1cy+dZc6143W7HXfqYzqxJaY4CWL12Np3RqNVGac7MJIDt4Hd3thQ2PytC86G2Og4nebMKO3eLLQx2MaJTA/vtvz3Uz7j7CtTArv86Dn4Fojgdp7S+vpn+6q/+yt4BLjdnlLLKf/ZT2GZG2t62x8hZrhaYcn7ra6lohcEjsIvvhdIlKfGoSqPCiiF7qfG4oPuFxPcDNtO6gBzmM4AthU0UAmgB8whswuK8RYUtlS8YRvMc4Wo0KhsA3iibI2zM7zLwgzy2IK/z0te2Jole4XsDGxXPm4ANrEld2NCStoOfOuzoErfOZrlxioDNcwBsnocNBsexd0jcO+O9VYUtYJOkrjrOYzqlzmEf/K3kuL1iDezjdsUPw/lWgP3KK6+m//k//2f6+7//e1NfKvvho/pG75bDJiTKG4/DVQ4M3Nz0/7P3nu+RXNe19+mARg6Th+SQEilL8usP/lsdJF9bWTQVLVOWLVu+svJ1kPReyRRNUiRFikHkcHLCIHW8z2/vs6p2FxqYGXJmiAaq58EDoNFddepUz1ln7b322p4bZXEXu9bvErXZYpvccCOC0HjI2MOqVcAWaGsB3yskbuBpYW4HwUIhngVmqMT3C4kfXztmddYA9hy9ojuz9rM5n1lYHAtPz2FbLjgzbMLLEszpnNpQ6HoZTwRsz2+3LSSPYAtLUjzEq9GDewFsWDRffi7G2LZ7BGCbS1s7K9QDYJt6Pzf/kEpcuobtHYDeUx12D/YNiX9wwPZPVz5JRuTdIjU3dqkB+yAsLod7DDVgH+77ezCvrpLDfu2119Kf/dmfpe9///vODrNISiC3H8O2BXs0MnatcHhs5iEhmRh2VQUOYAvIJoW/ef1+gK33Vida4VkL2wbArobEI2BPEp2dOHbcAJsweARs0gZsSqqAvRfDFsjEjYeHqb2bFuI1Z4v+O9d87txjRUmXNiSRpd8Nw4ZdK43sG6aW3Ss2WEQHYNh27PyluXYhGsDtXuJmkjIcGsP23P2Cb4CyNeleIXE2IB+EYU8C7Oq9Zh5qwD6YS81hG1UN2Iftjk7D9QTA7neH6Te/+Y15iP/nf/6nhcFVswwLiwATfy4ApOGiKkLhMGx+ZkGXG5hYtbzCd5V2ZYbNtFWP74xzN8MWONwJrHXMDwLYJ4+fMFYKYM/SK7rj+ey7BWxtHAS01fA2gBoB2xn20OYCwMZDfFJ+XqHgO4XEAWiwWAyb37lXbmozbwy7CthF2sLabbqC3ExSBoMEw64Bexr+k9djfBAzUAP2g5jV+ph7zoA7RuWOTpDbYUo//MGPTSH+wgsv2MKs2msBdwEOQfFbsO52y5g1Ziu8Tz7UHIf3SV2skLFy2gU4472Sm04ot7vf+SJ4adNQDYdXxU9VwFYEgetDJW7is+1tU4nzwFCEsi6AmbIuQK4zM2MMe36OXPa8MUyuxUCv44BGr2k5kdncjcpQfGTYuna/Sc6mYeqY1fDz7dvrVv/8+OPn7LseEyMdiRxxNrHJ5il6nW942BC4mI170O/3TCHOOBm7NUJ3Cxxj1BL+WWTDmKu31/T39tPm1rYpx5eWFt0UpUG+flIttefNx3PYPr/RCc3P7o/y+thkRJHheEg8frir6ZQ6LF4vfg9yBmrAfpCzWx979wxkP2ZnVSn1tgfpu9/9bvrUpz6VXn/9dQNYcpwAzF7567jA9ofOrgFtXq/8poBadcUCbDFuMWcwJjJpX+THnb/i+YrNRn5SIB9DxgZAGUR4XqF9PRdD/nI6mwTYuJutLC0XgD0/56YpEbBRidM4xZzBZnAN85pn1WFPEpxF0dkkwN7YuG3M+vHHH7f7MQmgCqBqEHImRz3EkGwM+KqAzdgAbO7vfoAtjcEHAewIvhq/arAjGH9QwI6fF5vX2jylXvUe4AzUgP0AJ7c+dGUGJvhO37qxnr761a+lL37xi+ny5cuFQlzsuspgIpsFmDa3t4yxkRfld2edC4UTlkLAYngRsG2BHTrDrIbDx9S/FRYWAXwc/MoXRnCOYWmBeRH2z6Kz7s6OlXXxgLmylvcAACAASURBVGHTXhPApvkHDBt2LZczABvRlefqse9sp7lc8qWyrEkMW9cpYZppqUaEv73tJR3SuB6zDF1YNMDmHNVHjDK0mmoAstvpjPe5QtxLugDpXq9r4XBXes9NZNjSGQiw2QlEhk1DkOVlH+teDLsK2AJr33CV7LkG7HqVmqYZqAF7mu7WNI61CtJiIMa0U7pw/kL6zGc+m/7+7//eQJfF2m0rS7vRKusV6MEe1zdcGU44nIfymzJM0XsFAlXAhmFXQ+ARwBVijmFeX/RLsdp+IXFYfwyRx7EzfonOYNgC7O3trQKwaf4xCbClgkeQ1pl11bQ913aALQxbgoGKXVcM9QbAZl4Aaeai292x8DiAzfVXS5ni9QPYMSRenReJzjTHMOwyEjKXRjjnVELi0hl4iJzQuHfrUkhcgM25pBKPEY14r1xE56FwgbXGz+uwJi3/pmqBuw+J61jFZ6huAjKNq9TUjLkG7Km5VVM80EoY3BboIWHbUXrt1detpIvWmgrlwphVkhTBUIsi75cZCIANY5MrmpuJlAxUgC0hUyzt4nixDnvSuaJYq2CoueWmwPdeATsCquqwBdgcC8BOo6Ex7IW5eWOptNZ0lu0hcQuBYy5CLXMFsGMYPtZjq82lAR0he7cqseMDiOSrVfu+srKSzp07ZxuTuOHQfOjTWAXsCIYKibO3MTZspjHe55uxEx0QYKNMUw5bmysBthg295kcNoB9pxx2jMzE/zli17pn9x2wc6qn2IXUIfIpXrgO3tBrwD549+TwjWgCYCOwGgyG6ef/+fP0F3/xl9YDGzAlFx0bfggwBLws/Cz4ADRfG1vOxmVgAhAUbJPSoAyufK+ybHsu+2/HMK/OJeCbFJbXc2Kf1ZsmkJOHd/V1el4Mexv/8777aAPYjTQyO9L5WXpfN010FlXi8hK3XtgdHMRcGQ/DFjgWoXiEZVkNr/kQYIMvHN+d4WbtO/O7urpqDDvm36vX6IydnHnmyJXmHzwr61PO6/fJGbWPdzYN+t7cJQK2NlWExCPDrgK2va/ZmCg6uxvA5jW9YWTf986wmccoWvRrySED270cvv/O9RV9eDNQA/aHN/dH58wTABtw6vX66Tvf/k7667/+m3ThwgXLPV+7dq0Qm2kxFPBoYbRQctdzoVs7zsbF/ATYyvHGhbvKsicB9l7lT5NC4BHk9fcYPq7msXXDC1EYG4+hbzwiYO/sbBeADcMmx9wGUMlVz865TWm2JgWwEZ15q03y2d4ERA/mRqw3RigE2HZsK73i+0yhMl9bW03nzj1eRC7ihiPOBdak1ZB4/LtvBlyNBmATEuc+MFaU6VXA1qbKxII5JK5+2AJsarMjw5alaTUaUt2E+e/j9rb3A7Bj5GWXpqEG7KOzzj2EK60B+yFMcn0KD4EX7COl1O/1DbC/8PkvpS998UvGrJeXl81LHBYmdsvCHQFZTA3A3ul2U7fXLUK2/K0aEtcibuFvq+v18iKpxwkTtzILF5uvgnwE2uq9lNo8Pl8NIU8SnSnH7IDdGwNsBGiEqleWlywk3szlUTMItQiJLyyY05kZj3QcZGUMo/yvrmE/wMbRrNVmThywYbPK2dODG8AGJI0/T8j1+h8CYNvOILfYhNE3S/bOn7hO7i3nMNOXjpd5FQw756rtHnUo53KGLcC2iMrmVmoLsPNGIAJ23JxU22tqTsrvzdSz1qzjegSPQox7x5duZ/FOe7qgBux6hXtYM1AD9sOa6SN+HgPsIMjh9/Pn30t/+Zd/lf75u/+STp06lTY3Nwywe32vpwaUS9GXC708D+p9slnAAX2F0K2HcsdrkQEEgC2KpliIZVNaADZK8QxIUSmu54ryr6AkL24lgrU8pkmgpueqorNY1tUfcB2eg2cT0+95XTb5anLVM9nbu00ee6bjud9ZVNLeH1utMWMZm64tMk4Bmdgvv1v9ckJZzwYGxfmcKe55zRNPPG7Cs3iM6nXYfGUvcZ8T9cP2n5kbAJzxsjnY3LhtnwEU3lyHC/LotuZe4oCzLEntGqwxScsAu9Vu2+Zhc9tz2FKJc1wBtl+jA61A1++Bj658HoDOuXl2FYEFV0F9DJ5VtxaeHA4qLUtr0dkRX+ke7OXXgP1g57c+umbAeiDm3B7uZP1BevnlV9Kf//mn0q9/9d/p9OnT6cqVK+nipQtW+qNcqkKMnub0RZaFPgI2Czl/kxBLgC2leAypR8DmddUQZgyj8j5tGCKYj4XCMxhUwSzeeEUIIoA7wx7Y5gTWKeFcv9szwZn1vLacdNsQx/LYdLsysRbGIUvGsk1BngVoZY7e7VT3A+widN9IBp4ANqB/t4BdzEHBsMsbnVPLGcA5/owZwXhDl6aBLfdB7B2wjoBtJWAZsMWw+b3b76XNza00E0VnWQGu69kN2GXDjjEgH6ESGKVRFIkF85RqOF2AP/4fumFmN5xTn6W4Ka3/89czcL9noAbs+z2j9fF2zQCLWlN5zL6HYXvdXvrZz/5P+tSn/le6dXPdRE5vvvlmunT5YtEtSuzYWaEzGQnOBNgI19QwREKsGBqXB7VU5wLsaFFaHXBkofo5itciC4NjxpB3VVxmTLbiJS7gFmAXDBuWPQGwuXqrlc6ADbAKsFGJez7YBWNuENMuhGeTmPXY9eYabIBRgM1xnnjiCdsQVNX6McRuc5MBuwRMsWv/LtFZP9dfA94ANucoxIUTAJtOXQ1Tr88UDBvA3tjYNMCW97l7pMWQfdnIxcHb1enjDJu2oDVg10vV9M1ADdjTd8+mbsSwaUCaR3enmzqznbS9tZ2+/e1/SE8//ZW0tLhsf3vxxRfT9RvXjDUCwgJbX2z9siNg8xpKw2Dc7pzlPaIBEi8bov3k3JiKXNalAmwZjYiRThJXxcU+1mwbY8vx1KqaOoJEDIHr5jnID41hA9iRYQMlsOvIsAXYqMW5NgE2wi2lAsSwldeOY9A1jINbMlDE6lPpAmramRsAWz2yYxRCm5Mqwy7njY2VBZztO/eSCAKAzWvIuyMY4/2KjFQZtsLihMQnAXarPWOA7YzZPxjluKKorGxmUgP21C0b9YAnzEAN2PXH4oHPQGTYO3RbmptNN2/cTF/5ylfT//7fP0inTp42lzNKuza3NsxjGvOUcZctZ0mAHwu9VOIANjltXgsjBMxYyPldAjSVffF+QC32xo45ahb9XQwyzI5YdhH+RKiVGdx+LHs/wO4PAGvl43vGsAE77389b+pwQuKA34wpxR2wuVYJzyJgewTBRXXVh6IFRTicULsx9Dl7qXQDHA/A5vudcthVhu056RKwYdhc3yCrw7m3gDaPKmADzrKQjQwb4xSFxGHYADbHmQTYnDmKyry/d82wH/h/8voED2UGasB+KNN8xE8iM6mGq8PbM+309ltvG2A///yLaW31WPrd736XXn311dTt4bK1aJ23WLzL8LQ3eBBgwwTFsGXEAeuU97VKh2DdkwC78KsOHbm4S6qPjiVQunsCAinO+Z067v3AWmOexMAJiQ+ySlwhfgAb0ijARsE+GjoIAtjktLU5AbABLpV0SS0O646Rg+qnby/AduvQnjFr2ZJW8+DVDQ2iMwm4nOlSRobgzH6zkDjOaVit+gZqzli3NjE2pzkkXgVsGLbqsGMOm+5dAmx1Gys1BDVgH/HV5lBffg3Yh/r2HoCLy2Kzoqwrg+Lzzz+fvvGNb6YLFy6nzsyssevz588bYIthS+3sV+GAbR2uet5Agu/ksHkeMEA5LcAGVOUrHn3JlecdY8lBfCbA5u8SnFXD5HsBtgNW6EZWyV/r7yWI01HLa5OrgG211vPzHnC3Y44MsGHcAmwv7/I0gLqQlf7iblG6qy44hI8ZBwwbhzMBM+kFjgtgM/9VwK6GxOUlXm4CxgGbjQYMGwD3FAXs2u9jOVdNU4RPAmxU4tatiy5uOYcths31TQJsnvfNlefAa4Z9ANaBegj3ZQZqwL4v01gfZK8ZUP7awuK5mxH561/+8pfpW9/6+7S+vmkCIHpiX79+PW3vbBkLQ1EM+AhwYG4COqvBzoDdzw0zAAMBNq8TYMMW9T4WcdVix/ppsW1tCBwIHLAn5bYj2MOwI1DHeeC9k5zOyhA5JUmE+N0ExjYgvb6BmwDbwHoCYAOqfBGN2AuwpYqexLAFvAqJR8CGuQuwGet+Oex2q5OHqBaXvrkgrO+CMDQGvdRqNmxz4X2t+4VXvIPrOGBbaV4o6zIvcVTlg76pxAFsPiMKiY9HOMo2mTVg1+vSYZuBGrAP2x09gNejvLWt342ULl28lJ599tn085//IrXbs+na1evpjTfeSJcuXbK6XVhTBAoPT7tCXGAtRup45l26vDZ5caz2GjATI9bURBOVko3FUKr/LCCulviU5UENq5OeBIh6Tsr2amlXLOvysHHXzGNGg2FatDzvXGrAgCeExCWc8/IuB2wJ7twURmrxkl1G0I2qdURndOnSZgaGzTEfe8x9xDU/8RpjSF0h8XK+nGFTmsYmy01wkpmkwK7d+MbtSdn4sKHB0UyuZjK2gVG3zRQmG6fMzBRlXYA318tDx9K94vOg+wM7Vz/seA9NPZ68/tp84CbUYeu6J0UoyrloWLWDDGdsgxfrsFXKeAD/T9ZDms4ZqAF7Ou/bVI06smtU4oTD/+Vf/iW98sqraWFhOb13/oIBNgy72QIsHYRL0xRXAyscTq2wVNUyxRBgV81S7hWwJy3QewE2rxXD1g2J4XMt+hEgBSwCbERnXJsAm3afALaNm5A29dSVHLbqzAFshcTHARthnQvPYkg7bkIK97hW03pfaxOjkDiNPySy22tDYsfOOewI2CY8sxQGnu9+fda4JAM2z/Hg+LYx2wOwYf+EtCU6Kxk2rTnn7RjoAOLc14A9VUtDPdh7nIEasO9xwuqXv78ZUDnX9WvX0z/8wz+k//qv/7Ka2qWl1fT6a783wEYZ3mpTN+v+11E4BYjL4azMX5MH9fHITATgiqAr5zOBjwBMYfDIpGKYvJqrLcVvZTtOY/536O6wF8P2ML2LzmCkXBNpAI63YL2tZ10dbp3NStEZOezIsAXYseGJarHHNzzjVpvaWAwTpVb4lbsLHBshNgsA9rjorzSuKdmsAzaMtQRNZ9Yw7CIc3moaYCOGE8NWfbcB9z6AjW944XRWhMQdsP0elc07/PeaYb+//6H1u6ZhBmrAnoa7NMVjVA5bgP3a715Ln/nMZwygjx8/YSHx/3n+Bfvd2RZM2r3EASaxWw+vuiVpqRAHHHyBVg6bhRxQEDAXvZWzX3gVsJXvjnnpyIIF9OMhVbe+vBvAjseKTFAMdzgin+vObVwXjH1+btYczbg4wLoK2GLYAKvywgJslawRFo8lazGMHz9OADZWn8r5Mw7mHcC2sPyEsLg2M7bZyQx7EmArJK5+3rB+38AMivI5m0MLJbs1aQyJw7AZm20L6Ic9HKStrW17PWNzxXrZz/pBAHbcqO3+b9iwqoc6JD7FC9SUDb0G7Cm7YdM23Ji/ZoH98Y9/nD73uc8Zm37qqY+lXm9o1qRvv/12bgLhPZMFNmKJLPKyJFX+2kHPGS+ARQ47goyFrBEv5cYfAk/la6Pt6H6AXQ0NlznSJin3sUdc4KNgTeVQenEEbELEgDUbkg6e3pRltSjnGgfsNtcTGHYEbK6bOSgFaG67Gjcc5c8l2wawNUfRSxzARg9QTQdoDou53AOwKeMCTLlv5sZmIXqJ+LBl9S87dwDswq0N4VmuEY+Avb29Y+DNdTJfNWBP24pQj/eDzEAN2B9k9ur33nEGosvZO394x8Rm//qv/2rACmDfvr1lgE1JF4BCTtdqjmfo5NQ3MZmrt91vG7DmS+prjFNY9AmFSyUu0BRQC4wnAbYASa+NeV7l0SNoiaEX4BcAe1KuW2y0CthSrsOwUYkXDUxmOgZuhMKHlD4Fhi3AVo25ctheyuWA7fas3sErblQiw7ZSKSt7aiDQLwRnzCFheeYWwF5ZWQl18JND4vTDlmpLIWrLK2fRGYDKeGgNKj94aRRkeAO7trA4BimyV82AHRn2YDRMOztdU4yreUgN2Hf8L1i/4BDNQA3Yh+hmHthLGblD2U9/+tP01a9+1dj0iRMn0tmzj6QrV65bSBynMwBmp7ttjAwAAjzktqWwsQC7YKjDUVGXHI1TmIvIsJXXVu5WOexqyLsqOqs6oen9EbCrYeP4exWw9TeNfzBkE7JT2KvSPnOm3TKgpnOXwuKxDluA7bXnS7ZhiYBNrljjHtcByGe7bHqCSpwHrye8TtkUc0xZ17Fjx3bVlWvTo3mIIfFJgG2WqrBrIgbZsU12ogJsMewI2IByNSRONIDubPxNG7oHncPe//9Uw5rY1CHxA7vyHLqB1YB96G7pwbsgwuIYnMCuv/KVrxhre+SRR9LKymo6f/5CeunF35pCnAeAjZoYtofbmXKVMc/rDmeqyy4BG4YN89JDtdQKDcdwrv5WzfOKeQpYJwnROI4xVisP8kcE6bsBbInOhgPC4duFvSr+4YAsVp7WCMREZ66ExjjF6shz/2vl7dWxC3YttbjC/W7vWpq5ONN2wDbGm2vj+X1pcSltbm0aiz137jHTGBTALDP3YLxiNqCmZVcJHJDqXchQuwOmiAhxZwOwpehmvDzKkDjduhQRyP3KM2AjOmP0gDQZawCbki8J5D4oYFul+D5lXTVgH7z15CiPqAbso3z3H8K193uD1J5ppVdfeS0988xXzDAFUD1x4rgBwm9feiW99dZbBtgmMqORkvlRe901AOR9r12UJQ9xuZcBFlEhzrEjS57MMMscLqBLrXPMYcfccxWIIyMXi9dGoPpagb+sUXeBH0K6PqYpXbtenM06Mx1rRclztinJuV7KpHyMvlFAlIYH+PLySuGZrnC4OpJR3+3CvdL5S5sLHQusklXowsKipR22tnfS2bNn0smTp9wUxd5UCYlncTbHKWxXDVLdQIVNBiF97j0REzYbDtLucIa4kPci8qaTG3lpMVVrYjLTMfcziyYgfqNWvde3Zi/GvnMN926dgHphu9OZ2m3GjZip2i0XELrKhI1XNWJS/W9SKOxHyT6bbCokbixeGzYBD+G/WX2KIzIDNWAfkRv9YV0mZAsS96tfPZeeeeaZ9MILL1grTULilBO9+MJL6Z133kk3b94sANs9qH2BZyH0+uv9AVvNMATYVYZcZc76neYdYuCRTd8JhGOevDq34+Dg9ePKuY+BgQH2jgE0Y5izcHg7G8S4/7ZAm3MUgN1splly3dZmcyXNduZsYzNvvuLeXtMNVFBdk68eB2wDfancraOWnxPA73Zh/N10+sxpA+yCPYcoQmG+lq1BsVctlePOrH3sLjgz5bfdT/eCF2Cbmn+YrJMbYXGlKai9joDdoSa93Urd3J2Nv1UBuzSm2d1es3o/CsC2Hdc4skYdgu7VXoDNPPQyYFc3ineo9vuw/jvW553yGagBe8pv4IEfvrGQYfrJT35q4XDy148++mg6fvy4gcPzv/mfdPHiRXP5MpBueGcq1U+74GwcsGE1fHlOlPaQlDd59yq9rwDkDPx75Zkpo+Jvkxi22Gj1e1zIjSWqGLzwsC6d0hQpcEWzP4qxAGCDrgm0OA7smnC3rhcg3w+w3Sxm1QDbBGcZsB20JwO2z0sA/9zZjPMwjxGwT5w4WdZYh5C4N/vwawH8Aehhto51hu2AzXcA28L4OQQfAdvmYdQIDNtBexJgO8Pu2XkF2BLyScDn9+HhAnbfOsU5w1bPdzn6Hfj/m/UAp24GasCeuls2fQPu7vTTP//zv6RvfOMb6cqVK+mjH/2oCZquXr1mgH316lULd1t4dTQwEAA8xKIEYBKcedOPHFpttgrAhmWqCcZegB0Bk58F2NUSqCq4TgJvB6zSNESviSyN51TCFP9uP2fAxmfbzE7aM+Zs5uVrzrwNjAaDYLfp7Jjyr4JhzzrDJvfPc4Ckz4OHlJnPyDL9Wv04pAPc39tblALYfMGwSVkopFw0JPctR9Ghy21kaWLizFmAzSaE59k8mPgvA3bBxG1j5oAdGXYVsHkvIXGYsAB7puOfDQF2EZIPgK1c/b4hcbuBH4xhD6w0zVXrhS1pbUk6fYvUlIy4BuwpuVFTO8xRSjs7vfTss982h7Nbt25Zr2UA+5133jWFOOFwQLgK2Cy6Cier9Ek12Mphs1jKSzsCtnLNCq1XgboImVueswS0WHNdBd5Juc2oPo9/jyx8zGhE5VQWV4aJ9qzkyTYoNBIZ0SzDc9gIzyLDFtBybELi3heblqJYlC5aLh+FuJunOMMuw+gl61e5lwCbc3NOXgtYI+w6c/ZMWls7ZgI1u5YxA5Vxhm156Zy7jgyb5xmPRTAys+c+GLCrgD0DtuewnWHDWBUSt80Jrm8VwJbtagRrB/DxHHYsYSvvc85h3wfAHo4oK/SIRg3YU7tKTc3Aa8Cemls1nQMlh024++tf/0b6/ve/b0yakDh57N///o3025deNhCXYhiVMexPedUYEpfgTCpxD+POFW00ASwx7Cpg7xUSl85bi3m1zGvS+yIY8/OdQuJVwBZoWdh42HMr0rk5E5NZOVcAbNuY5HC659g9pC6GjVBMKQEZp7jozHPZCvVHlh0BG0bPuTknxwWwUfSffeRsWl1dG2PY5XU7w/ZNkIsE9wqJC7BNSx7ILPfZ5i0AtrPr3YCNKpyQ+E63ayHxDrn+GW9sUtbji+GPh8QfBmArJF7krWuGPZ2L1RSMugbsKbhJ0zxEAJsw+Je//HT693//dwOFM2fOmCnHq6/+Lr3y8qtWvsXia8IdUw+7EAyAjoAt4xTARQs1jSt4X/TSLkFq3OmrGrI2ABqWziceRnXGLeas75GFR+YdwTqG0ePrq4Ct3wFsRGfLS4sW0qZICnD2HH0v9Xtdz9VnodYkwOb6AVwTnZnTmRi2h8TlYjYJsO142YddgI3gDFA8+8gjtqlSThi0LTcvZSmXTeE+IXHvfw2hpuVpidhe/kWTEBTiLVOJVwGbOmzOCWDDsAFsxnOQANtKzjLDrgF7mleq6Rh7DdjTcZ+mdpSD/ii9++676XOf+7yVdAEup0+fNleyl19+Jb36yu+MgVuYd3bWyoBUp0tXrkkMOwI2DBPA5rh8Vb3DFRKPYDwW6q4Atl63F2BXy7qqDmbx2DrWJMD2UPcg9XvbaWV5KWH6glgpAjYhcdu07AHYXPduhu3hcEUadgF2s+z1DaPnnAA9c8oDhg0oAthsqqqA7aA9zrDvBbAVkRBgR4YtoZxC4pMAm83E7Nz8GMPeL4f9oBk2gG3jbdMGNP83rRn21K5XB33gNWAf9Ds0jeMLdp2kFV977bX02c9+Lv385z83y0tC4uSt33jjzfTmG28lgJkHADG/QHi2Z8+JRTuzdjcwCc94vdXozpK3LftBq2FItVQrhq7HwLtiLar3KWwdAVxgHVXJMXSvULPOBZAodFuw6qgot7YWg9x6cs5y2AC25+lxOfP+3ziecSzP8Wb7zpaXbmmzQg7bhWekBTwkrpxwUcJlrUu9VakDeSvNdWYtZy1v7vVbt9PS8nI6feaMC+HolqXYd6Fw9xpnHt6nPDfzyGzbWmpauZjXYBvGD91ettjEJA/9t5rtXWVdnLOFAC/39Z6bn0+01tze2bFmIDDsamSD+XFdg99Qj7J4J7Fq5CSWde1lmhKjMdWUh+4l56IczcabqxF8rmrgnsZlaxrGXAP2NNylaRtjAMHBYJReeeWV9IUvfDH9+te/NstLGDZh8t/97rX07jvnC8GZeYHPdQycAWwxJ89d8+WMk+88AB0BtvK3JaP0hVq11QrneilYyHPeBWBH0I7HsXri3BnMwrvhfAJ8Gbdo0Y9sG0AGsOnOBdC2W+0xwIaBW9/vrIq/G8D25h8O2Aox20airfSAK9uVNui0OwZyEp6t31xPi8vLxrCd8eKUViagxbCrgO1CMlqgejjfjV6aply3PPcAQHUWb9GLhuefmw1qsGWcslt0ZrarAbC536jEdR81rxGwy/v1EAEb9zZ9lmrAnrYVa2rGWwP21NyqKRpohWE/99xz6emn/9aAG8BeW1tLFy5cSC+99Nt06eJluzAJpwCW7e0tA2yBW5VhR8DGfMVDw2VJV8EoK92q4gwWrOsuAbsaUtexeF5lWwLwvYRreo8YOoDdbAyNYbPhoKyL8Lc2KAC2GDbgJsBWWVdk2Fy/bEk9j+2ALbB2xXjJNjVGABusZcPAvN68fjMtraykRx591O6JGKpFeQs1veew/XfPYYtZepMWry2HfS8s0O60kYZ9cvPUUbspDgTd0gmhDntSDtvq02dnjWFT1rUfYPt98Bvqn4EHD9jk3mHYVoNdA/YULVLTOdQasKfzvh3sUVdaTv7Hf/yX2ZLiaEZJF+Fbfn7hhRfT9Ws3im5bgBa5zc3NDVOTKz9cBWwJpIx9ZcB2W07PJUYGGYE2AmbBsoMlVTV/LfY2xsiDMM2J5zhg81w0YYmMvsjfUlttYLUbsCFnAmzqsAXYKrsCdA3EstCJawagmVNFGQBanvO58DrnKEArgbeRZlr0qIYJz9mc37h+M62srqbHzp3zUqUc+pbozN/rlp8i3oWfd2bYREjYbHDupSVadDrDlt2qzU/L1fWyJpXTmVTiVmst05WZGQNsXMUQ2fE35o/7XDVPAbDLjdNDBmwLq9Qh8YO9OE336GrAnu77dzBHHwG7kdIP/u1H6atf/Vq6du2aMWxARoBNzlQqZ2uZOOgVgC3A9Lx1mcO2UGqzaYCisi6vQXZDjfglUI310nHSsCaNbLmaw9b7q6AdfxdjFnhEhs9YI0Damh4Ae6bdsDpsE8y1va2mjFMQnbFZ6VlO2+1L5Q9eBWxXifsc6Mvyx5avJs+qlpux7KmR2s0SsOmOdvPGrXTs+PH06GOPuZAqM+lJgO3hcXc2iwy7Ctjm2GqJxgAAIABJREFUhjYgcuCbMJufVo4bjxo2RgA71mGTpxZg87cuNemjkYnsqNGeBNg+rw7Yvvl68IDtncOCaUr8cNXis4O5Pk3xqGrAnuKbd2CHXgHsf/zOd9M3v/l3FuZGcMZiCmATEt/Z7hYKbxbsXr+btrY2jVkKACNgy+XMwsK5AYaEV7Il1cLP9ximFlgq1G4553sA7KpCXGxa90E598iyBdgCfo3B3jMaptlOy9ppMnYBNu8B3CJgc90CbBPbmR2mO5p5SsCtSWc7Dti2Aehkhp0NScS4Sy/xVmrlftYcA8BmA3Xi5EkD7JJNu3FKDIkXDmjmD75/SJxNBqIzGLZFR8xlLR8v0akL0PYce2TY7RzW5287hNkbDTOKQZAmEV60fI0hcZ9vhcXHy/Xup+jMO4d1SqFZDdgHdlk6DAOrAfsw3MWDdg2VHPbf/d3fpW9/+x9slGfPnjXWCGD/9rcvWx2uQIe/A9iAFSAtlXgVsLVYwxoVEnexlat1lQvl54LR5frqqPDmfFiT7sewI+ALsCPwR1FbPLZYdgyrV28TwqyF+U6SNSkqcYxMZMUqwO7ueHTBNwIOajBslW/xXV7iALZFG+ZcfKYQuqIOFiLPYXXrP91oWw6bvwPYW5vb6dTpU+nsI49mUIRlu+hM1y/m6n9wwN5LdOaheb8uroN7L8C262l6FEDHZxxmRNKZTQC2qexJEyBkowXo0nJqIs7LqvkI2JFhPyzAJr8Oy570GA1HpfvZQfs/Wo9nKmegBuypvG0HfNABsLvdfvrmN7+Z/vEf/8kWX0xTAAYBdmcG72sXSLHgmhrcWk72igYfAmw9p8U6Muw7AbbKbt4vYCsvHcFa44jgXHqcl6YtBWjn2yaleTON0uLinOeZAc+8qQAAzc0t57CjMh6wpaOXpQPMntSBW8YxSg2ovIu69pjTV0mXg3bbQuI4m/Ea7sv29o6VdJ09+4jNPypxCc52A7Z7h0t0Zz+PKNcqy7oAa0L+FuonvG8Kf4DMJ2Om7daltHSThgAAJCRu4eZOx0LhADZADWAj9GKe+cxoI1NqCTwkXgP2AV8j6uG9rxmoAft9TVv9prudga3NnfTVr341/fCHPzLnLC2yr776anrzzbfS/NyCAZDC1+4Z7owSIChrr3dS30qG/HmrETbDlHlnnBaadEYW648VxtV4Y1kVP8OwY35bYVler1y5yrUEWDqGKZ5z849CIGwlS2XfZ2P4uHXlHC111iim6cpFSHthYa6wG3UG7d7dKm1DNY4YTMp4ga+VtHVmrI5a1qZel94xExYA3JuoeH/wkmF74w9ruGE+3fOpP6CBRds0BmAdwkD6bNvcpTLHb+VXNl9EJTx/zeZCBmZmqdrHKW1ozT5Ug202qe1WGvT7aXNryzZlJpzLTmaEqE3FTglZPhh5alg2jT/oiLW9003La2t2v72lpbddLaXZrg3w1p+5JzedvdAFxDK+LJqzftg8gvta9bOi31Wyx3xxbH0GGfcihjcSLtY9sO92Wahf9z5noAbs9zlx9dvubgZur29aW82f/ez/pJMnT9pCjRUpJV7UYM9nwL0bwFb+WoBt4qr5eV/89wFsZ1u+mr5fwBaLjsex9T4v1qz/zhT9PDITcQFUSh0AmwV/MLRaazYKgOnc/Hj+U0yea5V5zF6A3ZmZSfPkr+fm0/wcIq2W1T1LMQ6LLrplmTLbQbrIhaMe78wZw+a8169ft7zv448/YaCvHLbutL2vAtijIWYo/gp5oFtbzWyLCqCyseB35oRrsrB4bvGpqAJgDQjb/DWoy3ZBIcDdHw7STrdngI1KnPKuuwFsgJQowv0GbMbvqZJWWlhcrAH77paC+lX3YQZqwL4Pk1gfYu8ZuHb1RnrmmWfSL37xS1OIs9BdunQpvfzyy+na1eveAzozbIA4MmyxGULCOzvbBggKObtCfDZ1MBwJDFvHUnmXADaOUCHTe2HYVcAW+KvpFEBjTN36QzvzVH4VcJrJrSwBbGjgTAvTl06anSPkLEZI5yePNnCtALW+i2ErbGw12MxBu53maa9JHfcsOf0SsOU0ZlGDCmBbXhnGPIMJiW9kcJ/DSezcucfdJjarxO8E2N4T25mn11qXgE1dNoANmwa8ZX7D/FjkIofCjVFTRoZADcY9Q7nanAH33QK235Ogwr9PgB11CLpOj4a4qUvNsOsV8GHNQA3YD2umj+h5zr97If3t3/5t+vWv/zt94hOfsEX9zTffTITEETjh7iVWOQmwAT2AKwI2U+n56xKwFQ6PgjOFuiPDFtDqu/ph63eF01mYY0g8AvbYJkBe5HsAtkqf2hmcAGwIKflnwHWm0zLAFrjr/K4U91w+18/Pug6F7QXYhMVddIafev4ZAJ+hoUYulwqA7eFxSqtKwOa+rK+vW4740Ucfs3tijDfUqe/FsNXUQwwbYBbDZgNmKnirqfa6aStV63kVABsJA271lMbcpdkqAJu8NYDd7fXTyrFjBcPmPldD4hGwFR6/Hww7ArbavTJmxHHW+rMOiR/R1e3hX3YN2A9/zo/UGd984+309NNPp+ee+036kz/5EwMevMX5Gg5G1lJSeVsWcFeI7xRMWoDNc2qryQQWpUu59loh8VjSpZxjBGwW2siwKeu6mxy2mG21prro9qUypZbnOQt/bbvbo0TWl1w2r4dVWu55YT612g0Takm4pfH7XJDPJ7rg1+7hdS+HsqhCZthzM500j9PZ4rzlswERN5JBzOdhcHQCtuko6tS9S1YzO51xDpqwnDhxMp05c9bGwxzfCbDTCKbsH2kx7Cpgo4Jvm7rdwVlla1xTFbDxD4dhW/56ds7Ae4Cn+h6APdayc0IO+34CNtcowPY0jBTieQLqHPaRWts+jIutAfvDmPUjdM633vxD+tKXvmQM+4//+I8NfADr3//+9+4jHQBbC7kAWwtklWEDPFXAjgw7CqwkGKqybN0CctB3AuzIbHcBt0KwKJ9DDpuwcLkxGKYmOU/AlhKqZtPyzouLCwVge+MKzyXzNYlhR8B20ZaHxAXYS8uL5kvuYjxn27GsS2Fx3xR4SFyAvbm5mfiCXZ86ddruE6B/L4DNmBUSh1FzDlNxm6ObNwNRNYBK92xO2ICY4t37XkeGLcDu9Qdp9fjxMYbtjnfj/5mqIfHYrUuiwViHfTeis7jBi6JHNhRsgGqGfYQWtA/5UmvA/pBvwGE//YX3LqUvfOELlsN+6qmnTHT0xhtvWFgcwMYsRIBZMq+yBrsaElddNYANoLSzHalKw5QDjmF2Ae6kfDaAHYVkYrhijOUiXzqEKTzOa3i/sWMZSWem7Q5g+hqmRlaLA9gA59LC4i7AdiGTM35dt3LYAKgAm/OawQj5a4xTWm0TPwmwKYcSYIthW6ogh8UF2DDs1HQ3M4SA3JsnnvhIOnnylLFt3NPuBrBjSNy6jKWRhcA5tzHSkNe2nufW6zyH+XPUQDlsMWzlsAFs5vZeAVsh8fsN2IryeA/2BasfrwH7sK9iB+f6asA+OPfiUI4E0dnnP//59B//8Z9WLkSt71tvvWVflAxh9KEw790wbAE2gARgt3INdyzpigx7kjVonGgANDJsvVfsXoBt4JzBNOazBdjkWe2h0Hhmfh7qHhjDtqV9lIwZR8BWDjuavADUUSUend9UZiaVOIBNSHxlddkaiVCnLMAmj62ctwBbjUAiYJO/5nxPPvmUhcUB8HsFbDFshcQ5t+WsLcXRt1y27GNdXOi9vsWwo+iMkDghZ3LYhMQpPYNhY0260+0W5YF7MewasA/lcnLkL6oG7CP/EXgAExCMU9bXN6ys63vf+9f05JNPphs3bqQXX3zRAAELalTigCSPoulFVli745cbqCA6k/sZC7t6PwuwYw47AqvCmWMgHWw2ySnLUlTAFnPqVeGaQuIC8kHPHciK0Gpg2DxtSnRKmhCPbW9bCmBtZcUA29pP5rIuxiAFvPK8EpxpHqItq21QLBw+YypxK+Va8F7YShfEvthW654V6FF0Nmpg35qs3Sn9yCnpEiv1+zLuPU5ZV2n5yWWjDu8ZgHIN2MoC2OTSYd52TUMPlZsVa7ZNZRNjDV74O/XsuawL/3CVdQHYPH/r9rrltI+dPGkgjpEKD093lHfWIyUe8fBcM/X6bswSN17GiPEwDykMRVkmfY+fIYXEzZhmjpRB/ahn4OHNQA3YD2+uj86ZAmBvbGylr33ta+mf/um7xrCp9QWwyZcqJF7WYEs97CVRrjp2wCaEqrAwYCVnrxgSLxtceFg5gq3Ac9eCPPKF30Aj25pqAxFD0Lw/LvwFKx/kXLUMOCYAtqmjM2ADeMdWV9MKjl24lnUQWfkY9gJsKavFsl2h7IBNDtvz4ZMBG5arfHcpOHOVOAwbwKZhBqYpGNs89ti5DMhyaisdyLwMazdgw545hwAbHCSXHgFbLTfl+85r1NjEUgEtN78RYHuInGjBBwNsjFNiRMTB1w1h7hWwVTnAd69QqAH76CxqB+NKa8A+GPfhcI0iAPb2dtesSZ999tvp9OnTBgzUYBN+xZaSHLYAu8qwq4Ct0iYBttUKhxz2JMCO+elJk4xKfBLDFsALqKM6PLI1q6uG7WXRmYmmTImeO1jZX0dpQIlWt2se4MfW1gywXfjlKdAIBrxf166ogpdC9QzUpRIXw16gDjsDtvfCdtGZOYxlwLYcf8hhC7DJYff7A6vBPnbsmFmSwqAVZVCTD21WZJzizyOgc5MY5d1h2AA1gK08vnuiE/4e2EaDsVnUARe33PecXLUAm5+dcdNnup3WN26bVenaiRP2nBi2b6h2M2zNpRvCZHV88JL/oIDNXPhnj2usH/UMPLwZqAH74c310TlTAOx+f5i+853vpK997eu2UAPYr7/+uoHP3Ox8UYfNIivAhrFVGbbqsFksY3eumWzwIdGZxGaRVVUnXmIwnsfAJAJ2zGHH+ttd6nAhRW7nKMBGNCXAluqb6+ltb5s1J+VcAmzANDWG1iAiAjbjkkpcgC0AF2BbNKDVspA4gI1FZjUkzvH3AmypxButmbSz0zWR2alTpyx/DaAxnz5+b/6h+RRguz3pKLVbhKAdsBkjgM2xyaXLHKWf7WbxRjdLVWvU4hu17a0t78pGKRebis6MgTRf3raylW5vbowB9iDnvScBNhsJRSuIHDDO3dGWe2PY2ryp9E5VCi26dNWPegYe4gzUgP0QJ/vInKrSresHP/hB+tKXvmxh8KtXr6b33nvP63w73gOaBXA/wHZ3LK/N1mLJom9uX9npTIA9SRhWVYeX6m13HBNgi7lGEZqYddwAxOMhIjOAoHSJMHyue1YdNgBliuitLbPhIny9trqalheXvC65WXZ0Ukicz4kA2vK82VNdDJu/VwFbDBsgnMOytcKwpSqPddgq69rc3LLNEp3UVlfXLETO/DIG1TFPAmwxbKIJzInn3LdtkwBgk7e2aEEAbI7jLNvvn3p9I8mrArax41bbAHtufsFEZ4S4Bdge/Rhn2AC2Nj9cB5uP6uaNqLhC4uasFqxr98pl65i8Vs56jbyZOTL/r+sL/dBnoAbsD/0WHMIBxH7YKaVf/OL/T3/9139jHboQN926dcvDui3ysOMhcQfmkmEDJMphi7Gah3gAbLlyqaRrEhsW8Ea2xCIMYAsoWdjF0PU6hb/jRiDeMVTiJnDKgE0OltfKmpSft7e3jGFTc4zYDIa9OL8wBtgSmum8anoiwJbwTGO1SAAGLJlhx5D4LC5wGbDFZPcKicOw19dv26bgscces37ThJLRCDD3ap5xL4ANGGNHyr20zYf1we5ZSFxaAfNRn5uzTYxFEYajArBh1QC1AHtja7MAbJ4DsMu0RPlh842WrGHRBJCWGAfsag77bgCbe6NNk/QDRHk8n1E/6hl4eDNQA/bDm+ujc6YKYL/44m/Tpz716fT8888bYAM6lrceJivrUg7bLThhlC44E2jJytIV116yxIJpTGcCw66qgqu/cyMKoVkOoaqkKgI2z3EOE1vlxhkCfoXLyYGbx3kGbAvpWh112VlMgE0Z1uryyhhgj9LADEzimPhZntsSmmk++K56bULiiM4W5+aLHHaVYQOMEtOZ21lwOuO8APbNm76BQhSIGQhAhwofnUEEbN8kIFhjU0Lo3zTZ3i7TOoxhpdpN8/NzBtiwbYs+9Mm9u4GK5l2AzZyYZ3ruGMb8AdgG2jmXvbm9NQbYdO9Sjj1263IQH2fYsOn9QuJ3AmzuhW/AvHNckb/GtlU9Qo/O/+z6Sj/kGagB+0O+AYfy9BXAfv31N9Kf/dmfp1/84hfp8uXLBoLeZnNgYXGAhwXRrTh3M2yFxBFnqekHDBvwod1iZNiREXsuuTQjiWCrsLhC2lKEVwHbaoMDYMdwOfcOlmuAnVkfpiUAoQN2z0K+21vbqd/dsTDxsbVjBtiExq0UakTY2YVqAjPGUgXsWOKmEK4YtpV1hRy2QuIWmja3M/cF30t0dv36DRvLRz7yUXsd9wXV+UTAzqAtwLZwePI5FmBjucq1slGxMqgBmwyanqjcCvFZ21j8wvyCW6/2HYRRrje0Ocqe4pvb2wbYa8eO2998cwWgu7hPYWwBNqI0z2Oj4N8DsE0010iN3B51r1B4BGzuCedgw0g5YTSVOZT/j+uLOnAzUAP2gbslh29AFy9cTp/+9F+lb33rW2acorIpY1DmtFV2WALk+gMv5QKkeH3pUe1NP1gwpQi3Fox5AzApJC5wK0Oo5bksPJsZWQHguWZXwO21vh5WjYI2gT8sczAcpOHAw7SFutqczobp9vq6XcNoMEgry8vp+LFjaXFh0duBGjh5X2k9GIfKuOR2FgV4JtBSiVlqpDnrhNUxRkxv7dm52SKHreYfapSiaAHjtKYg5iU+m95770I6fvy4qfjdgKZTqNGrKYHoJCeQY8Mho5fGaGSbBJzOuH6uHUBXLTbCO4+UYFM6k+bnFl3glgiN7ziDncNDvGFtNKkd39rZSceOn7TGJAqV93p927A1GtbrzEFbddi5cQuAzTmKuc1s2RXuuayrkr+OqRNt+JSuiBoKNmZ7Muy4Ya39xQ/fgvYhXlEN2B/i5B+FU0Osrl27nv7mbz6Tvv71r1tHqDK83LRa7DHANrAuS5hgeQJsFs6iS1e2uBRgC8AFmAqDijnfK2DH91eFbPFYAK6Fqc16VKBOndbQnrtx7bqFiWHDK8tLaW11LS0uLBQhfcBOIWV9HvqoygvDGBfbKSTOzwbY2dBkdqZtaYW9ANuV4jN5g4Aq3cP7BpgGlM108eKl3PTjTAbsmQKwBWBFDtuaeHhttwCNnxkX9wrAJiQuwLbaeYxw2IgRGjdv8ZRabXprEwFY9CYjiNb6dCQbmYKcUDWADQPe3t5JJ06dTosAtuW3Eav1bcMh+zhtHgBRGLaMU6RylzrNN19eSz6JVdeAfRRWpem9xhqwp/feTcXI+72hhTy/8IUvWtcuQuLKqVpp0MgpiJgl7BqAkyJagE2IWYC9F8OulnQBMncC7KKfdZ7NCFAKh04KiReLfctFZzh2AaLeh7uRQaqfLl24mOuS59LqynJaXlq23tVyZuO1Rg5ze07Gq9x9tCcVYMPkxbBtPrD7DIDdme2keXL8uXTKO3Y5aMeQuLFv8se9Qbpy5Wo6ffpMOnPmTPHaqqVrGWXwTYnmWikHRQPYfiiHDVD3iJRYaiDrE/I8NVsN26x1OvMeYqZd5tBD56aeh7WzUbE2o7108vSZtLS8UgB2dwf2Ta6byXNK6yx7MmCbXjw73NWAPRVLRz3ICTNQA3b9sXigMwBgs1A+/fTfps997nPp/Pnz3u7RcsNNE57pYcKegZdwVQFbtb7VkDg5bA/xln21IyO+E2CrPWYZ4vYNRBnuLet4d4uXkoW0rT4X5gtzzL2mUUaTv37v3fMGYKsrKwbYhMMNULNoToBtJVZ5g6H8taxJY4i8AGyAnlKolvuxWz44h8QF2DGHrflR+kCAvb6xlW7cuJkeeeRRC4kzfsYWQ+9xgyB2HlMGLrLz/t200rQNCSFxmDX3tNdNO9uUjrkVKfMkwG63fex0GBsRGDfxXsOsXnkvvuGEv0+dOZuWV1adGTfbBcOOgG36gkbT3qccthh2BGxZq8brij9H5q3PjzP2sqywDok/0GWjPvgeM1ADdv3ReKAzIEB++ulnDLAp7RLACrC1QEbAVjkX7NwYbDbnKNpqIu5qNq1jko4XgXpSDlrnEZs3pbfV6pYAXQVuhX7FKvX3wnzFBd7uiT10FTtEr7uznTY3NtKVS5fT8vKS5a4BbERWiMLM1cvCyp56jYCtDl36LoWyC7jcaMXGAaNvNvbNYZNP1vyUYO19smG1N9c30u3bG7mt5il7LWOLpjH6gCjSQBjfIwllBENRAfLyAmzEZjys0cfOtqnG+z08xUvAbrU6bqRiIkKPNphDmmkDhmnbeoH305lHHjWGbcmADNhtM57xjipFKDszbDc54fl8g3LBdjUkXg2B1yHxB7oc1Af/gDNQA/YHnMD67Xeege5OP33+819IX/7yl9OlS5cK1fVYX+IcFiePKd9wgYDXHnuv6L0AuxoOv1fAjqCk8K+AXGAdFeSF+UoGC/LVALYL6kZpc+N2unXzZtpYv51WV1fSiePH0/LSogE2DJgIg28w9g+Ja8MiEZ5EcALsZhrtGxKnfEqArY5mbjJDLriVbty6nTBOoQYblzOOaznl/FCeWnMhwZoAW88rKgCzBrABbgE2my1C4qjGu9bwY2g5bOrwGw0qBmbSDDaqHaIksGT2UcMCsFGtnz77iOWw7Y+NVhr0h/YeXifAFsOWSjwC9l4h8Rqw7/z/t37FwZmBGrAPzr04nCMZITq7UYjOME0phWFeix2ZL4CtzlwCAS938provQBb7LpkgR7KjirvSQyb9GfBlkODDwnLZPQhdmqgkDcX5n418jCpysOcdQ7TrZs30vVr1+z5lZVlK+VaWlwwwDZAs7IgytTahdhY4Djok/t1pTwqa4VjVYPN++yc/KMDVg6JLy7Op5jD5tgCbCuHQ5meQ/EOjI106/Zm2traTufOnUvHjh23uSCnXBXpFXXnEqxlhq05jYCNqK5NaVu/ZwIwItyEx7EtxYq03+un9gy90Omk5f24yUfPzbtlKZiM8t7y1ya+G1hIfGFxycq0AOzhYGTXyuvuFbBjSHxMQBi7uOXPQh0SP5zL0rReVQ3Y03rnpmTcAPL58+9ZWdezzz6ba3vdjATxz16AbWYa1lbTrTnNtzqbpsjljMWW/shixFp8oyjqToCtftZ7lXXJ5EXCrSpg94fuj602nb5JGKSbN66nq1eumHc4IXHsSBcXvO4YQANAOSeAKtGUbqkAm3Pj8V0F7EI8Rbh3SC37eA673NTsBmxCzwrbo8AGsFFhA9hra8dsrk0EllXgcXOijQLsXKp8AbbXYPeMWQuwreEHJVxsDkZDY9gbt28XgE0NfkreLYyUAIBNvp+QP0p5wJqwuHLY8wuLHuZuticCNhsQPlN3YtixrKsG7ClZSOph2gzUgF1/EO7/DFTqUP/n+ReNYf/bv/2bMUaBH8yJsKhAwcxBQkhcpUJuSdos2HWhejYAd9FZFIRVfy/VwaWwSyCoblsxZxvD69FQJT5fgOvIy6wo2yI3y3E3NzfS+q2blsPGIAUQArDXVlfS/ByCLFdu+1fLxFYxdw4D7WalfHena+AllbhC0D5pyXLYuI+RF19cXnSFdrZu9fy1l8LZF+eFaZMvbjYM2Da2diyH/ZGPfMQYNhskRGC8XiIrXatvjMqadH4HuAFrizYgKBviksbGZM7y+qj7TX9gLUQHBti3129bSHxpcdkYtkUlmMM2+XMPj1NbjeCMHDbCsYWlZROd8XOvjwlLw17n4fOygxme5DBzV6/7ZsBXutjXu6zDjiHx8ev0si/NgYvY/F5785LamvT+Lxz1Ee80AzVg32mG6r/f+wxUnM5++cv/a17iP/vZz3JDCeqA8fCmdrmsw54E2LLmBChgfmLXysdShx0ZtligmJMYYAyZ8xoXsg3TsO+LsIBZx4oAWg2zi2Xbgj7y42DAAqDDMtfXbxlgk6/FhQwAA7ARnQHYhKZL1Ta1xOPCtwjYvS5GMl6XXdRgZ/ARYFP/PQmw3ZbURWQ2b5R3ZfBGgwVgoxKHYX/0ox+1xh8CbEUANH/6EHDt1pozu5FxHQJsS10MBmOA7Z7qfQ+LY6SysZlu375taYD5uYWE6Mxzzw0TnUXAhmFv4cHebBWATb47ArbbpmRzG9MPjAO2hdD3AGxtfqqgHT8DNWDf+3//+h0PbgZqwH5wc3t0j1zp1vWTn/wk/dVf/a/0q1/9qnA5cyCgXtmnSQxNDFsqcQErL4/5a9Uxdzqugq6GNiPjjiAusHUV8TD1u95RKi7e+rn6vqpS3N7XdN9vGnvQyATAu3r1Stq4vW4CZkLii4sLVtaFcQqADbhKdGa2pFnIrHkY91B3oOYcsi4tNhNZJU4um2MuLOF2Nl8w7LsB7Gs3btl9ePLJJ81JjLp31bnH8H8VsCU64zXKrfsGqF8CtgnxHLD9Ro9Sd3vHurbBiomuUIcdAduMXjJzpoYbwCaEPbewmFZW18yFrT/AOS0lqcTFsFG9cy28TwzbOnNlKX4ZaXHjlL0AO973GrCP7jJ2EK+8BuyDeFemfUwVwP7e975nzT9eeuklAxNXfXvI0iymR9h4umEIgG1lQHRwyizYTTxSwbCLEC8iqhlnaHsBdpU563UCv95OtywJCuVdAk/ZeYpRxrC4AUCrYSANYGMRSs750qWLaYsezjMzxrAF2IjOAOxdKnEjmGWXKQm4YsMPK+kKtqR27lyHjTod1g5gcy6FxAXYCuEqJG7hXHjpaJQuX72e5uYWjGED1My7ctiWmw8COwGZyrpcEe/RCh5ej96367OQOOM1//ASsHFv9xnvAAAgAElEQVQ629rcsvtMi0uczgTYYGgEbELbhMQB3c7cvIXESYHgHcPnBqHaJIYdAbvw+872sg7au0PiUZAYIzY1YE/7YnS4xl8D9uG6nwfjagJgs9h+97v/bID9yiuvFKDAQkh4U4CtHKEYtkLAAu0YEhdgeyOQMiQemXI1JB5Zk8DRNgndXsG04uQpp63mH9oUREGbLeztpgE2bJpcMip4AJsyJtTgADaiM3zEAbE5QuRBJW45Yas/dsAmHI5CXNakKueKgF1ED0bJjFMAbMLdAmylDtzlzEvhqqkEABtB16Ur19Lq6jHr1MW1cR7ez3gc2MsNlXLY1TkQqJkuoN/z8PzCfN6IOYiLYZPX3tneSd0e5V0o0hc96mKNODCeaRrDtgYqNITJKvHWTMfqsKm7H1KkPWLeVALmOWzK1Pi8AfR8nrxBSG6B+T5z2H4crzaoc9gHY3k5yqOoAfso3/0Hde0VwP7e9/7VQuK//e1vLRQs5TfsmEVb4fDIsCNQeWmVd0lCECXRmQC7Cs5l6LP0ixZgx3xlzGELmKpTovKrCNgxHExI3BbyDLY3btxI165dtVAwamlEZwJsWk4C2FEl7qYpLuTiOr2VqH9FhzMB9li+HubZpiZ5MAbYtiGw6AOWpF4KVwVs8skAIgz75MnT6dFHHy0YPL7knFubFc1JBOw45y4K9C5abFSqgC2wdk/xfiIvz8aMWmpC4qZItzy232dC3bBnIgB8lMixjxpNK+uiKoCyLgBbDFsh8XHAVpc29zyX6Myv4e5D4jVgP6hFoj7u+5mBGrDfz6zV79l/Bioh8R/+8IcmOnvhhRds8STsyoP8M57QdwJsXgtTBEgA7didKzLsOCgBCq+tlmzpdXI647tC5PEYjFUh8Sg8iwxzJDNyFNe3N9K1a9dMdCaLziVyryvLaWlx0ew6CZvzM2CoUL81wjB2WLbVFEArNVDm8sve3KCZABuVOgx7ycxZdgO28tKaOxg2TPT6zfV06tQZsyW1JiWttrXW5PwRsH3D4huLavqBOYuATXg+MmwEZxaCR+3OZqRLuRaubQC0C/AAbMRjnAOGDWhbyXWzacYu5K3nFgj5L1lZF+H0KmDbMQqG7e5n6ucdAfteQuI1YNeL3UGagRqwD9LdmMaxTGofGPzBUYL/9Kc/S5/97GfTc8/9pgAlFn1Crph2jAF2LmcSw1YYEqYIkAiwBZqAvljn3QC2GHYB4tk4RSK0yCargO0KaVe4i2WjEocV8n6cza5euWqiKrfonEvLS4TDV8w0heYbXLO11zTA9oYmAmwxaoXDGaOczsrUQFnCRg6703bRlwH2IoC9ZOd1hk2rzHGzGdVPG8MeDNON9Y105szZdOLECTsXf+cYbBQE2NqsVMGauVI/aeYDQLYcOPn0hXlrqwn7NWGdogfdrnXt0gapmbzNJloA9xH3zwUCMiLfjGH99obVYs/OzaeFpaXskNb0EHgD8xr/wPmmJ1lvbQGt2mvafcdsZlcOu2wKoiiLG6v4Vw3Y07goHd4x14B9eO/tg7+yzJzKE+1G79FglH75y1+mz3zms/ZdAL28vFyUKvEc6mQWbLFMAZUMPFi4CYdXFcwsyAqRsxhXgU3M1cAlOFmVgO0h+fgVJ45QsoRrkdl73hVw6Bn7B6hg17ibAaDzqLbn5w2wcTkjHA4AwK65DhuPKZhdPMXYlL829XofNtq3ki7VjEt0pnEA0s3kCizeD0hzfICbcTNGa6wBCC8uGgjyOonKNjY2jWE//sRH0urqql1njB7ws8q7PMrhXb8EZDB0hfJ5nhIumnzwOtIAbBYkOONv5K99I+Zf2Lm2Gq00i3CQ0H62oCVVYqkISuVwgms0LCw+GI5sM9GZzYI27relFPy9YtTbOy5a9AYrXuevqIB/15dboJI7N+Fb7hxnfuVBpOZAXpb+adPWKnpt58993fv6wa85R/wMNWAf8Q/AB7r8ArAteDnhUIiDUnrpxZfSZz7zmfTjH//Ea3AbTVt4AQiAGjMV65ucgZPFVqFgLbTq0iUAUskRIVz3xvaFXUxZDEmvi4CtgXpI3NnZXoAdWWY0bLFxNVPa6WLs0bLxA9g3rl+3jQe5azHstbW11MlNQQBwibpwWTNmSF/nlFwln3PXANAkwBbbtTpuA2zy51XA9h7TcoYTYFuHKWt/OW9zBWDfXN9M5849ntaOrWWP77J1pgE2wsBczLwLsHNDFnLNpigfjcx+lNA/aQABts0tgI3dqAG2l3rxXHOUTOEu0OW15i0+gwNcTkk0WwbY3NvF5aWyOQmbHLMWZ2NQAvbOTnZds8+FX3PM/RtgJ79/lv8WYHM/MmiPAzbsvwbsD7RW1G++LzNQA/Z9mcYjepBdDDvOg4M1j0sXL1k/7G9961vp6tVrBnDko1nkUVUD2sprKywswDZAy00/ACG5cInZAdhigiyyykePibMCu9biLRACsPWzQDtehUqbOF9snhEBm9cTBrf89a1blocld22AvbxsNdgzGI00UpGHpwwMVTkPUzunZHMAYOsaACEZx1Rz2BbaNg9zV2CLYSNoW8ybAuZFEQkYNoAths13HM5ub2JL+nhaWV3ZF7C1UYgMm1C0RTWyQA3GjP2oABuVOiC9H2Bj6YrCXTlwv9+IznysRAUAc3piw+hJiyjqAaAPrBWnC958jBi50KLVQ/r8HiMrvpFrGWAT4jDTlVxWF7vH6T2+4asB+4iucAfusmvAPnC3ZIoGVJDqirWZ2HZ+GnvNb3zjm9ax68033yxCq7BmALsKVLHpBwuxnLpknKLWlB6qLvPKLLJiy1pwDRArQqmxGc6AHUFbf48LvTYFMmwRYKtJB9cBYG9tblqIfBlF8/ychcMBmRYhVgG2WYN6i0pKsgBszh/nQXn9SYA9HhKnrafXQZchcQ+78zqpw03oBpNtusUrx19fv522u4P02GPnCsBmLNHFrN3yWuzI7IuNEVXQCPYCwwawCf/DsCcBtkUOrKbcx401LLn9GAkxQLWvfG+pLOh63puNnsrN+PudGLaHv8dD3AJsMWyV1VmUKDPsGEKvAXuK1qRDPtQasA/5DX6gl3cXgE3JESHfH/7gR1aL/dxzzxX5RICBcLhEVoyVRVkhcTFNWKKYokqUSkbmymWJwAQmkUkrLxv/Vvw9m35U2bXAX4DPMVT/rXM5Q/OwvpVzXb1qoXEMSwDs+bnZdPLECQNPAbZFCHIe2Py6+wMH7OGo8A/XWNQERDXA1Vw6DLvVyHXO5JhnZqxkTAy7GhK3ntMZsAHOmzdvpcGoaYC9vLJsY6Hxhq7Pw+6eX5fgTpoCu1fwU+qTh95JjbgxgD0327GWoswDArPIsMt8vAM2eXyiDTqHf16Jc2c1OpGNTid1e24cI8DmmBZGpz3prpD4jrFsB3b/kO7KYeeQuBi2mHQ1JF4z7Ae6gtQHv8cZqAH7HiesfnmYAdZCy28Whs3lHzNTgU1RovP8b/4n/fmf/0X60Y9+VLxGi3c0BVEYWKFhFmYWaQO9DJoSVPE+FmSBiZi0TiDgEyMVYAv47PfsuiZmLiCPgK/jTwJs8MDC4VevpuvXrxt7XJyftxw9wGWAbeYuGKu44KudQdBc36wxRg6J91BQOzAZEPZpMem/yx3OhVVtyy1bzXKTphsu4AKwEbpFwBbTJncOYCu9wHmuX7+RGq1OevTRxwywyZlPAmzNq8BajJVbbOPNDJsx0BqV615bWzXAplTM5jbnsCNgE8onm8z7NMdMlDfscFU380slQH/gcyINg90fnM54za6QOBqIXhbMjYsNqyFxa825T0jcxIV1SLxe9g7IDNSAfUBuxFQOYwywg+isUNvCmL0ellD4X/7lp9Kzz367YDywa3Pcys5Ulg/FCWtnx1i3HoAfC7XyyN5tysuZoqK3yqQVVlbueVKOG+/rCPAC6hheF4NXOFwCN9uoNEZmR3r16tV08+ZNa7NJLTTOZoSGj68d8+5YAHarabadlGPx4Hnb0GQLUDmcCaDHwDtvLCxXjZiq5Z2+ZlqAZs8V17idzc+nBZTotMjk96wVALBnc9tMzksUA8BuzcwZw15aXsrz6WpwXTMMO26IYpqAizJHusCwAWwiCwJsxhYBW9cm9bgAG4im/to/A3iQIybzVMFMZ9Y+R7x3LrrEZcCexLApA3PletlYpUyNlKIzq/3OTnOTQuI1YE/lynRoB10D9qG9tQ/rwjK7DiA9duZGSoP+KF28eDF9+tOfTs888xX7M4spinEBtlgvIKVe2AJPhFsAj/KosFQWX2fhpQLYQrjZ37oIKw8Gdi7Alver/lchWAF2IUKrCNQs9JpD7mLYYppWhpaGdh0A9u1b6/ZaunIB2Iip6NKF8xcMu910tzZHMGw558x6UxsA5cOjQjwK0OJYxLA77UZR1yyRGTlzATY/W5lVBmx+5jq8DO16mpldMIY9CbBNYJZD08pr7wfYbBq63Z0CsGnvaezfJNYwZNThXiNdAHYuZzNmn0VxBtj5vrIZwBwH4OXnyLApBRuiT2i1C5c2VOGeUnGGzbH2y2HXgP2w1on6PPdjBmrAvh+zOKXHGNLeEoVyLlkRQMYKLVypbLHOSuax1zYbnoM1Je14i0oWSgHq/MJsevWV19MXv/jF9N3vftfEWSXgeqhTABsFZ5FRi91G8PXFv2RQApU4Hm0EqjnY4py5HGgMiEKZlxmCZAUyYKEQs0AHxy7A+sa16/Y6xgnDBCARevGdXLOzYS+ZsnKsPGeAFLXARRg8AxrhacLlbGC00VDpkkq24OkwbG6gxq/aa84No2a+2OzI/Uwqe8L45LDXjp9KKyurVrutOm+J+vidjYE2SiVDzeK+HFSh2YaN0bqKddPy0mI6ceK4ic4A8EyxrdxN1+nq8aF/1LJwTZ8/awrDZzLfB1N+E65vNGycjIP7anNnYXP//HmeuvT9drCOf/NcuT3HBrMBe2/bd4+oEPsoRWr6TEcrU53HNjOUjFlKqK7DntIlcOqGXQP21N2yhzNgRFAsrqoRZvVUiFaM09apMRtSB+lbt9bThQsX0pUrV9Prr79urOrtt/+Q/u///ZX9rpprX8z9PFoceb+8xjmPGJVApMqWqyFPgbZmSSBXBWxtEMhhR7COoXBeI8au3K9MRwTY1B1Te72+nttpmkDOAXt5cdEV4iYOI/fcKhTREkG5JWeZFqiGwzV+Pc/7tHkBLABst8p2MBLLNivU2Vl7rQCb3yXeIx3BfTpx6qy11ZxTdy2zjKWPtlulEnq/G8BmvvEJJwROG1EAmzpshcRh2JMAG8GZogjlfWBOyudh0IS4+bzNL9BD28u4rK7cDGxKkJ0E2PH+CtQF2LjMqb1pUZ+dqw30GYpNRBTlqAH74axD9VnGZ6AG7EP+iTAhUV7M46Uaw6OKZVi6fClMXDDskdcGFwu2WDYK4YG7cXVmO+nWzVsGyH/4wx/SpUuXDKzfeutt+07pECFj8rs4mhmzHeZWjCMYmRtiCLCjQpyFmfy1Qt0xNC1A8fCpMyTlsAWGHFO58AjYYwz8DoCt91VrsD0/3k83rl+z0jQA0NppWocuB2xaXQKcZEwtJN5yZm3jJNRMRypjl5F5utgMdh2FZsrHC7AtjI4yvEnI3oV3zIHZn1q3rAX7rtp1GLYAm/OjbKcO++yjj1sHLO6jog4CbLHJSWFxu195o0BYn/fiEw5zXltdMcBmg2Khb5dtFTXZzrKdYQPYRbQjsGQXeo1S38xZWgbY7A3ZfIhhW432zIyBewT7Mk9eMmx9tsWwZZxC/no/hu1z4F2/lDZR5Kdm2Id88TyAl1cD9gG8Kfd1SHuZkFWE3QLuyDBtscogLcYNAMImCQPzndz0u++eTy+//HL6/e/fsPImGDIhV77IKQLUvM+AcuTCMg9pAhxbtnjzYKEVYEtchWVmLCWSUlzMNwK2AL0K2DEsHsu/DHTuArBj7lphYTHsy5cumugMdgk4Ls7ToGTWgJoGGEs0q8iAJWBFJa7j9AHrCmDbZiirwzV2sVAD7JmOKe9h2DidIWYrNhbkqANgyyEOwCZELsEegE1Tjcc/8lQhRpNvuxzNDGitfrw8fmSrEbB5b6/bNRA+cfxYOn78mG0kiKDYNdj3Mv0hwOYa7NosaZ3D2piapIaVjXFcwJI6bB4wbK7VGDaahU6nAGzfiGWgN0e1Mhc+zrLdOMXaebbdQMWvNYvRMsPW/wX3Fi8BW59Nc1HLofS8K7mv/3Xrg9UzUJ2BGrCP0mfCnDhLRjrGvKPIe+hdo1yFnQyc33nnnXT+/Pl0+fJlt+C8ccOACrAGmFEcw6RN1WvioaYttp6T9naRtFMsQtHWOtHDpPIQV0mXlNOAC7aeYlSMXQxTgE1IPDKfqBQXw97r71z/3QA24wD4Yg7XbUS76crlS9kHfeQlVfP4eNPgY8EAm0YfAmwr7QqNJTj/wALiDkwCZQBbDFvXrA1NFbBHAzpsleYxCN1QUsNEZZpiGwl+zzltzsumCrvPJz/2iULspc+GyuAUiSCzG/UBxabOlO+AqZejdXd2DKRPnTyRjh1b8xx1kd51wNY1SrDHteq8BWA3xkPimKgYw0aol6sFImDvFxIHtLXxKNMG7dRsYMxSAnbMbcf/F75h8ty4bfCCCBHApha8zmEfpUX0w73WGrA/3Pl/KGeHHQsQxgRk4ey4kQG43s/5mn0ByG+//bYB9rvvvmvhboV/YcIs0t7e0kVAAngDoiw6c5/wbtrecvGRcqi8dntnyxZ47xzlIWA5ewEygA4M24A1H1/sRiFx5SyrYXEtuqXISdaVpVf23QK2xqywKkDGOD1/fc2YJX8jXw1gI7Yy8F6YT/NzdK3CHMSWewuPF/lrwsENb0ARhXcKiWvsMYTPdcs7HVU2gM0caqNCWB5QU2cz5fwjYDNX7qrWT0/90SeLjlva2HAsRSIMoCYoxe1qMmATErce3l3fPJw+ddLKurxdpwOdGLY2bMawbcM23tpUOWblsO2+Nt2aFB6sCgE+K7axwLVtn5C4ALuIFmRr0lYTy1PvlLZfSNwFh+OAbakH69g2Y6VzNWA/lGWsPok1DLJYVP04ajMAQKt8CnAm//zGG29YvTRMGpCGOQPaUbldBUIWRMKFYoACTgE2uWsAm97HLLZqPGFNIOiJHJpCGEvLvbIBHMq5yGFzTsuRZsY/BiY5VKk8+KTyI5USMUaFjouweVaAx5CpmBTXIrGZaqV1bkLK9L2+vX7LwuGWb8c/3Kwzs+PYwryprMnTAtgmDsvlSvq8jZqNccBG7Bc2MBqzNi0CbIswWPOSnh1X7J/xMcdSiTPnJjyj01m2K1Xkg3sEYBfZkdDNTBuAuwFsVOICbPLWZ8+ctm5d1GTzu1NTmG6pl7A0CE5xoVNaea0lw46AzVJVBew7hcQlSoyAbV7lGbDvlMOODFtjLTeN7nNeA/ZRWz0/vOutAfvDm/uHc+ZcsiUmA9BcuXLFGDPfEYsR5gasAW25dSmPKZYnIFY4dFzYUyp6BazkrWHXzpyppUWItWLgyyaA483OuXUlwiR1qgKwAR/Ami+AuwrYymmDV64YLpXmAi6xUimKFWGoAraHbaNoKUvfc6hd86BzwmD5mWu4efNG2trcsGuYadFSctlDzxYdgGEvGDuFXVqjDoA151htg2PGK56r1TxbiVN2NoubEMLS2kAUojAri2L846Vt8/NzBWDLytMBu1RYW4piMEpPfuzjBWBH5q+Nj4CuGhK3DURuzFLeO/ppt9MjZ1GeL5o+QQzbSs+Kcjny9q5bsOPk+1fcB6IuSiR4QbYxbAG2Pg8GvGY/WtbiV3PYvlnwuVOExCMI9OAmN23cPx+j7JddjC2HwBVFUopCDLvOYT+cZaw+i89ADdiH/JNAjpCFCsb84osvppdeesny0YS3Mc64vb6ZYNtqcSlgi2wihmu16Nk6SEvIgXtFi8Vq8RZ797IkL0WSeYkLibz7FWAHk5eaW+cnFH7y5MmileKkMSjvCHnTeLXQVhmzbrM2HHkdNyvO+NrC1zoroJVzxlbUFvrM6JmvjdvraWvrttlusoCzuVC/a5ig+Z7PdArRlc5T5KqJGtDesaLiJ9SteRDrtPr3LLRSPp2NTsHcM8sGIE30tkQdtqcVFhYWbdyzc/QTnzexYL8/SCdOnEwnz5wphFrjLNQ9xKUVEJjHPL6Nu+laBTaC3CPSAOSvzXZ1QIWCg2l8EAoX21aL0Xj/7LVZQMb5ZH9qm6YczfGxtT0cbuYp7idg4wPgez3L0St1Eq/NrV1hx207TxyfctXx82KpgnxspQ1wZWt1Zus67EO+fh60y6sB+6DdkQ8wHgl4OIQvbr5QUnYFWP/85z9Pr7zyipVYuYp7K21vuisUCy4Lo5TWCv2qP3METI5ZiNeaDQNtqbvVccoZnIMRYwHA5FYm61GOYaKlnZ2ixpsFESBHbHb8+PExwZkWyxJgXXWu53f/3cFYz+8CbaGdQJv8srW9dDYM9wJQDKjNt9vrqDmepwvW0872ZhoO3V7UlOG4jM3OGVhyHdYZC3vW4KAmwMa5awDTzOcv2PeEvC6WpzFE7yxzYONyUHRg5PfOXCctLXqpVgHYLTp3jQP2yZOn0onTp937Iz8iC9XPPt9l2D0ycdv45Jw495vIwrFjbscqwK5+pJ3RughtMmB78w8mDWtUFPMWmreuXi2momDLRZOQSpTE6/k9WqOHVPoK93tXMIxTcp59lzp8d/e3ArCJtMx2sg9BbZzyAZat+q33MAM1YN/DZB3ElxZuZXsNLofEEYsRBif8DcMCtHG6un71pjFt8taUaKndpUKIAFFk21qgFcI1/+t+ydClLhega3EHvKzxRT6eSojEzCynnZk3IMOiT4hZ56sysMiuq5deZdcCyBjWt4U8AzbiqSgGc5adhWLDUW624ey6Cti97nYajSitahWAjRWphGGw4Spga8MDYPeHfTuRMcOiLWmZ2xUzzFHvove3K+dxIoMJ5+oi6rJbzTQzSw6duuuO5bMXF5fMAKXTwdRl3sL5fG5OnjqdVo8fL3OwoRVpZNT7AbbC9jLVIRzPZgvA9nK9cjdQbJ6o/8/VAUQw4r1Vzti2OFa73p4I2E7CKc2qtuZ08I2Arc+DAFtRAoDaWHoF7MW49T2G0zVW67VtDNvukH8ExwMJB3G5qMc05TNQA/aU38Cx4eeyLS2MAk3Cdzys+1OwujQxWH+U3nrrD+m///u/7eu1116zcDkMUmHuyLqiYpkF+eb6LQtrR5Ycx6Tym9hHOv4d8OAhwGYhXFlZsS8WfV3LJMA2DuxVO75eBoYUf455eC30ttjTXCIwX4sGKNfMsRBEYTc6M2O5WfLUADbH29zcsK9Bv5sGA/cDd7OURfMOV4QChqi1fFdIfDRKvUEv51JxQ8vh2SzEGru3uYlKLLkC9GgwIgW6X1sjtTs0AZmzZhpsfgBsgGludt5U/dxbWPWZM2fTgm2KKmmB0D+8ZNPjfcX1fHRiY14Ix3Pv2JwJlOO94WcrZMsitJjTLyMhnsMmQsT8UeJWZdj2+wTA1hyrnHASWBf3gegJKu/8uYmRgypo6//AWOkbgJ1rxmvAPkwL6cG9lhqwD+69uaeRqXQrhsJ1ANgUOVfC1QAnQMiCtrGxmS5duGy11MpvoxIn3y3BGN/LRc8BhcVSALuxBbA7O9aCG8OQHiYFNLwJRcx3a3xq+OEL/pyVcvEeCcZskc9x2xj23guw48TpGEWtb2CRVcAWszbQtn8A9qDsg910H3A2KkQGtrY2Ur+3Y9evkDhRAQDbRFr4WluC3clXoUzPKQUxbBc/OWDba4KXuYe+h6YuL0O5/jrAGYYdAdsc1TqEv9EMzHipGQy7PZNmM8MGsMnVPvLIo2mG7mHB2nNXjrroVV32rI7Appp5fSY4J4ANs1fYO+aIBdj3EhIHsHmYs5kBeCmyE8OOnwvlvdmQRsCWcLDYBGbA1qZtEmB7JMM3B3xp8+dixE5KhNRrhn1Pa1X94vc/AzVgv/+5OxDvpDmH2VTmfLUGde3qNQNeQt3UV/PFggWgsPAQGr9w4WJ67dXXLURK/TXhcIBI+WctwgopS72sMi8TmE3o16wxKOcKCKu8iO8OIosGhJyPc/MFuFtJ0tKShZR5qJSrmof232HBHofcBQoZ4LXgxrC+2FJGuoJlIyyzv+UQuS32aZQ6M97hCgAGsD1nu5O6O8wV+XdKqxre7EOAnXteGzscUstcAh7jtbnMOWwBtvpkC7B1XcZiM2DbvWaMVcBWq9MGbSph0+6GxsYHr3AAuzODl/i8bcb4nS5deHG7k5dvxvYCbP/b7r9XAZsyLnVXk9OZPg/vJyQuhm3mLTMO2OC1QFSmKdrUafyq6dccxusqPp9oFtAkVKIskyI1VcD28rpOarZRqdch8QOxGB6BQdSAPeU3uZrDBsDJRb/wwgvp1VdfLQAbQAQcVZ4ja8rGyFW4YsgxbMuiqEYdMjaJ5VeWr86e18phVpmwDDwAYURkjz76aHrsscfsZ0CZ8Dus/q233jIgUe5Xt0W57phPLBm3d1eKgC1g1vcYwo/AYeCRzUwIiTpQ5wYaAFN+MQBN2NnrqUk3+2t807Jj+WvqjXlQOsV1zmZXNEZn7BCF8QTApkxpiGJaxidiuiGiILYISlne1ADWx+DNRJxpl0Jst3wVYLNBEmDDsAmJc+8BG/pgD3P3KgFSlWXqXPsBNuPyTYybuKgcz2uwSzZcAuXdhcTN+QzHPPzEG83URplNK80M2HYPczhfx7ZIRU5bqKY/gvbYZyUrzAXY8W/6vOnzUwVsfmcO2x3apdaAPeXL6NQMvwbsqblVkwdqgiaQJLTIhE3TFYsvFmcWF4CXuuv33nvPBGeey26mzdseKufvfFfeWt8FfAopKyQokO/23cJUYrPxkHUyARICsnPnzqWPffdTT4oAAB30SURBVOxj6eMf/7iBNkyRsTEWNhd8sangwbnFrFVWFK++3BSwoOcccUasGA2QWCgC9dgsZq/rsfaUYpp5GQZ0yGF3xGwzWMqalBpoANuiAzl6wOsFfCbKmgDYlhrAqQzqvAdgi0XavRp5D/FYZmUtOyuiMwuJB8AmMjAJsDud2XTu3OOpl528BHRVJjoJsIsIRY4UMC6uk88Q52fTAmgzvsKaNJR23XUOO7+HtIIAm8hABGx+VhSFe+s11u3CFjd+BnQtAmYJ26qgH6M1VcBWSkeAPTNL6L8G7ClfRqdm+DVgT82tugNghz9LXBbDglpQ3fDjZg5/76SL71205hyEw105ftPMU/jitQJODh8NPQrQbCR7rTHMhYUCbBUGf+KJJ9Kf/umfpqeeesoWcvLTLOYs7pwTwxYiAXyhXtfiq3IyOYzFRbT8GVESOcTyMQmwq6y7CHnSz3vozTM8/O3qZcARcRnPmx+39bL2UDQ9nz0a4bXEYAohcRPXtVpeex3aUxo42L+yBWbJNDFPGZroTDXeNrZQ1mX5a9h0VkMrQuLX4OH62GTD67A71haVl5BPJjtwbI1Sq3lLjQDWp06dtvA4IXHvRlU2+NBmg3Fy/0vTlFKcpteIzQrwyeczZu4x9djYk46x2tzkQ/Nn6JsfCpl72bMbmhRMNzPsWNZlJYHdXvauL81RolaiuoGMnxUrD1NpX+W/lz4z2gSonlsbAOWwm+3Z0tpVm+d4g2vl+JSvsAdr+DVgH6z7cc+jMYbtRcPFQ85RqnM2MMosnOfMRtLqpPGixvTEnwOgyXvjeEaI2p3Q3jZVsTzEBaRi2LBDAMzKl0YjAwTC4J/4xCfSRz/60fT444+nEydOFCANKGvTANBzPr5g14xTbE2h8GruOi7uDoVlnS1/q0YEtAGo1pELCMxLOltmGhvOteGEwd3VLIKpm5cYiOZQr9uIepMUa22JQYw1Pynrv22UoXQorufUYQuwqyrxyOYA7Og25iCYXHQWumLBaiNgs0kC5FZXVlO77ZoB2mlSgw1wjyyiIBGbX2sMi3OtDsZlz+kqC1ckgPdKgOg+8GwWfMMxtqmaUIc9vunCX70krvocz9hGyM1StAlAgKaoQ7G5ydGQKDTctWlgA2q13WWlwPgYyo2Ezwn1925oU4L4TJpbXBn7f1f9v3jP/6HrN9QzsM8M1IA95R+PArBtRarSBGfFBaMsWyeVi0wuldWfcMACoAFWcsqAtsRr/MzzquM2MdvmpoGAynsA6yeffDJ98pOfNKcyvZa/w6rJr8PitUEA+FVqJic0bQqiSlxgPH6Fu0VnMYde/bm6gLuXddlRyl6Pf7jlrQFe1Nazrt7OxiT+mqz8xjSmT1MK3zThnmVlV/I3z6FcW+BzqD2GZYGEaJzCeXgA7hp7YWZDDbippEvgVB12FHcJsBGccU/dcW0udw1rpv5gkNbWjqUTx09YDTO3PwJ2VXQmsJTITeFwvU73RQp22cxyL+kHTjmc3OSKjYqVrXmXNl1z/Ju11jSWnVtv5k0D3cZsk8Hf8+daIXGNI4b299rsFZs6ayziW694X6rA7cf0CgdvCyqb03ZaWF4bA2z7b1gRgE75ElMP/wDNQA3YB+hmvK+hTGrdMikMFzzF40JG6BTdE805DCxcIj322N7cMeYsBblyzzDlnV7PQuKAMKBMKPTMmTMGLjz/4x//OP3+97+3BZF8tlzOlMPWQqsFU2F8fmfRN9Y7oazLn2NpHx9sZLa8JjLramgcwEY4Bnss1NcmYnLmCgDT0KP0wTYPVJ+b7LZlntjZBczD6JRZETr3Fpmqw94LsMlhZ6F7YZwiNs5p9gJsDSKKzrg+A+x5jFscsJlDGDVAxz2ml/bxEyfSysqq7fD6RfvIUsUehW0ys4lALsYdX1cFbF5DiRcWqZqfCMrqhz0JsK2nSWbY0lJwf2hewuZDgG0AGlzPtJnQZ4m/W+lVfngYvozC2Puzk3jM1ccPP+ePUYcYKm80WokcNpELRbDsvfr/t1cv+vf1H71+Uz0DtZf44fgMBMGZLkiseiyHt1c+bRLoW3S4/MMuIB/iJtU3lygeLGxud4opx8gAHGe1b37zm+ZfznMIz7xXtoMDm4CYF48AG9W+caGP4D0pJG7rZQjBxrKwKmCbRhsFcnAa47wGetQx484G0FlpFmDt7SBVV+0hVU9H2HjFfvNGoVDwU5IVmHFxPYy1JbW6d/LiEcPnEbAFiiUbJBrg5Va65AjYDJT5xkvc+pP3yS2vWIqC5xg4orNonCJgjqK5KhBqjiKb1diYK8bsLDRZHhsw0/HKlMXA5jUCtj6r1swlM2xtuLiOeWusMmd/00aOkHhk/UojkObhNYTl4yN+BqxRobdPG2PY8fOjDUv8/1RGapqpNUMEY942RtUIVyEIPRyrTH0VB2AGaoZ9AG7CfRlCAG2F7Diuws0xlBoBsN/rG0s1tgRZnRBWdzWWf6kzlkADho1JB4ZeEJiNDfpf71idN/lvGPbzzz9voXD3tV6wWmtCtcqDx5IwLYxiVlEBvHuePIddDX3GFEAUzQnsC9ZtTSiyVVr26gb8XO29YGVaZpSCyMzKs0qwdnY39KYTec4A2kzhxu1cg0o8LvzW7WqmZQzb7lkFsDVe3jNJdMbpvCmJ5+F5EBnASxyGbaI0M8qZS/2eN2Gh4QfCP+vljO1nMBKXgUo1j61NUJH3z5EEzqvPFQzYc8neCMbvKQ1GjrtjWS5H06aM0Hn0Ete1OqA6wyYkLoZLagLAZtyAdPEZx5wmpH089UKvb29Kc+rUyV0fmxgSZ8NVDYlXozRxbKqS0DjnFjCJWTQb2OqjBuz7srLVBwkzUAP2Yfs4VNny3ahU43v0c3yfosAZ2wyXFImuvK7fH1nonI5gv/vd74ryMkrMYN/ubb3oueFWaxdoa0FXbrta1jUuYCpz2DFUGQEmLuZxo+KgnRl2ZshWEmVKb/fgtlpmanoRGgGoxn7lREbjjtx1SmFWO6bnwWNYVirxXUwvALaNOc9znNJio5XLl8RklVMmJA5oC7DZQNC2VIDt89xO3R3U1B23I11YMFAkTO4SqrxhUB16y3PlUS0exy5mHdXjJfv3Y3mZX88AmzHFnLdHVRzQ2YjE++J5YjZD3iKE13qUYMFC4oi/ev1S+EUeXoye40hAKWa8suJ+9PFzUzB5y2H7zI1/rkpnPYG3GP34PUxpaeW4MWzbuNlE1p7ih21JPUjXUwP2Qbob72csd7NAhPx1AWZZGAPzApSqees9hyJAd7JpD/oqt9ulUr3fG6VLly4aw8abfH39drpw4T1TmgMeLNa3b29Y3bdc1VTHrfH5wp0BsOITXo7NoQ3crL42suz481hYPA1Tv49dqzcmQWhmeWgLi7ftu6UCvPDXficnbYL7LEDCOMaBf+glXxlMBFBFSiJMaDEGNgCmUh8HjOh0prI21XJ7ONrZbGFNGlTiqN7ZcMgpjuvisb21Y2VcuJvBuhEXkts2UAxjY66iGj1Ga2J6RQI4xiCwFuPmkyE3PAPsbGaiaIkB9tDLv/z68n3MHupWny6mne1qzZDG/MlL97s2+WkzsfFjxeNzHdYC01j/bkC2z02uhVcdfnXjoNfE644bJnq5LS6tuh95flgahMYyd7NRfj//3+v3HOkZqAH7SN/+B3PxACgsG0B+7rnnLJd97do1Y0J8yY4U1fnWFm5hpRpYofAoFosLPiNWWBImxt+icQd/V4mZvNPjwivGLcDDZOTkqROJevGzZ89aznpzY8PU8bdu3Ezrt26lBuKldtt6W9v5c9tQWOyg745nZjqTG6sAFsYQQxOPyOoKADFmrwIxvxcRrHlPFHZV88tEBMAGAbTU5QJ1Ol0dP3E8rd/0/tdr1MCvrOZ8O/2xZ1Pf+qWPC/c4p0xaIrOMwiz/GX9vSvHcqIQH7TX5m3qcky+PuXfdC/vOXNKtiz1RAdI+b5qNpeXlwgwlhtU1Fs9nl3OtDYc2FLGOfywdYSkNIiGUdY23YI3pI6WUdM/iHHC3XJPhKaU900kP5r9ZfdQjOAM1YB/Bm/5ALjky/ZG3NwTEyF0THuc7qnKEZvIup63n9es3xwQ/LNxyTlP+MjKfuOALvKXwZjGVVzk/k0sHOARganxCuJsQK3W9f/Txp9LS8pIJsY6trRnj627vpI3bt9PWxmY6/+676erlK+na1aupn33bjcnlkDrdugD06qbAw+W7gUhAXtwDxcHzE1WQvxNgdzqw7axByN3GHHA7ZiqDUh3WNzc7l44dO265eR8X4eBcrlT5QAhgNa/FBiMz1RLQUtrpYifrJU+m5M7aBIkPqcXXhqsKmOw2sEbNBQpjWgS9FtFaZLXjkZNm6iJ8DJsjCdAmgXv8HInB0w/bsxh+D6ubkjg1MWyun8tIwwRWfTfRrwfyn7E+6GGdgRqwD+udfZjXJW/nUH+K4AbgpZb7woULxlhRjlPTTbkXjBvAJlxuIqNsSCIWLqYtn2qFZrX4a6Hk9bxGeU48yvliwWbD4MYhHkYWYEv4hlCIfC+lbeR6zVIUxkXIFtFUf2Djv3njRrpy8VK6cvmKO8Ddvm0bErhxC5W46oWz2IqxapxijuNipZJFqtRoN5j4ayLb08/Fc03sSt3QQ5EGrtFbcHItGJkMbG7IV1uzCsL8ZrbieeUZaxHpj0khb4n2IpDFMWHNqvdyHnWC47zMM1a01Xy4zgOzHngV+5iFaTyX7rNHRDy8rc8Cr1Pnrjj2CLwlWy//Q5QAT820h+T3AmyF1CcdhyPGZiw1w36Yi87RPFcN2Efzvt//q54gVgO0YdS4mAF8hMIBbMAbwL5x42ba3t6xHCR/U513BOe4IEbQBRj4/fTp0wZIpiKeny+sT+UnLTOWyMwE4KiXe/2uqb1jKBpZmRTfZoIyHBrrBrjxYn/v3fM2fjzEu73tIodt4zZECb25J7ivxcX/ToBdzcWLQfrzsFpCup4L5vr5Qieg+OxOt2s11+Sr2TT0stWoQsWd2bkilGtAlu01BbJFDj2wzyggU76aaIbuD+eBaWOcg398fP0Y8JE6yHXQ+kAKrC0PnJJFScbPVwI2f2/atU5+aMMTNyP62ceBA2BojzlBKzEJsOOGYixHXuet7/+6Uh9xbAZqwK4/EA9mBjLrxulM4VEWcn4HxAHwzU3CqZ3U7fZsYY6OaWKomK0IYJ0p0ufZWSSLpVTEMSwuBsiiXF3wx0LOAB4M1fpej9dYWy109gA3lXiu9+V1N2/cTO+dP58uXr6Y3n33D2mnt5N63a4z4txxi/eYDzfAYyVxuRSpouIHsOIjhnfFFCNjjADuXuLuGe7OYosW5ucJtg7Mw+kzZ9LZs4+kk6dOpfbMzFhzl26vlwB0KaHj3GgO9wJsgRZMmmiDN/7wnC7PAdhsphiTXltl8Xbd3rfGHpNYcmTTVeC1cef3xnB1vI4q4I4zZQds5fDH53Z8THFDEUP8xXlrsH4w60h91Bqw68/AA5wBlYDlnKDMVCRKIkwNyDrYEvIlpFu6T1UXbsAgiq3EvPQ6/q6wqfLfEpaJjcYFtgrYqJWLkqgYGhUzzqpfANwsSnP+mg3HxuZGunCJcP/lQljHeAykeeBzjWGKcqS51jqCC6VN6sutu1KEjLPorArcBYAbI3SDEjVbsf7OlsufTwt4un/ykyY8W1nFwIRWqm6tyReRBUqldDx7LjvLRUCOYFXdPOh+xHp/5oAHrneyrI3XFkHYe52MC/TipzNuxOK90/jk7bMXYNv9ChqDcVAGsL0feNxUxPN7o5dyU6XPkuXIawvSB7iQ1IeeNAM1w64/Fx9sBiYJa4KIh8UbRi0jCwGwOUMljFY2Jy6YWiQjwyuAJue7FfIUMEdQEEOMKl/D0ABIRfw6v7EwPgmltIwXdTjHg0U7ILttKSVZ/WE/Xbl61YR1al26vbmVutvbJlIzgMvgbdcUDFK0UZjUgrIKkhG0498AfETezCfsmkYigPeZs4+ks488mv74//tjKzsa4XuOXaqpueml7b7nlosPznBVwN4vJMw4qHuWSl8bMRmnKEy/14bAFPKqZQ+gGq81gnsVsJXTnlRDpWuKYF3dbBhIVwC7+j4BdmT/heq9BuwPtnbU777nGagB+56nrH7DGAPpY+3ZHGcblbAvYXCZWxA6FdCyGFp/Y4wyAgjHPG1ccOOCrTEoVy1WLcan18ZwrwRgJUtqWk34pDC0jQGHMXor9wep3/MWmiZO63RMlLa5tZlanXZRlrRDjv7KVVOWn//DO6YsR7gmoB7RHS2DttpKes/o3daYVaCZ/KmTNaqHogl50/RjdW0tffwTn0wf+/gfGTgPKf9CtGWlRwi1vCGMscTgwjaJwVbHIQAtQRXP99lC2c/cML+qi45q7TjPvqFi/+LlYJHFRhYcoyXxnuozUli7jzm2+XzquNVjl58vPrdltzLdh+pnLpacccxYp17XW9fr4cOcgRqwH+ZsH8FzIWICmMlPE0aOIVJnLwUHnTg7cbGd9ILIDif9PdYR7/67d43a71GEtyubEJN8NUapOdNKXfphD7wfNs9vbmymK5cvp+tXr6U3Xn/dysOstzjsPNc8m1FMz3s5S6QWNyoRPKpA5cx2YOYjZlaS+3CvrK6kU6dPp7OPwK7PWs11a2bG/d5zC1bvM12K4nBJq6Zf95rTXc8X9648QvU1exmX+H0l5z8++9X373X/q+C61/vihk2bjDLF0rJNTlGHHpt25E1EVPlrsxJTNDVgH8FF7UO85BqwP8TJPxKnHjm4CLAVombx88Vw/1n4oIB9p/ffCbANGPYYImI12Ku1yBy6CYqLzEap1+1bCH39xo104/qNdPHChXT92jXbtFgjEXNo43XdMSZYNRBRDlbzxXhU72zlbLO4tM2aEvzY8eNWT756bC1hOGKRAGXoTdwFcHt+nZIqZ9dW1FRc4d2Ctb+uYdegkPSk994JsNUJbdJ7BbaTGPj460tGXX1PnL8I2GL+rbY3o7HHPQB2ETmoxWZHYhk7KBdZA/ZBuROHeBywTwAbAdpuwL4DYt9hXu7EsO8M2O///ObQRQcv60jqtbwW7kct3coq9sHAGPatmzeLNqS3b7lyHoaNUxqgB1A7a6aLlVudcizLmbe8F7Z9b7Wtvnl1bdVqzGHVnblZ+3lxadnKuizv33S3NXK09jBHNQdZB6e8EaGkLXufx6m+W+DeL39sp80CvMkM2Fl2dUcUX7svw846/hhCr35cYmhcrLysC1dIfG/ALjeWZe18IWKsc9iHeNU6mJdWA/bBvC+HalQAEsySrwjYUo7vd7F3AuQ7TdQHBezq+8fgvZFSfzCwkLT5sedQtaxLCX9bLteStckAWnXpWJ5ub2+5hXvFKS3mkgEH8ubmdT47W3wBzAA1ftmWD87dsJgvgNpAPzf4sG5gmUIWzNj5sX/li7pbkB4HVI8W7MWQBZLxNUWO2AxnPJ++H9D6FJVOZMWxRjmiYcYrJcuetPHQOSRGLEr/4tgnMGzdC22gOLZy2LVK/E7/++q/3+8ZqAH7fs9ofbxdMwBgi2Erh81COG2AXU2387vEVSVrc6ZtCzxgncFEYK4mJ7I2TQPv+CUQqgKPRFyRZce8LOpvO1/hW+7A5YCET3fFqzyHsrNruW0Yxl8xGXwngbLvQzJLzne9Cr5Scu/FsKsbosmvG/9IFYw6NXPv8LIsq/r+yL41t/+vvbNtdhuFweid7Xb2///cnU1vd8DIlhWwDBiaOOd+6TQBAcfEDxJvK+PARkcXTgi2sH1aaMnvHgITCCDYEyB/ehEi2OJhS5j0jGD3svM8bM/+5g3uD/mQfCH8HI8yTZdfRDFIe3/jNqconM8rlsNnP6LiJQ/cCJ4WHjmmNYbbU4hZRDocMyqLyLYDQLbLPCQMHusVXdWloCWtLEFbrgPNeaYlz3f5PISzn6cUtK1SuProuew9+PyUxdKeRbDDkEM85ucBw/42NDsg0gvwcnPYoZV2lbiExFlw5v16+P5qAgj21USx90QgzGGH7VyySlxE53gFd5IEZ1VaryB7jyuGRKPCbSdy6Tzh/HGZf9btCR5v+NMhWN3uEEr//f3r65+ff+cNp0KCZy1hWWnrukr5x19f/4Z91GGld7ynO3iMcvXnMgceTpKLR3DuhDqJdvKO2xedhZC23Kh9HBZfBgnbwCUKYRgwmJvCaj3sKNfq4BMryHYO3dYhzuUfLDqLwxJz1SuC7f1q+H4UAQR7FFnsrk5YEDI5K1xCyOK5eJg8Qfa+77Wf/Mji/caP/x7LHdrxcorFmwv7nMX7Cp8HcV7mlNPJZykUG5Q6euDmeFKpcxASOclNhDusAVjD8Mn2soBs8TS1YMXjVZMgSgq7ovv7+7E6ilYstchqjls62RZ37KFbL1ue2bIobgnd2z8rrPk57GUktbRz87J1vXOL3nT5MqCK5WdC4lawdUgcD9v7dfH91QQQ7KuJYm9PICy2ejzizVlBfPRRj7v5Q5VLi3BORHQBvYJ99nFlt4s/L3BezTnby9d0YStYJqp8qlphMdn2V9hflC4iWTzRTdTX0ZRTkgheOZm/JczmrXm+pZC6tEVvG9ODlVI+OwixAwERaPuvRDkQ7FNdk0SDCCDYg8BiNhEwgm3nA8/MV96ZpTcg6W27Fa7c/PJRGWfr582BP622N6u+S3XIDRh0Wb2CnStXr9Jf1zCY88RjvdiD3ds9yV9JAMGuBEbySgJKsCWcq1+CZ+YsK0t8q+RnBbG1UVagRwm29VyP6tviYZfsXy3Yer2AjgBpT1y8bAS7tVeSr5UAgt1KjnynCYR5XtnOpPezlsKTYrgUMtcFzwqJn25sZcJZgn3kaV/hYc8Q7FwZeo66JSSem7eWRWZSnh1grPPeeNiVvZ3kvQQQ7F6C5HcJhMszwhy2XACiM4SXbClc6hq+QYJZgq3FrqbMEWlrPOzSQCA3AGkSbNWHrHdtB4xiX5eDl32DH+EbNQHBfqOH9a5VDYK9HhjizF3WineNoLwrv55650LgRwuyrirryE6tYIut3LPWbWkR7Fx/08JdGhisAwm87J4uQ95KAgh2JTCS1xMQwZYV4p7I6peoF/L2bNXX9l45Zgp2yRvWRL3naekfibSN1LQItr7/O9jT6yv0ynDtXe/K5Tzxe/1gXrw1CPaLP6A7VE8L9pG3lHuZey/4dxdsr329z38Xvk1bu0Yxs3bl/0dRk9q6lNJbQT2KImgb+rrX3MBC38dtWcYBCoLd20XJX0EAwa6ARdIGAr+Xox3jTVTpABHxxMIL8MxpZw2lvkyWWkG6uuL+Puq+Ekfbz9UuFzU4GghaT7zH47f12bWf8HhfZyK3SwDBdhGRoIuAEWy7PWbGeeJd9e/MPFqwPfve953NW09367VzNn/Ji5dBoGenlocXAUGwPeJ8fyUBBPtKmth6JpDOthYPWwt2SIyH3ddpPAHyvu8rvXyzV69dm/9IqHNinQvHt7BAsK9+ktjrIYBg99Ajr09AXUahTzkrzW/6BkmhCXgi5H3fS3O0fa+t3qI0O0AUe1f1v135hMR7uxP5HQIINl1kLIEk2HIYRe22rbGVG299pqDlWjO6/NH2a9p0pi42jedBn7G51hHBHv+D+vASEOwP7wDDm5/uhrCHUki53gtzeP0GF1D1wm+oy2j7DVUakqUUEq/xoIezQrCHPHuMbgQQbHrDWAJKsENBItwI9jXYh4vQNdW8zMqZ9uo0JUG3R5IWK+iJ8HZZGZeBXPaUMVQigGDTN8YSUC80fSiFiPfYwu9v/YyA3YXCmbbmQt5P+bQIa8HNxt8degj2XbrXW7QDwX6Lx3STSqb5bC3WZ17CN2l9thnelMCn8+luv+ch37lz0bbbEUCwb/dIX7hBmfB49wv5hZtL1foJdPcPBLv/IWDhZQgg2C/zKD6kIsrLDi3ufiG/OTY87MEPEMEeDBjzMwkg2DNpU9bXlzdnCCMIaAIILv0BAisBBJvO8GcJIOB/lv+rl45gv/oTon4TCSDYE2FTFAQgAAEIQKCVAILdSo58EIAABCAAgYkEEOyJsCkKAhCAAAQg0EoAwW4lRz4IQAACEIDARAII9kTYFAUBCEAAAhBoJYBgt5IjHwQgAAEIQGAiAQR7ImyKggAEIAABCLQSQLBbyZEPAhCAAAQgMJEAgj0RNkVBAAIQgAAEWgkg2K3kyAcBCEAAAhCYSADBngiboiAAAQhAAAKtBP4H9x5auKuKxRsAAAAASUVORK5CYII="/>
          <p:cNvSpPr>
            <a:spLocks noChangeAspect="1" noChangeArrowheads="1"/>
          </p:cNvSpPr>
          <p:nvPr/>
        </p:nvSpPr>
        <p:spPr bwMode="auto">
          <a:xfrm>
            <a:off x="2267744" y="3933056"/>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4" name="Picture 2" descr="https://www.internetretailer.com/static/uploads/thumbs/Comparison_Shopping_IRM_June2010__jpg_280x280_crop_q9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7744" y="3300391"/>
            <a:ext cx="3528392" cy="3528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460211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Double Thompson Sampling (DTS)</a:t>
            </a:r>
          </a:p>
        </p:txBody>
      </p:sp>
      <p:sp>
        <p:nvSpPr>
          <p:cNvPr id="3" name="Content Placeholder 2"/>
          <p:cNvSpPr>
            <a:spLocks noGrp="1"/>
          </p:cNvSpPr>
          <p:nvPr>
            <p:ph idx="1"/>
          </p:nvPr>
        </p:nvSpPr>
        <p:spPr/>
        <p:txBody>
          <a:bodyPr/>
          <a:lstStyle/>
          <a:p>
            <a:r>
              <a:rPr lang="en-US" b="0" dirty="0"/>
              <a:t>Thompson sampling</a:t>
            </a:r>
          </a:p>
          <a:p>
            <a:pPr lvl="1"/>
            <a:r>
              <a:rPr lang="en-US" b="0" dirty="0"/>
              <a:t>Bayesian-based learning algorithm</a:t>
            </a:r>
          </a:p>
          <a:p>
            <a:pPr lvl="1"/>
            <a:r>
              <a:rPr lang="en-US" b="0" dirty="0"/>
              <a:t>Simple, robust, good practical performance</a:t>
            </a:r>
          </a:p>
          <a:p>
            <a:r>
              <a:rPr lang="en-US" b="0" dirty="0"/>
              <a:t>DTS algorithm for dueling bandits </a:t>
            </a:r>
          </a:p>
          <a:p>
            <a:pPr lvl="1"/>
            <a:r>
              <a:rPr lang="en-US" b="0" dirty="0"/>
              <a:t>Simple yet w. proven performance guarantees</a:t>
            </a:r>
          </a:p>
          <a:p>
            <a:pPr lvl="1"/>
            <a:r>
              <a:rPr lang="en-US" b="0" dirty="0"/>
              <a:t>Significantly outperforms other algorithms in extensive simulations</a:t>
            </a:r>
          </a:p>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115</a:t>
            </a:fld>
            <a:endParaRPr lang="zh-CN" altLang="en-US"/>
          </a:p>
        </p:txBody>
      </p:sp>
      <p:sp>
        <p:nvSpPr>
          <p:cNvPr id="5" name="TextBox 4"/>
          <p:cNvSpPr txBox="1"/>
          <p:nvPr/>
        </p:nvSpPr>
        <p:spPr>
          <a:xfrm>
            <a:off x="1031624" y="6136700"/>
            <a:ext cx="5521576" cy="584775"/>
          </a:xfrm>
          <a:prstGeom prst="rect">
            <a:avLst/>
          </a:prstGeom>
          <a:noFill/>
        </p:spPr>
        <p:txBody>
          <a:bodyPr wrap="none" rtlCol="0">
            <a:spAutoFit/>
          </a:bodyPr>
          <a:lstStyle/>
          <a:p>
            <a:r>
              <a:rPr lang="en-US" sz="1600" dirty="0"/>
              <a:t>Ref: Double Thompson Sampling for Dueling Bandits, NIPS 2016.</a:t>
            </a:r>
          </a:p>
          <a:p>
            <a:endParaRPr lang="en-US" sz="1600" dirty="0"/>
          </a:p>
        </p:txBody>
      </p:sp>
    </p:spTree>
    <p:extLst>
      <p:ext uri="{BB962C8B-B14F-4D97-AF65-F5344CB8AC3E}">
        <p14:creationId xmlns:p14="http://schemas.microsoft.com/office/powerpoint/2010/main" val="128638777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5107CA-2976-1F4B-B095-5F764C06A80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18C28737-7BAC-EF49-859C-63C1BE653492}"/>
              </a:ext>
            </a:extLst>
          </p:cNvPr>
          <p:cNvSpPr>
            <a:spLocks noGrp="1"/>
          </p:cNvSpPr>
          <p:nvPr>
            <p:ph idx="1"/>
          </p:nvPr>
        </p:nvSpPr>
        <p:spPr/>
        <p:txBody>
          <a:bodyPr/>
          <a:lstStyle/>
          <a:p>
            <a:r>
              <a:rPr lang="en-US" b="0" dirty="0"/>
              <a:t>Challenges and Opportunities</a:t>
            </a:r>
          </a:p>
          <a:p>
            <a:r>
              <a:rPr lang="en-US" b="0" dirty="0"/>
              <a:t>Case Studies</a:t>
            </a:r>
          </a:p>
          <a:p>
            <a:pPr lvl="1"/>
            <a:r>
              <a:rPr lang="en-US" b="0" dirty="0"/>
              <a:t>Application-driven studies</a:t>
            </a:r>
          </a:p>
          <a:p>
            <a:pPr lvl="1"/>
            <a:r>
              <a:rPr lang="en-US" b="0" dirty="0"/>
              <a:t>Theoretical studies</a:t>
            </a:r>
          </a:p>
          <a:p>
            <a:r>
              <a:rPr lang="en-US" dirty="0">
                <a:solidFill>
                  <a:srgbClr val="1F497D"/>
                </a:solidFill>
              </a:rPr>
              <a:t>When and How</a:t>
            </a:r>
          </a:p>
        </p:txBody>
      </p:sp>
      <p:sp>
        <p:nvSpPr>
          <p:cNvPr id="4" name="Slide Number Placeholder 3">
            <a:extLst>
              <a:ext uri="{FF2B5EF4-FFF2-40B4-BE49-F238E27FC236}">
                <a16:creationId xmlns:a16="http://schemas.microsoft.com/office/drawing/2014/main" xmlns="" id="{F885E119-BB98-C943-A2CA-4F706756D84A}"/>
              </a:ext>
            </a:extLst>
          </p:cNvPr>
          <p:cNvSpPr>
            <a:spLocks noGrp="1"/>
          </p:cNvSpPr>
          <p:nvPr>
            <p:ph type="sldNum" sz="quarter" idx="12"/>
          </p:nvPr>
        </p:nvSpPr>
        <p:spPr/>
        <p:txBody>
          <a:bodyPr/>
          <a:lstStyle/>
          <a:p>
            <a:fld id="{0C913308-F349-4B6D-A68A-DD1791B4A57B}" type="slidenum">
              <a:rPr lang="zh-CN" altLang="en-US" smtClean="0"/>
              <a:pPr/>
              <a:t>116</a:t>
            </a:fld>
            <a:endParaRPr lang="zh-CN" altLang="en-US"/>
          </a:p>
        </p:txBody>
      </p:sp>
    </p:spTree>
    <p:extLst>
      <p:ext uri="{BB962C8B-B14F-4D97-AF65-F5344CB8AC3E}">
        <p14:creationId xmlns:p14="http://schemas.microsoft.com/office/powerpoint/2010/main" val="233193642"/>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DD7458-903D-0F4C-BBAA-8A8B8F77BDD6}"/>
              </a:ext>
            </a:extLst>
          </p:cNvPr>
          <p:cNvSpPr>
            <a:spLocks noGrp="1"/>
          </p:cNvSpPr>
          <p:nvPr>
            <p:ph type="title"/>
          </p:nvPr>
        </p:nvSpPr>
        <p:spPr/>
        <p:txBody>
          <a:bodyPr/>
          <a:lstStyle/>
          <a:p>
            <a:r>
              <a:rPr lang="en-US" dirty="0"/>
              <a:t>Characteristics of Good Problems</a:t>
            </a:r>
          </a:p>
        </p:txBody>
      </p:sp>
      <p:sp>
        <p:nvSpPr>
          <p:cNvPr id="3" name="Content Placeholder 2">
            <a:extLst>
              <a:ext uri="{FF2B5EF4-FFF2-40B4-BE49-F238E27FC236}">
                <a16:creationId xmlns:a16="http://schemas.microsoft.com/office/drawing/2014/main" xmlns="" id="{3ACC4BB6-8CD0-194B-8A3E-084660BF754A}"/>
              </a:ext>
            </a:extLst>
          </p:cNvPr>
          <p:cNvSpPr>
            <a:spLocks noGrp="1"/>
          </p:cNvSpPr>
          <p:nvPr>
            <p:ph idx="1"/>
          </p:nvPr>
        </p:nvSpPr>
        <p:spPr/>
        <p:txBody>
          <a:bodyPr/>
          <a:lstStyle/>
          <a:p>
            <a:r>
              <a:rPr lang="en-US" b="0" dirty="0"/>
              <a:t>Law of large number</a:t>
            </a:r>
          </a:p>
          <a:p>
            <a:r>
              <a:rPr lang="en-US" b="0" dirty="0"/>
              <a:t>Understanding complex venue and large data</a:t>
            </a:r>
          </a:p>
          <a:p>
            <a:r>
              <a:rPr lang="en-US" b="0" dirty="0"/>
              <a:t>Large complex problem beyond white-box modeling</a:t>
            </a:r>
          </a:p>
          <a:p>
            <a:r>
              <a:rPr lang="en-US" b="0" dirty="0"/>
              <a:t>Heterogeneous environment with high optimality</a:t>
            </a:r>
          </a:p>
          <a:p>
            <a:r>
              <a:rPr lang="en-US" b="0" dirty="0"/>
              <a:t>Suitable data available/obtainable</a:t>
            </a:r>
          </a:p>
          <a:p>
            <a:r>
              <a:rPr lang="en-US" b="0" dirty="0"/>
              <a:t>Can evaluate proposed approaches</a:t>
            </a:r>
          </a:p>
          <a:p>
            <a:r>
              <a:rPr lang="en-US" b="0" dirty="0"/>
              <a:t>Existing solutions not satisfactory </a:t>
            </a:r>
          </a:p>
          <a:p>
            <a:endParaRPr lang="en-US" dirty="0"/>
          </a:p>
        </p:txBody>
      </p:sp>
      <p:sp>
        <p:nvSpPr>
          <p:cNvPr id="4" name="Slide Number Placeholder 3">
            <a:extLst>
              <a:ext uri="{FF2B5EF4-FFF2-40B4-BE49-F238E27FC236}">
                <a16:creationId xmlns:a16="http://schemas.microsoft.com/office/drawing/2014/main" xmlns="" id="{71B63791-5E06-5E49-AFEC-FBE3978A45FE}"/>
              </a:ext>
            </a:extLst>
          </p:cNvPr>
          <p:cNvSpPr>
            <a:spLocks noGrp="1"/>
          </p:cNvSpPr>
          <p:nvPr>
            <p:ph type="sldNum" sz="quarter" idx="12"/>
          </p:nvPr>
        </p:nvSpPr>
        <p:spPr/>
        <p:txBody>
          <a:bodyPr/>
          <a:lstStyle/>
          <a:p>
            <a:fld id="{0C913308-F349-4B6D-A68A-DD1791B4A57B}" type="slidenum">
              <a:rPr lang="zh-CN" altLang="en-US" smtClean="0"/>
              <a:pPr/>
              <a:t>117</a:t>
            </a:fld>
            <a:endParaRPr lang="zh-CN" altLang="en-US"/>
          </a:p>
        </p:txBody>
      </p:sp>
    </p:spTree>
    <p:extLst>
      <p:ext uri="{BB962C8B-B14F-4D97-AF65-F5344CB8AC3E}">
        <p14:creationId xmlns:p14="http://schemas.microsoft.com/office/powerpoint/2010/main" val="99493346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7886700" cy="994172"/>
          </a:xfrm>
        </p:spPr>
        <p:txBody>
          <a:bodyPr/>
          <a:lstStyle/>
          <a:p>
            <a:r>
              <a:rPr lang="en-US" dirty="0" smtClean="0"/>
              <a:t>Learning meets Networks</a:t>
            </a:r>
            <a:endParaRPr lang="en-US" dirty="0"/>
          </a:p>
        </p:txBody>
      </p:sp>
      <p:grpSp>
        <p:nvGrpSpPr>
          <p:cNvPr id="33" name="Group 32"/>
          <p:cNvGrpSpPr/>
          <p:nvPr/>
        </p:nvGrpSpPr>
        <p:grpSpPr>
          <a:xfrm>
            <a:off x="4501206" y="2261142"/>
            <a:ext cx="2161744" cy="1400240"/>
            <a:chOff x="4501206" y="1459646"/>
            <a:chExt cx="2161744" cy="1400240"/>
          </a:xfrm>
        </p:grpSpPr>
        <p:sp>
          <p:nvSpPr>
            <p:cNvPr id="34" name="Rectangle 33"/>
            <p:cNvSpPr/>
            <p:nvPr/>
          </p:nvSpPr>
          <p:spPr>
            <a:xfrm>
              <a:off x="4501206" y="1459646"/>
              <a:ext cx="2161744" cy="1400240"/>
            </a:xfrm>
            <a:prstGeom prst="rect">
              <a:avLst/>
            </a:prstGeom>
            <a:solidFill>
              <a:sysClr val="window" lastClr="FFFFFF"/>
            </a:solidFill>
            <a:ln w="25400" cap="flat" cmpd="sng" algn="ctr">
              <a:solidFill>
                <a:srgbClr val="4F81BD">
                  <a:shade val="50000"/>
                </a:srgbClr>
              </a:solidFill>
              <a:prstDash val="solid"/>
            </a:ln>
            <a:effectLst/>
          </p:spPr>
          <p:txBody>
            <a:bodyPr rtlCol="0" anchor="ctr"/>
            <a:lstStyle/>
            <a:p>
              <a:pPr algn="ctr" defTabSz="685783">
                <a:defRPr/>
              </a:pPr>
              <a:endParaRPr lang="en-US" sz="1350" kern="0">
                <a:solidFill>
                  <a:prstClr val="white"/>
                </a:solidFill>
                <a:latin typeface="Calibri"/>
                <a:ea typeface=""/>
                <a:cs typeface=""/>
              </a:endParaRPr>
            </a:p>
          </p:txBody>
        </p:sp>
        <p:sp>
          <p:nvSpPr>
            <p:cNvPr id="35" name="TextBox 34"/>
            <p:cNvSpPr txBox="1"/>
            <p:nvPr/>
          </p:nvSpPr>
          <p:spPr>
            <a:xfrm>
              <a:off x="4572000" y="1925450"/>
              <a:ext cx="2042431" cy="461665"/>
            </a:xfrm>
            <a:prstGeom prst="rect">
              <a:avLst/>
            </a:prstGeom>
            <a:noFill/>
          </p:spPr>
          <p:txBody>
            <a:bodyPr wrap="square" rtlCol="0">
              <a:spAutoFit/>
            </a:bodyPr>
            <a:lstStyle/>
            <a:p>
              <a:pPr algn="ctr" defTabSz="685783">
                <a:defRPr/>
              </a:pPr>
              <a:r>
                <a:rPr lang="en-US" sz="2400" b="1" kern="0">
                  <a:solidFill>
                    <a:prstClr val="black"/>
                  </a:solidFill>
                  <a:latin typeface="Calibri" panose="020F0502020204030204"/>
                </a:rPr>
                <a:t>Learning</a:t>
              </a:r>
              <a:endParaRPr lang="en-US" sz="2400" b="1" kern="0" dirty="0">
                <a:solidFill>
                  <a:prstClr val="black"/>
                </a:solidFill>
                <a:latin typeface="Calibri" panose="020F0502020204030204"/>
              </a:endParaRPr>
            </a:p>
          </p:txBody>
        </p:sp>
      </p:grpSp>
      <p:grpSp>
        <p:nvGrpSpPr>
          <p:cNvPr id="36" name="Group 35"/>
          <p:cNvGrpSpPr/>
          <p:nvPr/>
        </p:nvGrpSpPr>
        <p:grpSpPr>
          <a:xfrm>
            <a:off x="936703" y="1848525"/>
            <a:ext cx="8207300" cy="3733526"/>
            <a:chOff x="1237164" y="1351867"/>
            <a:chExt cx="7516543" cy="3419299"/>
          </a:xfrm>
        </p:grpSpPr>
        <p:sp>
          <p:nvSpPr>
            <p:cNvPr id="37" name="TextBox 36"/>
            <p:cNvSpPr txBox="1"/>
            <p:nvPr/>
          </p:nvSpPr>
          <p:spPr>
            <a:xfrm>
              <a:off x="6768790" y="4404731"/>
              <a:ext cx="1984917" cy="366435"/>
            </a:xfrm>
            <a:prstGeom prst="rect">
              <a:avLst/>
            </a:prstGeom>
            <a:noFill/>
          </p:spPr>
          <p:txBody>
            <a:bodyPr wrap="square" rtlCol="0">
              <a:spAutoFit/>
            </a:bodyPr>
            <a:lstStyle/>
            <a:p>
              <a:pPr defTabSz="685783">
                <a:defRPr/>
              </a:pPr>
              <a:r>
                <a:rPr lang="en-US" sz="2000" b="1" kern="0">
                  <a:solidFill>
                    <a:prstClr val="black"/>
                  </a:solidFill>
                  <a:latin typeface="Calibri" panose="020F0502020204030204"/>
                </a:rPr>
                <a:t>Universality</a:t>
              </a:r>
            </a:p>
          </p:txBody>
        </p:sp>
        <p:grpSp>
          <p:nvGrpSpPr>
            <p:cNvPr id="38" name="Group 37"/>
            <p:cNvGrpSpPr/>
            <p:nvPr/>
          </p:nvGrpSpPr>
          <p:grpSpPr>
            <a:xfrm>
              <a:off x="1237164" y="1351867"/>
              <a:ext cx="5821557" cy="3323153"/>
              <a:chOff x="910632" y="1163192"/>
              <a:chExt cx="6148090" cy="3509550"/>
            </a:xfrm>
          </p:grpSpPr>
          <p:grpSp>
            <p:nvGrpSpPr>
              <p:cNvPr id="39" name="Group 38"/>
              <p:cNvGrpSpPr/>
              <p:nvPr/>
            </p:nvGrpSpPr>
            <p:grpSpPr>
              <a:xfrm>
                <a:off x="2267389" y="1226634"/>
                <a:ext cx="4791333" cy="3088888"/>
                <a:chOff x="2468111" y="1025912"/>
                <a:chExt cx="4791333" cy="3088888"/>
              </a:xfrm>
            </p:grpSpPr>
            <p:grpSp>
              <p:nvGrpSpPr>
                <p:cNvPr id="43" name="Group 42"/>
                <p:cNvGrpSpPr/>
                <p:nvPr/>
              </p:nvGrpSpPr>
              <p:grpSpPr>
                <a:xfrm>
                  <a:off x="2468111" y="1361555"/>
                  <a:ext cx="4181706" cy="2708643"/>
                  <a:chOff x="2383088" y="1409445"/>
                  <a:chExt cx="4627755" cy="2672205"/>
                </a:xfrm>
              </p:grpSpPr>
              <p:sp>
                <p:nvSpPr>
                  <p:cNvPr id="46" name="Rectangle 45"/>
                  <p:cNvSpPr/>
                  <p:nvPr/>
                </p:nvSpPr>
                <p:spPr>
                  <a:xfrm>
                    <a:off x="2383088" y="1409445"/>
                    <a:ext cx="4627755" cy="2672205"/>
                  </a:xfrm>
                  <a:prstGeom prst="rect">
                    <a:avLst/>
                  </a:prstGeom>
                  <a:noFill/>
                  <a:ln w="25400" cap="flat" cmpd="sng" algn="ctr">
                    <a:solidFill>
                      <a:sysClr val="windowText" lastClr="000000">
                        <a:lumMod val="50000"/>
                        <a:lumOff val="50000"/>
                      </a:sysClr>
                    </a:solidFill>
                    <a:prstDash val="solid"/>
                  </a:ln>
                  <a:effectLst/>
                </p:spPr>
                <p:txBody>
                  <a:bodyPr rtlCol="0" anchor="ctr"/>
                  <a:lstStyle/>
                  <a:p>
                    <a:pPr algn="ctr" defTabSz="685783">
                      <a:defRPr/>
                    </a:pPr>
                    <a:endParaRPr lang="en-US" sz="1350" kern="0">
                      <a:solidFill>
                        <a:prstClr val="white"/>
                      </a:solidFill>
                      <a:latin typeface="Calibri"/>
                      <a:ea typeface=""/>
                      <a:cs typeface=""/>
                    </a:endParaRPr>
                  </a:p>
                </p:txBody>
              </p:sp>
              <p:cxnSp>
                <p:nvCxnSpPr>
                  <p:cNvPr id="47" name="Straight Connector 46"/>
                  <p:cNvCxnSpPr>
                    <a:stCxn id="36" idx="0"/>
                    <a:endCxn id="36" idx="2"/>
                  </p:cNvCxnSpPr>
                  <p:nvPr/>
                </p:nvCxnSpPr>
                <p:spPr>
                  <a:xfrm>
                    <a:off x="4696966" y="1409445"/>
                    <a:ext cx="0" cy="2672205"/>
                  </a:xfrm>
                  <a:prstGeom prst="line">
                    <a:avLst/>
                  </a:prstGeom>
                  <a:noFill/>
                  <a:ln w="25400" cap="flat" cmpd="sng" algn="ctr">
                    <a:solidFill>
                      <a:sysClr val="windowText" lastClr="000000">
                        <a:lumMod val="50000"/>
                        <a:lumOff val="50000"/>
                      </a:sysClr>
                    </a:solidFill>
                    <a:prstDash val="dash"/>
                  </a:ln>
                  <a:effectLst/>
                </p:spPr>
              </p:cxnSp>
              <p:cxnSp>
                <p:nvCxnSpPr>
                  <p:cNvPr id="48" name="Straight Connector 47"/>
                  <p:cNvCxnSpPr>
                    <a:stCxn id="36" idx="1"/>
                    <a:endCxn id="36" idx="3"/>
                  </p:cNvCxnSpPr>
                  <p:nvPr/>
                </p:nvCxnSpPr>
                <p:spPr>
                  <a:xfrm>
                    <a:off x="2383088" y="2745548"/>
                    <a:ext cx="4627755" cy="0"/>
                  </a:xfrm>
                  <a:prstGeom prst="line">
                    <a:avLst/>
                  </a:prstGeom>
                  <a:noFill/>
                  <a:ln w="25400" cap="flat" cmpd="sng" algn="ctr">
                    <a:solidFill>
                      <a:sysClr val="windowText" lastClr="000000">
                        <a:lumMod val="50000"/>
                        <a:lumOff val="50000"/>
                      </a:sysClr>
                    </a:solidFill>
                    <a:prstDash val="dash"/>
                  </a:ln>
                  <a:effectLst/>
                </p:spPr>
              </p:cxnSp>
            </p:grpSp>
            <p:cxnSp>
              <p:nvCxnSpPr>
                <p:cNvPr id="44" name="Straight Arrow Connector 43"/>
                <p:cNvCxnSpPr/>
                <p:nvPr/>
              </p:nvCxnSpPr>
              <p:spPr>
                <a:xfrm>
                  <a:off x="2481147" y="4092498"/>
                  <a:ext cx="4778297" cy="0"/>
                </a:xfrm>
                <a:prstGeom prst="straightConnector1">
                  <a:avLst/>
                </a:prstGeom>
                <a:noFill/>
                <a:ln w="50800" cap="flat" cmpd="sng" algn="ctr">
                  <a:solidFill>
                    <a:sysClr val="windowText" lastClr="000000"/>
                  </a:solidFill>
                  <a:prstDash val="solid"/>
                  <a:tailEnd type="oval"/>
                </a:ln>
                <a:effectLst/>
              </p:spPr>
            </p:cxnSp>
            <p:cxnSp>
              <p:nvCxnSpPr>
                <p:cNvPr id="45" name="Straight Arrow Connector 44"/>
                <p:cNvCxnSpPr/>
                <p:nvPr/>
              </p:nvCxnSpPr>
              <p:spPr>
                <a:xfrm flipH="1" flipV="1">
                  <a:off x="2481968" y="1025912"/>
                  <a:ext cx="12189" cy="3088888"/>
                </a:xfrm>
                <a:prstGeom prst="straightConnector1">
                  <a:avLst/>
                </a:prstGeom>
                <a:noFill/>
                <a:ln w="50800" cap="flat" cmpd="sng" algn="ctr">
                  <a:solidFill>
                    <a:sysClr val="windowText" lastClr="000000"/>
                  </a:solidFill>
                  <a:prstDash val="solid"/>
                  <a:tailEnd type="oval"/>
                </a:ln>
                <a:effectLst/>
              </p:spPr>
            </p:cxnSp>
          </p:grpSp>
          <p:sp>
            <p:nvSpPr>
              <p:cNvPr id="40" name="TextBox 39"/>
              <p:cNvSpPr txBox="1"/>
              <p:nvPr/>
            </p:nvSpPr>
            <p:spPr>
              <a:xfrm>
                <a:off x="910632" y="1163192"/>
                <a:ext cx="1353725" cy="386989"/>
              </a:xfrm>
              <a:prstGeom prst="rect">
                <a:avLst/>
              </a:prstGeom>
              <a:noFill/>
            </p:spPr>
            <p:txBody>
              <a:bodyPr wrap="square" rtlCol="0">
                <a:spAutoFit/>
              </a:bodyPr>
              <a:lstStyle/>
              <a:p>
                <a:pPr defTabSz="685783">
                  <a:defRPr/>
                </a:pPr>
                <a:r>
                  <a:rPr lang="en-US" sz="2000" b="1" kern="0" dirty="0">
                    <a:solidFill>
                      <a:prstClr val="black"/>
                    </a:solidFill>
                    <a:latin typeface="Calibri" panose="020F0502020204030204"/>
                  </a:rPr>
                  <a:t>Optimality</a:t>
                </a:r>
              </a:p>
            </p:txBody>
          </p:sp>
          <p:sp>
            <p:nvSpPr>
              <p:cNvPr id="41" name="TextBox 40"/>
              <p:cNvSpPr txBox="1"/>
              <p:nvPr/>
            </p:nvSpPr>
            <p:spPr>
              <a:xfrm>
                <a:off x="2717857" y="4315522"/>
                <a:ext cx="1567930" cy="357220"/>
              </a:xfrm>
              <a:prstGeom prst="rect">
                <a:avLst/>
              </a:prstGeom>
              <a:noFill/>
            </p:spPr>
            <p:txBody>
              <a:bodyPr wrap="square" rtlCol="0">
                <a:spAutoFit/>
              </a:bodyPr>
              <a:lstStyle/>
              <a:p>
                <a:pPr defTabSz="685783">
                  <a:defRPr/>
                </a:pPr>
                <a:r>
                  <a:rPr lang="en-US" kern="0" dirty="0">
                    <a:solidFill>
                      <a:prstClr val="black"/>
                    </a:solidFill>
                    <a:latin typeface="Calibri" panose="020F0502020204030204"/>
                  </a:rPr>
                  <a:t>Homogenous</a:t>
                </a:r>
              </a:p>
            </p:txBody>
          </p:sp>
          <p:sp>
            <p:nvSpPr>
              <p:cNvPr id="42" name="TextBox 41"/>
              <p:cNvSpPr txBox="1"/>
              <p:nvPr/>
            </p:nvSpPr>
            <p:spPr>
              <a:xfrm>
                <a:off x="4624968" y="4314734"/>
                <a:ext cx="1803709" cy="357220"/>
              </a:xfrm>
              <a:prstGeom prst="rect">
                <a:avLst/>
              </a:prstGeom>
              <a:noFill/>
            </p:spPr>
            <p:txBody>
              <a:bodyPr wrap="square" rtlCol="0">
                <a:spAutoFit/>
              </a:bodyPr>
              <a:lstStyle/>
              <a:p>
                <a:pPr defTabSz="685783">
                  <a:defRPr/>
                </a:pPr>
                <a:r>
                  <a:rPr lang="en-US" kern="0">
                    <a:solidFill>
                      <a:prstClr val="black"/>
                    </a:solidFill>
                    <a:latin typeface="Calibri" panose="020F0502020204030204"/>
                  </a:rPr>
                  <a:t>Heterogeneous</a:t>
                </a:r>
                <a:endParaRPr lang="en-US" kern="0" dirty="0">
                  <a:solidFill>
                    <a:prstClr val="black"/>
                  </a:solidFill>
                  <a:latin typeface="Calibri" panose="020F0502020204030204"/>
                </a:endParaRPr>
              </a:p>
            </p:txBody>
          </p:sp>
        </p:grpSp>
      </p:grpSp>
      <p:sp>
        <p:nvSpPr>
          <p:cNvPr id="49" name="TextBox 48"/>
          <p:cNvSpPr txBox="1"/>
          <p:nvPr/>
        </p:nvSpPr>
        <p:spPr>
          <a:xfrm>
            <a:off x="1538503" y="2816397"/>
            <a:ext cx="867594" cy="369332"/>
          </a:xfrm>
          <a:prstGeom prst="rect">
            <a:avLst/>
          </a:prstGeom>
          <a:noFill/>
        </p:spPr>
        <p:txBody>
          <a:bodyPr wrap="square" rtlCol="0">
            <a:spAutoFit/>
          </a:bodyPr>
          <a:lstStyle/>
          <a:p>
            <a:pPr algn="ctr" defTabSz="685783">
              <a:defRPr/>
            </a:pPr>
            <a:r>
              <a:rPr lang="en-US" kern="0" dirty="0">
                <a:solidFill>
                  <a:prstClr val="black"/>
                </a:solidFill>
                <a:latin typeface="Calibri" panose="020F0502020204030204"/>
              </a:rPr>
              <a:t>High</a:t>
            </a:r>
          </a:p>
        </p:txBody>
      </p:sp>
      <p:sp>
        <p:nvSpPr>
          <p:cNvPr id="50" name="TextBox 49"/>
          <p:cNvSpPr txBox="1"/>
          <p:nvPr/>
        </p:nvSpPr>
        <p:spPr>
          <a:xfrm>
            <a:off x="1538558" y="4174644"/>
            <a:ext cx="867594" cy="369332"/>
          </a:xfrm>
          <a:prstGeom prst="rect">
            <a:avLst/>
          </a:prstGeom>
          <a:noFill/>
        </p:spPr>
        <p:txBody>
          <a:bodyPr wrap="square" rtlCol="0">
            <a:spAutoFit/>
          </a:bodyPr>
          <a:lstStyle/>
          <a:p>
            <a:pPr algn="ctr" defTabSz="685783">
              <a:defRPr/>
            </a:pPr>
            <a:r>
              <a:rPr lang="en-US" kern="0" dirty="0">
                <a:solidFill>
                  <a:prstClr val="black"/>
                </a:solidFill>
                <a:latin typeface="Calibri" panose="020F0502020204030204"/>
              </a:rPr>
              <a:t>Low</a:t>
            </a:r>
          </a:p>
        </p:txBody>
      </p:sp>
      <p:grpSp>
        <p:nvGrpSpPr>
          <p:cNvPr id="51" name="Group 50"/>
          <p:cNvGrpSpPr/>
          <p:nvPr/>
        </p:nvGrpSpPr>
        <p:grpSpPr>
          <a:xfrm>
            <a:off x="2805204" y="3938068"/>
            <a:ext cx="1376504" cy="777506"/>
            <a:chOff x="2805203" y="3136573"/>
            <a:chExt cx="1376504" cy="777506"/>
          </a:xfrm>
        </p:grpSpPr>
        <p:cxnSp>
          <p:nvCxnSpPr>
            <p:cNvPr id="52" name="Straight Connector 51"/>
            <p:cNvCxnSpPr/>
            <p:nvPr/>
          </p:nvCxnSpPr>
          <p:spPr>
            <a:xfrm flipV="1">
              <a:off x="2805203" y="3157689"/>
              <a:ext cx="1376504" cy="756390"/>
            </a:xfrm>
            <a:prstGeom prst="line">
              <a:avLst/>
            </a:prstGeom>
            <a:noFill/>
            <a:ln w="38100" cap="flat" cmpd="sng" algn="ctr">
              <a:solidFill>
                <a:srgbClr val="C00000"/>
              </a:solidFill>
              <a:prstDash val="solid"/>
            </a:ln>
            <a:effectLst>
              <a:outerShdw blurRad="40000" dist="20000" dir="5400000" rotWithShape="0">
                <a:srgbClr val="000000">
                  <a:alpha val="38000"/>
                </a:srgbClr>
              </a:outerShdw>
            </a:effectLst>
          </p:spPr>
        </p:cxnSp>
        <p:cxnSp>
          <p:nvCxnSpPr>
            <p:cNvPr id="53" name="Straight Connector 52"/>
            <p:cNvCxnSpPr/>
            <p:nvPr/>
          </p:nvCxnSpPr>
          <p:spPr>
            <a:xfrm flipH="1" flipV="1">
              <a:off x="2808563" y="3136573"/>
              <a:ext cx="1373144" cy="777506"/>
            </a:xfrm>
            <a:prstGeom prst="line">
              <a:avLst/>
            </a:prstGeom>
            <a:noFill/>
            <a:ln w="38100" cap="flat" cmpd="sng" algn="ctr">
              <a:solidFill>
                <a:srgbClr val="C00000"/>
              </a:solidFill>
              <a:prstDash val="solid"/>
            </a:ln>
            <a:effectLst>
              <a:outerShdw blurRad="40000" dist="20000" dir="5400000" rotWithShape="0">
                <a:srgbClr val="000000">
                  <a:alpha val="38000"/>
                </a:srgbClr>
              </a:outerShdw>
            </a:effectLst>
          </p:spPr>
        </p:cxnSp>
      </p:grpSp>
      <p:grpSp>
        <p:nvGrpSpPr>
          <p:cNvPr id="54" name="Group 53"/>
          <p:cNvGrpSpPr/>
          <p:nvPr/>
        </p:nvGrpSpPr>
        <p:grpSpPr>
          <a:xfrm>
            <a:off x="2377542" y="2261141"/>
            <a:ext cx="4285411" cy="2800482"/>
            <a:chOff x="2377541" y="1459646"/>
            <a:chExt cx="4285411" cy="2800482"/>
          </a:xfrm>
        </p:grpSpPr>
        <p:sp>
          <p:nvSpPr>
            <p:cNvPr id="55" name="Rectangle 54"/>
            <p:cNvSpPr/>
            <p:nvPr/>
          </p:nvSpPr>
          <p:spPr>
            <a:xfrm>
              <a:off x="4490056" y="2859886"/>
              <a:ext cx="2172896" cy="1400242"/>
            </a:xfrm>
            <a:prstGeom prst="rect">
              <a:avLst/>
            </a:prstGeom>
            <a:solidFill>
              <a:srgbClr val="EEECE1"/>
            </a:solidFill>
            <a:ln w="25400" cap="flat" cmpd="sng" algn="ctr">
              <a:solidFill>
                <a:srgbClr val="4F81BD">
                  <a:shade val="50000"/>
                </a:srgbClr>
              </a:solidFill>
              <a:prstDash val="solid"/>
            </a:ln>
            <a:effectLst/>
          </p:spPr>
          <p:txBody>
            <a:bodyPr rtlCol="0" anchor="ctr"/>
            <a:lstStyle/>
            <a:p>
              <a:pPr algn="ctr" defTabSz="685783">
                <a:defRPr/>
              </a:pPr>
              <a:endParaRPr lang="en-US" sz="1350" kern="0">
                <a:solidFill>
                  <a:prstClr val="white"/>
                </a:solidFill>
                <a:latin typeface="Calibri"/>
                <a:ea typeface=""/>
                <a:cs typeface=""/>
              </a:endParaRPr>
            </a:p>
          </p:txBody>
        </p:sp>
        <p:sp>
          <p:nvSpPr>
            <p:cNvPr id="56" name="Rectangle 55"/>
            <p:cNvSpPr/>
            <p:nvPr/>
          </p:nvSpPr>
          <p:spPr>
            <a:xfrm>
              <a:off x="2377541" y="1459646"/>
              <a:ext cx="2123665" cy="1400242"/>
            </a:xfrm>
            <a:prstGeom prst="rect">
              <a:avLst/>
            </a:prstGeom>
            <a:solidFill>
              <a:srgbClr val="EEECE1"/>
            </a:solidFill>
            <a:ln w="25400" cap="flat" cmpd="sng" algn="ctr">
              <a:solidFill>
                <a:srgbClr val="4F81BD">
                  <a:shade val="50000"/>
                </a:srgbClr>
              </a:solidFill>
              <a:prstDash val="solid"/>
            </a:ln>
            <a:effectLst/>
          </p:spPr>
          <p:txBody>
            <a:bodyPr rtlCol="0" anchor="ctr"/>
            <a:lstStyle/>
            <a:p>
              <a:pPr algn="ctr" defTabSz="685783">
                <a:defRPr/>
              </a:pPr>
              <a:endParaRPr lang="en-US" sz="1350" kern="0">
                <a:solidFill>
                  <a:prstClr val="white"/>
                </a:solidFill>
                <a:latin typeface="Calibri"/>
                <a:ea typeface=""/>
                <a:cs typeface=""/>
              </a:endParaRPr>
            </a:p>
          </p:txBody>
        </p:sp>
        <p:sp>
          <p:nvSpPr>
            <p:cNvPr id="57" name="Left-Right Arrow 56"/>
            <p:cNvSpPr/>
            <p:nvPr/>
          </p:nvSpPr>
          <p:spPr>
            <a:xfrm rot="2444470">
              <a:off x="3824130" y="2589304"/>
              <a:ext cx="1411724" cy="596753"/>
            </a:xfrm>
            <a:prstGeom prst="leftRightArrow">
              <a:avLst/>
            </a:prstGeom>
            <a:solidFill>
              <a:sysClr val="windowText" lastClr="000000"/>
            </a:solidFill>
            <a:ln w="25400" cap="flat" cmpd="sng" algn="ctr">
              <a:solidFill>
                <a:sysClr val="windowText" lastClr="000000">
                  <a:shade val="50000"/>
                </a:sysClr>
              </a:solidFill>
              <a:prstDash val="solid"/>
            </a:ln>
            <a:effectLst/>
          </p:spPr>
          <p:txBody>
            <a:bodyPr rtlCol="0" anchor="ctr"/>
            <a:lstStyle/>
            <a:p>
              <a:pPr algn="ctr" defTabSz="685783">
                <a:defRPr/>
              </a:pPr>
              <a:r>
                <a:rPr lang="en-US" sz="2000" b="1" kern="0" dirty="0">
                  <a:solidFill>
                    <a:prstClr val="white"/>
                  </a:solidFill>
                  <a:latin typeface="Calibri"/>
                  <a:ea typeface=""/>
                  <a:cs typeface=""/>
                </a:rPr>
                <a:t>Classical</a:t>
              </a:r>
            </a:p>
          </p:txBody>
        </p:sp>
      </p:grpSp>
      <p:sp>
        <p:nvSpPr>
          <p:cNvPr id="58" name="TextBox 57"/>
          <p:cNvSpPr txBox="1"/>
          <p:nvPr/>
        </p:nvSpPr>
        <p:spPr>
          <a:xfrm>
            <a:off x="4620520" y="3990031"/>
            <a:ext cx="2042431" cy="830997"/>
          </a:xfrm>
          <a:prstGeom prst="rect">
            <a:avLst/>
          </a:prstGeom>
          <a:noFill/>
        </p:spPr>
        <p:txBody>
          <a:bodyPr wrap="square" rtlCol="0">
            <a:spAutoFit/>
          </a:bodyPr>
          <a:lstStyle/>
          <a:p>
            <a:pPr algn="ctr" defTabSz="685783">
              <a:defRPr/>
            </a:pPr>
            <a:r>
              <a:rPr lang="en-US" sz="2400" b="1" kern="0" dirty="0">
                <a:solidFill>
                  <a:prstClr val="black"/>
                </a:solidFill>
                <a:latin typeface="Calibri" panose="020F0502020204030204"/>
              </a:rPr>
              <a:t>Internet</a:t>
            </a:r>
          </a:p>
          <a:p>
            <a:pPr algn="ctr" defTabSz="685783">
              <a:defRPr/>
            </a:pPr>
            <a:r>
              <a:rPr lang="en-US" sz="2400" b="1" kern="0" dirty="0">
                <a:solidFill>
                  <a:prstClr val="black"/>
                </a:solidFill>
                <a:latin typeface="Calibri" panose="020F0502020204030204"/>
              </a:rPr>
              <a:t>(e.g., TCP)</a:t>
            </a:r>
          </a:p>
        </p:txBody>
      </p:sp>
      <p:sp>
        <p:nvSpPr>
          <p:cNvPr id="59" name="TextBox 58"/>
          <p:cNvSpPr txBox="1"/>
          <p:nvPr/>
        </p:nvSpPr>
        <p:spPr>
          <a:xfrm>
            <a:off x="2377542" y="2414269"/>
            <a:ext cx="2123666" cy="830997"/>
          </a:xfrm>
          <a:prstGeom prst="rect">
            <a:avLst/>
          </a:prstGeom>
          <a:noFill/>
        </p:spPr>
        <p:txBody>
          <a:bodyPr wrap="square" rtlCol="0">
            <a:spAutoFit/>
          </a:bodyPr>
          <a:lstStyle/>
          <a:p>
            <a:pPr algn="ctr" defTabSz="685783">
              <a:defRPr/>
            </a:pPr>
            <a:r>
              <a:rPr lang="en-US" sz="2400" b="1" kern="0" dirty="0">
                <a:solidFill>
                  <a:prstClr val="black"/>
                </a:solidFill>
                <a:latin typeface="Calibri" panose="020F0502020204030204"/>
              </a:rPr>
              <a:t>Datacenters</a:t>
            </a:r>
          </a:p>
          <a:p>
            <a:pPr algn="ctr" defTabSz="685783">
              <a:defRPr/>
            </a:pPr>
            <a:r>
              <a:rPr lang="en-US" sz="2400" b="1" kern="0" dirty="0">
                <a:solidFill>
                  <a:prstClr val="black"/>
                </a:solidFill>
                <a:latin typeface="Calibri" panose="020F0502020204030204"/>
              </a:rPr>
              <a:t>(e.g., DCTCP)</a:t>
            </a:r>
          </a:p>
        </p:txBody>
      </p:sp>
      <p:sp>
        <p:nvSpPr>
          <p:cNvPr id="60" name="TextBox 59"/>
          <p:cNvSpPr txBox="1"/>
          <p:nvPr/>
        </p:nvSpPr>
        <p:spPr>
          <a:xfrm>
            <a:off x="3551970" y="5454073"/>
            <a:ext cx="1780352" cy="400110"/>
          </a:xfrm>
          <a:prstGeom prst="rect">
            <a:avLst/>
          </a:prstGeom>
          <a:noFill/>
        </p:spPr>
        <p:txBody>
          <a:bodyPr wrap="square" rtlCol="0">
            <a:spAutoFit/>
          </a:bodyPr>
          <a:lstStyle/>
          <a:p>
            <a:pPr algn="ctr" defTabSz="685783">
              <a:defRPr/>
            </a:pPr>
            <a:r>
              <a:rPr lang="en-US" sz="2000" kern="0">
                <a:solidFill>
                  <a:prstClr val="black"/>
                </a:solidFill>
                <a:latin typeface="Calibri" panose="020F0502020204030204"/>
              </a:rPr>
              <a:t>Environment</a:t>
            </a:r>
          </a:p>
        </p:txBody>
      </p:sp>
      <p:sp>
        <p:nvSpPr>
          <p:cNvPr id="61" name="TextBox 60"/>
          <p:cNvSpPr txBox="1"/>
          <p:nvPr/>
        </p:nvSpPr>
        <p:spPr>
          <a:xfrm rot="16200000">
            <a:off x="444358" y="3500272"/>
            <a:ext cx="1780352" cy="400110"/>
          </a:xfrm>
          <a:prstGeom prst="rect">
            <a:avLst/>
          </a:prstGeom>
          <a:noFill/>
        </p:spPr>
        <p:txBody>
          <a:bodyPr wrap="square" rtlCol="0">
            <a:spAutoFit/>
          </a:bodyPr>
          <a:lstStyle/>
          <a:p>
            <a:pPr algn="ctr" defTabSz="685783">
              <a:defRPr/>
            </a:pPr>
            <a:r>
              <a:rPr lang="en-US" sz="2000" kern="0">
                <a:solidFill>
                  <a:prstClr val="black"/>
                </a:solidFill>
                <a:latin typeface="Calibri" panose="020F0502020204030204"/>
              </a:rPr>
              <a:t>Performance</a:t>
            </a:r>
          </a:p>
        </p:txBody>
      </p:sp>
      <p:sp>
        <p:nvSpPr>
          <p:cNvPr id="3" name="TextBox 2"/>
          <p:cNvSpPr txBox="1"/>
          <p:nvPr/>
        </p:nvSpPr>
        <p:spPr>
          <a:xfrm>
            <a:off x="2195736" y="6237312"/>
            <a:ext cx="4533400" cy="369332"/>
          </a:xfrm>
          <a:prstGeom prst="rect">
            <a:avLst/>
          </a:prstGeom>
          <a:noFill/>
        </p:spPr>
        <p:txBody>
          <a:bodyPr wrap="none" rtlCol="0">
            <a:spAutoFit/>
          </a:bodyPr>
          <a:lstStyle/>
          <a:p>
            <a:r>
              <a:rPr lang="en-US" dirty="0" smtClean="0"/>
              <a:t>Acknowledgement: Mohammad </a:t>
            </a:r>
            <a:r>
              <a:rPr lang="en-US" dirty="0" err="1" smtClean="0"/>
              <a:t>Alizadeh</a:t>
            </a:r>
            <a:r>
              <a:rPr lang="en-US" dirty="0" smtClean="0"/>
              <a:t>, MIT</a:t>
            </a:r>
            <a:endParaRPr lang="en-US" dirty="0"/>
          </a:p>
        </p:txBody>
      </p:sp>
    </p:spTree>
    <p:extLst>
      <p:ext uri="{BB962C8B-B14F-4D97-AF65-F5344CB8AC3E}">
        <p14:creationId xmlns:p14="http://schemas.microsoft.com/office/powerpoint/2010/main" val="271746016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59"/>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3"/>
                                        </p:tgtEl>
                                        <p:attrNameLst>
                                          <p:attrName>style.visibility</p:attrName>
                                        </p:attrNameLst>
                                      </p:cBhvr>
                                      <p:to>
                                        <p:strVal val="visible"/>
                                      </p:to>
                                    </p:set>
                                    <p:animEffect transition="in" filter="fade">
                                      <p:cBhvr>
                                        <p:cTn id="2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98A9402-9D49-4E42-B959-D7104506749C}"/>
              </a:ext>
            </a:extLst>
          </p:cNvPr>
          <p:cNvSpPr>
            <a:spLocks noGrp="1"/>
          </p:cNvSpPr>
          <p:nvPr>
            <p:ph type="title"/>
          </p:nvPr>
        </p:nvSpPr>
        <p:spPr/>
        <p:txBody>
          <a:bodyPr/>
          <a:lstStyle/>
          <a:p>
            <a:r>
              <a:rPr lang="en-US" dirty="0"/>
              <a:t>Typical Steps</a:t>
            </a:r>
          </a:p>
        </p:txBody>
      </p:sp>
      <p:sp>
        <p:nvSpPr>
          <p:cNvPr id="3" name="Content Placeholder 2">
            <a:extLst>
              <a:ext uri="{FF2B5EF4-FFF2-40B4-BE49-F238E27FC236}">
                <a16:creationId xmlns:a16="http://schemas.microsoft.com/office/drawing/2014/main" xmlns="" id="{08FDDF4E-F9D3-A84D-9F43-9FCA9A403EEB}"/>
              </a:ext>
            </a:extLst>
          </p:cNvPr>
          <p:cNvSpPr>
            <a:spLocks noGrp="1"/>
          </p:cNvSpPr>
          <p:nvPr>
            <p:ph idx="1"/>
          </p:nvPr>
        </p:nvSpPr>
        <p:spPr/>
        <p:txBody>
          <a:bodyPr>
            <a:normAutofit fontScale="85000" lnSpcReduction="20000"/>
          </a:bodyPr>
          <a:lstStyle/>
          <a:p>
            <a:r>
              <a:rPr lang="en-US" b="0" dirty="0"/>
              <a:t>Why learning is a suitable approach</a:t>
            </a:r>
          </a:p>
          <a:p>
            <a:pPr lvl="1"/>
            <a:r>
              <a:rPr lang="en-US" b="0" dirty="0"/>
              <a:t>Do not use ML for the purpose of using ML</a:t>
            </a:r>
          </a:p>
          <a:p>
            <a:pPr lvl="1"/>
            <a:r>
              <a:rPr lang="en-US" b="0" dirty="0" smtClean="0"/>
              <a:t>Evaluate e</a:t>
            </a:r>
            <a:r>
              <a:rPr lang="en-US" b="0" dirty="0" smtClean="0"/>
              <a:t>xisting </a:t>
            </a:r>
            <a:r>
              <a:rPr lang="en-US" b="0" dirty="0"/>
              <a:t>approaches and room for improvement</a:t>
            </a:r>
          </a:p>
          <a:p>
            <a:r>
              <a:rPr lang="en-US" b="0" dirty="0" smtClean="0"/>
              <a:t>Problem abstraction and formulation</a:t>
            </a:r>
          </a:p>
          <a:p>
            <a:pPr lvl="1"/>
            <a:r>
              <a:rPr lang="en-US" b="0" dirty="0" smtClean="0"/>
              <a:t>Model complexity, data availability, evaluation </a:t>
            </a:r>
          </a:p>
          <a:p>
            <a:pPr lvl="1"/>
            <a:r>
              <a:rPr lang="en-US" b="0" dirty="0" smtClean="0"/>
              <a:t>Domain knowledge critical </a:t>
            </a:r>
          </a:p>
          <a:p>
            <a:r>
              <a:rPr lang="en-US" b="0" dirty="0" smtClean="0"/>
              <a:t>Data </a:t>
            </a:r>
            <a:r>
              <a:rPr lang="en-US" b="0" dirty="0"/>
              <a:t>collection and data cleaning</a:t>
            </a:r>
          </a:p>
          <a:p>
            <a:pPr lvl="1"/>
            <a:r>
              <a:rPr lang="en-US" b="0" dirty="0"/>
              <a:t>What, where, and how</a:t>
            </a:r>
          </a:p>
          <a:p>
            <a:r>
              <a:rPr lang="en-US" b="0" dirty="0"/>
              <a:t>ML algorithms </a:t>
            </a:r>
          </a:p>
          <a:p>
            <a:pPr lvl="1"/>
            <a:r>
              <a:rPr lang="en-US" b="0" dirty="0"/>
              <a:t>This is often the </a:t>
            </a:r>
            <a:r>
              <a:rPr lang="en-US" b="0" dirty="0" smtClean="0"/>
              <a:t>“easy” </a:t>
            </a:r>
            <a:r>
              <a:rPr lang="en-US" b="0" dirty="0"/>
              <a:t>part</a:t>
            </a:r>
          </a:p>
          <a:p>
            <a:pPr lvl="1"/>
            <a:r>
              <a:rPr lang="en-US" b="0" dirty="0"/>
              <a:t>Iterate with data collection and evaluation</a:t>
            </a:r>
          </a:p>
          <a:p>
            <a:r>
              <a:rPr lang="en-US" b="0" dirty="0"/>
              <a:t>Evaluation </a:t>
            </a:r>
          </a:p>
          <a:p>
            <a:r>
              <a:rPr lang="en-US" b="0" dirty="0">
                <a:solidFill>
                  <a:srgbClr val="FF0000"/>
                </a:solidFill>
              </a:rPr>
              <a:t>Interpretability and insights</a:t>
            </a:r>
          </a:p>
          <a:p>
            <a:pPr lvl="1"/>
            <a:endParaRPr lang="en-US" dirty="0"/>
          </a:p>
        </p:txBody>
      </p:sp>
      <p:sp>
        <p:nvSpPr>
          <p:cNvPr id="4" name="Slide Number Placeholder 3">
            <a:extLst>
              <a:ext uri="{FF2B5EF4-FFF2-40B4-BE49-F238E27FC236}">
                <a16:creationId xmlns:a16="http://schemas.microsoft.com/office/drawing/2014/main" xmlns="" id="{C3E84387-1841-1744-92A3-4B470AE0B7A1}"/>
              </a:ext>
            </a:extLst>
          </p:cNvPr>
          <p:cNvSpPr>
            <a:spLocks noGrp="1"/>
          </p:cNvSpPr>
          <p:nvPr>
            <p:ph type="sldNum" sz="quarter" idx="12"/>
          </p:nvPr>
        </p:nvSpPr>
        <p:spPr/>
        <p:txBody>
          <a:bodyPr/>
          <a:lstStyle/>
          <a:p>
            <a:fld id="{0C913308-F349-4B6D-A68A-DD1791B4A57B}" type="slidenum">
              <a:rPr lang="zh-CN" altLang="en-US" smtClean="0"/>
              <a:pPr/>
              <a:t>119</a:t>
            </a:fld>
            <a:endParaRPr lang="zh-CN" altLang="en-US"/>
          </a:p>
        </p:txBody>
      </p:sp>
    </p:spTree>
    <p:extLst>
      <p:ext uri="{BB962C8B-B14F-4D97-AF65-F5344CB8AC3E}">
        <p14:creationId xmlns:p14="http://schemas.microsoft.com/office/powerpoint/2010/main" val="111604031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VC’s Viewpoint</a:t>
            </a:r>
            <a:endParaRPr lang="en-US" dirty="0"/>
          </a:p>
        </p:txBody>
      </p:sp>
      <p:sp>
        <p:nvSpPr>
          <p:cNvPr id="10" name="Content Placeholder 9"/>
          <p:cNvSpPr>
            <a:spLocks noGrp="1"/>
          </p:cNvSpPr>
          <p:nvPr>
            <p:ph sz="half" idx="1"/>
          </p:nvPr>
        </p:nvSpPr>
        <p:spPr>
          <a:xfrm>
            <a:off x="460375" y="2002063"/>
            <a:ext cx="4038600" cy="4525963"/>
          </a:xfrm>
        </p:spPr>
        <p:txBody>
          <a:bodyPr/>
          <a:lstStyle/>
          <a:p>
            <a:r>
              <a:rPr lang="en-US" dirty="0"/>
              <a:t>Analytics</a:t>
            </a:r>
          </a:p>
          <a:p>
            <a:r>
              <a:rPr lang="en-US" dirty="0"/>
              <a:t>Predictive</a:t>
            </a:r>
          </a:p>
          <a:p>
            <a:r>
              <a:rPr lang="en-US" dirty="0"/>
              <a:t>Decisive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12</a:t>
            </a:fld>
            <a:endParaRPr lang="zh-CN" altLang="en-US"/>
          </a:p>
        </p:txBody>
      </p:sp>
      <p:sp>
        <p:nvSpPr>
          <p:cNvPr id="5" name="AutoShape 2" descr="Image result for analy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3"/>
          <a:srcRect l="6253" t="13009" r="59964" b="18072"/>
          <a:stretch/>
        </p:blipFill>
        <p:spPr>
          <a:xfrm>
            <a:off x="4739679" y="1574169"/>
            <a:ext cx="2880321" cy="3672408"/>
          </a:xfrm>
          <a:prstGeom prst="rect">
            <a:avLst/>
          </a:prstGeom>
        </p:spPr>
      </p:pic>
      <p:sp>
        <p:nvSpPr>
          <p:cNvPr id="3" name="TextBox 2"/>
          <p:cNvSpPr txBox="1"/>
          <p:nvPr/>
        </p:nvSpPr>
        <p:spPr>
          <a:xfrm>
            <a:off x="4767847" y="5432131"/>
            <a:ext cx="2705356" cy="369332"/>
          </a:xfrm>
          <a:prstGeom prst="rect">
            <a:avLst/>
          </a:prstGeom>
          <a:noFill/>
        </p:spPr>
        <p:txBody>
          <a:bodyPr wrap="none" rtlCol="0">
            <a:spAutoFit/>
          </a:bodyPr>
          <a:lstStyle/>
          <a:p>
            <a:r>
              <a:rPr lang="en-US" dirty="0"/>
              <a:t>Greg Papadopoulos of NEA</a:t>
            </a:r>
          </a:p>
        </p:txBody>
      </p:sp>
    </p:spTree>
    <p:extLst>
      <p:ext uri="{BB962C8B-B14F-4D97-AF65-F5344CB8AC3E}">
        <p14:creationId xmlns:p14="http://schemas.microsoft.com/office/powerpoint/2010/main" val="10034064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Pushing the Frontier of ML</a:t>
            </a:r>
            <a:endParaRPr lang="en-US" dirty="0"/>
          </a:p>
        </p:txBody>
      </p:sp>
      <p:sp>
        <p:nvSpPr>
          <p:cNvPr id="3" name="Content Placeholder 2"/>
          <p:cNvSpPr>
            <a:spLocks noGrp="1"/>
          </p:cNvSpPr>
          <p:nvPr>
            <p:ph idx="1"/>
          </p:nvPr>
        </p:nvSpPr>
        <p:spPr/>
        <p:txBody>
          <a:bodyPr/>
          <a:lstStyle/>
          <a:p>
            <a:r>
              <a:rPr lang="en-US" b="0" dirty="0" smtClean="0"/>
              <a:t>New variants of existing machine learning problems</a:t>
            </a:r>
          </a:p>
          <a:p>
            <a:pPr lvl="1"/>
            <a:r>
              <a:rPr lang="en-US" b="0" dirty="0" smtClean="0"/>
              <a:t>Valid and broad application scenarios</a:t>
            </a:r>
          </a:p>
          <a:p>
            <a:r>
              <a:rPr lang="en-US" b="0" dirty="0" smtClean="0"/>
              <a:t>Deep learning and its deeper understanding</a:t>
            </a:r>
          </a:p>
          <a:p>
            <a:r>
              <a:rPr lang="en-US" b="0" dirty="0" smtClean="0"/>
              <a:t>Deep reinforcement learning with higher dimensionality</a:t>
            </a:r>
          </a:p>
          <a:p>
            <a:r>
              <a:rPr lang="en-US" b="0" dirty="0" smtClean="0"/>
              <a:t>Learning under constraints</a:t>
            </a:r>
          </a:p>
          <a:p>
            <a:r>
              <a:rPr lang="en-US" b="0" dirty="0" smtClean="0"/>
              <a:t>Distributed learning</a:t>
            </a:r>
          </a:p>
          <a:p>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120</a:t>
            </a:fld>
            <a:endParaRPr lang="zh-CN" altLang="en-US"/>
          </a:p>
        </p:txBody>
      </p:sp>
    </p:spTree>
    <p:extLst>
      <p:ext uri="{BB962C8B-B14F-4D97-AF65-F5344CB8AC3E}">
        <p14:creationId xmlns:p14="http://schemas.microsoft.com/office/powerpoint/2010/main" val="237949669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059832" y="1124744"/>
            <a:ext cx="6425952" cy="5993904"/>
          </a:xfrm>
          <a:prstGeom prst="rect">
            <a:avLst/>
          </a:prstGeom>
        </p:spPr>
      </p:pic>
      <p:sp>
        <p:nvSpPr>
          <p:cNvPr id="8" name="Content Placeholder 7"/>
          <p:cNvSpPr>
            <a:spLocks noGrp="1"/>
          </p:cNvSpPr>
          <p:nvPr>
            <p:ph sz="half" idx="1"/>
          </p:nvPr>
        </p:nvSpPr>
        <p:spPr>
          <a:xfrm>
            <a:off x="395536" y="1412776"/>
            <a:ext cx="5410944" cy="4525963"/>
          </a:xfrm>
        </p:spPr>
        <p:txBody>
          <a:bodyPr/>
          <a:lstStyle/>
          <a:p>
            <a:r>
              <a:rPr lang="en-US" b="0" dirty="0"/>
              <a:t>Wide applications</a:t>
            </a:r>
          </a:p>
          <a:p>
            <a:r>
              <a:rPr lang="en-US" b="0" dirty="0"/>
              <a:t>Challenges</a:t>
            </a:r>
          </a:p>
          <a:p>
            <a:r>
              <a:rPr lang="en-US" b="0" dirty="0" smtClean="0"/>
              <a:t>Advances</a:t>
            </a:r>
          </a:p>
          <a:p>
            <a:endParaRPr lang="en-US" b="0" dirty="0"/>
          </a:p>
        </p:txBody>
      </p:sp>
      <p:sp>
        <p:nvSpPr>
          <p:cNvPr id="7" name="Title 6"/>
          <p:cNvSpPr>
            <a:spLocks noGrp="1"/>
          </p:cNvSpPr>
          <p:nvPr>
            <p:ph type="title"/>
          </p:nvPr>
        </p:nvSpPr>
        <p:spPr/>
        <p:txBody>
          <a:bodyPr/>
          <a:lstStyle/>
          <a:p>
            <a:r>
              <a:rPr lang="en-US" dirty="0"/>
              <a:t>Who Cares?</a:t>
            </a:r>
          </a:p>
        </p:txBody>
      </p:sp>
      <p:sp>
        <p:nvSpPr>
          <p:cNvPr id="9" name="Content Placeholder 8"/>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121</a:t>
            </a:fld>
            <a:endParaRPr lang="zh-CN" altLang="en-US"/>
          </a:p>
        </p:txBody>
      </p:sp>
    </p:spTree>
    <p:extLst>
      <p:ext uri="{BB962C8B-B14F-4D97-AF65-F5344CB8AC3E}">
        <p14:creationId xmlns:p14="http://schemas.microsoft.com/office/powerpoint/2010/main" val="30741044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D03DB29-2DD2-DD4B-A446-9044F7FBCB99}"/>
              </a:ext>
            </a:extLst>
          </p:cNvPr>
          <p:cNvSpPr>
            <a:spLocks noGrp="1"/>
          </p:cNvSpPr>
          <p:nvPr>
            <p:ph type="title"/>
          </p:nvPr>
        </p:nvSpPr>
        <p:spPr/>
        <p:txBody>
          <a:bodyPr/>
          <a:lstStyle/>
          <a:p>
            <a:r>
              <a:rPr lang="en-US" dirty="0"/>
              <a:t>Challenges</a:t>
            </a:r>
          </a:p>
        </p:txBody>
      </p:sp>
      <p:sp>
        <p:nvSpPr>
          <p:cNvPr id="3" name="Content Placeholder 2">
            <a:extLst>
              <a:ext uri="{FF2B5EF4-FFF2-40B4-BE49-F238E27FC236}">
                <a16:creationId xmlns:a16="http://schemas.microsoft.com/office/drawing/2014/main" xmlns="" id="{4DD40348-B743-E24D-AD6D-6B61F325D4A5}"/>
              </a:ext>
            </a:extLst>
          </p:cNvPr>
          <p:cNvSpPr>
            <a:spLocks noGrp="1"/>
          </p:cNvSpPr>
          <p:nvPr>
            <p:ph idx="1"/>
          </p:nvPr>
        </p:nvSpPr>
        <p:spPr/>
        <p:txBody>
          <a:bodyPr/>
          <a:lstStyle/>
          <a:p>
            <a:r>
              <a:rPr lang="en-US" dirty="0"/>
              <a:t>Interpretability, Interpretability, Interpretability</a:t>
            </a:r>
          </a:p>
          <a:p>
            <a:r>
              <a:rPr lang="en-US" dirty="0"/>
              <a:t>Privacy</a:t>
            </a:r>
          </a:p>
          <a:p>
            <a:r>
              <a:rPr lang="en-US" dirty="0"/>
              <a:t>Security</a:t>
            </a:r>
          </a:p>
          <a:p>
            <a:r>
              <a:rPr lang="en-US" dirty="0"/>
              <a:t>Biases </a:t>
            </a:r>
          </a:p>
        </p:txBody>
      </p:sp>
      <p:sp>
        <p:nvSpPr>
          <p:cNvPr id="4" name="Slide Number Placeholder 3">
            <a:extLst>
              <a:ext uri="{FF2B5EF4-FFF2-40B4-BE49-F238E27FC236}">
                <a16:creationId xmlns:a16="http://schemas.microsoft.com/office/drawing/2014/main" xmlns="" id="{BCC3E74E-657C-A64E-A1EF-F267F2E67ADF}"/>
              </a:ext>
            </a:extLst>
          </p:cNvPr>
          <p:cNvSpPr>
            <a:spLocks noGrp="1"/>
          </p:cNvSpPr>
          <p:nvPr>
            <p:ph type="sldNum" sz="quarter" idx="12"/>
          </p:nvPr>
        </p:nvSpPr>
        <p:spPr/>
        <p:txBody>
          <a:bodyPr/>
          <a:lstStyle/>
          <a:p>
            <a:fld id="{0C913308-F349-4B6D-A68A-DD1791B4A57B}" type="slidenum">
              <a:rPr lang="zh-CN" altLang="en-US" smtClean="0"/>
              <a:pPr/>
              <a:t>122</a:t>
            </a:fld>
            <a:endParaRPr lang="zh-CN" altLang="en-US"/>
          </a:p>
        </p:txBody>
      </p:sp>
    </p:spTree>
    <p:extLst>
      <p:ext uri="{BB962C8B-B14F-4D97-AF65-F5344CB8AC3E}">
        <p14:creationId xmlns:p14="http://schemas.microsoft.com/office/powerpoint/2010/main" val="81652705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rcRect l="3806" r="3806"/>
          <a:stretch>
            <a:fillRect/>
          </a:stretch>
        </p:blipFill>
        <p:spPr>
          <a:xfrm>
            <a:off x="323528" y="836712"/>
            <a:ext cx="8435280" cy="5145435"/>
          </a:xfrm>
        </p:spPr>
      </p:pic>
      <p:sp>
        <p:nvSpPr>
          <p:cNvPr id="4" name="Slide Number Placeholder 3"/>
          <p:cNvSpPr>
            <a:spLocks noGrp="1"/>
          </p:cNvSpPr>
          <p:nvPr>
            <p:ph type="sldNum" sz="quarter" idx="12"/>
          </p:nvPr>
        </p:nvSpPr>
        <p:spPr/>
        <p:txBody>
          <a:bodyPr/>
          <a:lstStyle/>
          <a:p>
            <a:fld id="{0C913308-F349-4B6D-A68A-DD1791B4A57B}" type="slidenum">
              <a:rPr lang="zh-CN" altLang="en-US" smtClean="0"/>
              <a:pPr/>
              <a:t>123</a:t>
            </a:fld>
            <a:endParaRPr lang="zh-CN" altLang="en-US"/>
          </a:p>
        </p:txBody>
      </p:sp>
    </p:spTree>
    <p:extLst>
      <p:ext uri="{BB962C8B-B14F-4D97-AF65-F5344CB8AC3E}">
        <p14:creationId xmlns:p14="http://schemas.microsoft.com/office/powerpoint/2010/main" val="1549426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is Complex</a:t>
            </a:r>
          </a:p>
        </p:txBody>
      </p:sp>
      <p:sp>
        <p:nvSpPr>
          <p:cNvPr id="3" name="Content Placeholder 2"/>
          <p:cNvSpPr>
            <a:spLocks noGrp="1"/>
          </p:cNvSpPr>
          <p:nvPr>
            <p:ph idx="1"/>
          </p:nvPr>
        </p:nvSpPr>
        <p:spPr>
          <a:xfrm>
            <a:off x="323528" y="908720"/>
            <a:ext cx="8435280" cy="5145435"/>
          </a:xfrm>
        </p:spPr>
        <p:txBody>
          <a:bodyPr/>
          <a:lstStyle/>
          <a:p>
            <a:endParaRPr lang="en-US" dirty="0"/>
          </a:p>
          <a:p>
            <a:r>
              <a:rPr lang="en-US" b="0" dirty="0"/>
              <a:t>Multiple layers</a:t>
            </a:r>
          </a:p>
          <a:p>
            <a:endParaRPr lang="en-US" b="0" dirty="0"/>
          </a:p>
          <a:p>
            <a:r>
              <a:rPr lang="en-US" b="0" dirty="0"/>
              <a:t>Different players</a:t>
            </a:r>
          </a:p>
          <a:p>
            <a:endParaRPr lang="en-US" b="0" dirty="0"/>
          </a:p>
          <a:p>
            <a:r>
              <a:rPr lang="en-US" b="0" dirty="0"/>
              <a:t>Diverse time scale</a:t>
            </a:r>
          </a:p>
          <a:p>
            <a:endParaRPr lang="en-US" b="0" dirty="0"/>
          </a:p>
          <a:p>
            <a:r>
              <a:rPr lang="en-US" b="0" dirty="0"/>
              <a:t>Distributed</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13</a:t>
            </a:fld>
            <a:endParaRPr lang="zh-CN" altLang="en-US"/>
          </a:p>
        </p:txBody>
      </p:sp>
      <p:pic>
        <p:nvPicPr>
          <p:cNvPr id="5" name="Picture 2" descr="Image result for TCP/IP thin wa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992" y="1412776"/>
            <a:ext cx="3711352" cy="4340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7383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 Interaction</a:t>
            </a:r>
          </a:p>
        </p:txBody>
      </p:sp>
      <p:sp>
        <p:nvSpPr>
          <p:cNvPr id="5" name="Content Placeholder 4"/>
          <p:cNvSpPr>
            <a:spLocks noGrp="1"/>
          </p:cNvSpPr>
          <p:nvPr>
            <p:ph sz="half" idx="2"/>
          </p:nvPr>
        </p:nvSpPr>
        <p:spPr>
          <a:xfrm>
            <a:off x="611560" y="1831171"/>
            <a:ext cx="4038600" cy="4525963"/>
          </a:xfrm>
        </p:spPr>
        <p:txBody>
          <a:bodyPr>
            <a:normAutofit/>
          </a:bodyPr>
          <a:lstStyle/>
          <a:p>
            <a:r>
              <a:rPr lang="en-US" sz="3600" b="0" dirty="0"/>
              <a:t>Layers</a:t>
            </a:r>
          </a:p>
          <a:p>
            <a:r>
              <a:rPr lang="en-US" sz="3600" b="0" dirty="0"/>
              <a:t>Players</a:t>
            </a:r>
          </a:p>
          <a:p>
            <a:r>
              <a:rPr lang="en-US" sz="3600" b="0" dirty="0"/>
              <a:t>Time-scale</a:t>
            </a:r>
          </a:p>
          <a:p>
            <a:r>
              <a:rPr lang="en-US" sz="3600" b="0" dirty="0"/>
              <a:t>Interference</a:t>
            </a:r>
          </a:p>
          <a:p>
            <a:r>
              <a:rPr lang="en-US" sz="3600" b="0" dirty="0"/>
              <a:t>Interconnection</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14</a:t>
            </a:fld>
            <a:endParaRPr lang="zh-CN" altLang="en-US"/>
          </a:p>
        </p:txBody>
      </p:sp>
      <p:pic>
        <p:nvPicPr>
          <p:cNvPr id="3" name="Picture 2"/>
          <p:cNvPicPr>
            <a:picLocks noChangeAspect="1"/>
          </p:cNvPicPr>
          <p:nvPr/>
        </p:nvPicPr>
        <p:blipFill>
          <a:blip r:embed="rId3"/>
          <a:stretch>
            <a:fillRect/>
          </a:stretch>
        </p:blipFill>
        <p:spPr>
          <a:xfrm>
            <a:off x="4503959" y="1340768"/>
            <a:ext cx="4098482" cy="4266147"/>
          </a:xfrm>
          <a:prstGeom prst="rect">
            <a:avLst/>
          </a:prstGeom>
        </p:spPr>
      </p:pic>
    </p:spTree>
    <p:extLst>
      <p:ext uri="{BB962C8B-B14F-4D97-AF65-F5344CB8AC3E}">
        <p14:creationId xmlns:p14="http://schemas.microsoft.com/office/powerpoint/2010/main" val="176061018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Interference  </a:t>
            </a: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15</a:t>
            </a:fld>
            <a:endParaRPr lang="zh-CN" altLang="en-US"/>
          </a:p>
        </p:txBody>
      </p:sp>
      <p:pic>
        <p:nvPicPr>
          <p:cNvPr id="6" name="Picture 2" descr="http://docsdrive.com/images/ansinet/jas/2012/fig2-2k12-1418-14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628800"/>
            <a:ext cx="7718293" cy="410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40648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Interconnection  </a:t>
            </a: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16</a:t>
            </a:fld>
            <a:endParaRPr lang="zh-CN" altLang="en-US"/>
          </a:p>
        </p:txBody>
      </p:sp>
      <p:pic>
        <p:nvPicPr>
          <p:cNvPr id="9" name="Picture 8"/>
          <p:cNvPicPr>
            <a:picLocks noChangeAspect="1"/>
          </p:cNvPicPr>
          <p:nvPr/>
        </p:nvPicPr>
        <p:blipFill>
          <a:blip r:embed="rId2"/>
          <a:stretch>
            <a:fillRect/>
          </a:stretch>
        </p:blipFill>
        <p:spPr>
          <a:xfrm>
            <a:off x="755576" y="1700808"/>
            <a:ext cx="7441577" cy="7512225"/>
          </a:xfrm>
          <a:prstGeom prst="rect">
            <a:avLst/>
          </a:prstGeom>
        </p:spPr>
      </p:pic>
    </p:spTree>
    <p:extLst>
      <p:ext uri="{BB962C8B-B14F-4D97-AF65-F5344CB8AC3E}">
        <p14:creationId xmlns:p14="http://schemas.microsoft.com/office/powerpoint/2010/main" val="143155078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674" name="Picture 10" descr="http://www.cims.nyu.edu/~eszekely/allsammon.jpg"/>
          <p:cNvPicPr>
            <a:picLocks noGrp="1" noChangeAspect="1" noChangeArrowheads="1"/>
          </p:cNvPicPr>
          <p:nvPr>
            <p:ph sz="half" idx="2"/>
          </p:nvPr>
        </p:nvPicPr>
        <p:blipFill rotWithShape="1">
          <a:blip r:embed="rId3" cstate="print">
            <a:extLst>
              <a:ext uri="{28A0092B-C50C-407E-A947-70E740481C1C}">
                <a14:useLocalDpi xmlns:a14="http://schemas.microsoft.com/office/drawing/2010/main" val="0"/>
              </a:ext>
            </a:extLst>
          </a:blip>
          <a:srcRect l="1887" t="2273" r="1886" b="2273"/>
          <a:stretch/>
        </p:blipFill>
        <p:spPr bwMode="auto">
          <a:xfrm>
            <a:off x="4166596" y="1196752"/>
            <a:ext cx="4977404" cy="51125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High Dimensionality</a:t>
            </a:r>
          </a:p>
        </p:txBody>
      </p:sp>
      <p:sp>
        <p:nvSpPr>
          <p:cNvPr id="6" name="Content Placeholder 2"/>
          <p:cNvSpPr>
            <a:spLocks noGrp="1"/>
          </p:cNvSpPr>
          <p:nvPr>
            <p:ph sz="half" idx="1"/>
          </p:nvPr>
        </p:nvSpPr>
        <p:spPr>
          <a:xfrm>
            <a:off x="395536" y="1700808"/>
            <a:ext cx="4474840" cy="4525963"/>
          </a:xfrm>
        </p:spPr>
        <p:txBody>
          <a:bodyPr/>
          <a:lstStyle/>
          <a:p>
            <a:endParaRPr lang="en-US" dirty="0"/>
          </a:p>
          <a:p>
            <a:r>
              <a:rPr lang="en-US" b="0" dirty="0"/>
              <a:t>Large # of factors</a:t>
            </a:r>
          </a:p>
          <a:p>
            <a:endParaRPr lang="en-US" b="0" dirty="0"/>
          </a:p>
          <a:p>
            <a:r>
              <a:rPr lang="en-US" b="0" dirty="0"/>
              <a:t>Complex interaction</a:t>
            </a:r>
          </a:p>
          <a:p>
            <a:endParaRPr lang="en-US" b="0" dirty="0"/>
          </a:p>
          <a:p>
            <a:r>
              <a:rPr lang="en-US" b="0" dirty="0"/>
              <a:t>Application scenarios</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17</a:t>
            </a:fld>
            <a:endParaRPr lang="zh-CN" altLang="en-US"/>
          </a:p>
        </p:txBody>
      </p:sp>
      <p:sp>
        <p:nvSpPr>
          <p:cNvPr id="7" name="AutoShape 2" descr="Image result for high dimensionality"/>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Image result for high dimensionality"/>
          <p:cNvSpPr>
            <a:spLocks noChangeAspect="1" noChangeArrowheads="1"/>
          </p:cNvSpPr>
          <p:nvPr/>
        </p:nvSpPr>
        <p:spPr bwMode="auto">
          <a:xfrm>
            <a:off x="2483768" y="2204864"/>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241941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Image result for resource allocation"/>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395536" y="3068960"/>
            <a:ext cx="5151814" cy="2952328"/>
          </a:xfrm>
          <a:prstGeom prst="rect">
            <a:avLst/>
          </a:prstGeom>
          <a:noFill/>
          <a:extLst>
            <a:ext uri="{909E8E84-426E-40dd-AFC4-6F175D3DCCD1}">
              <a14:hiddenFill xmlns:a14="http://schemas.microsoft.com/office/drawing/2010/main">
                <a:solidFill>
                  <a:srgbClr val="FFFFFF"/>
                </a:solidFill>
              </a14:hiddenFill>
            </a:ext>
          </a:extLst>
        </p:spPr>
      </p:pic>
      <p:pic>
        <p:nvPicPr>
          <p:cNvPr id="114692" name="Picture 4" descr="Image result for non convex optimization"/>
          <p:cNvPicPr>
            <a:picLocks noChangeAspect="1" noChangeArrowheads="1"/>
          </p:cNvPicPr>
          <p:nvPr/>
        </p:nvPicPr>
        <p:blipFill rotWithShape="1">
          <a:blip r:embed="rId4">
            <a:extLst>
              <a:ext uri="{28A0092B-C50C-407E-A947-70E740481C1C}">
                <a14:useLocalDpi xmlns:a14="http://schemas.microsoft.com/office/drawing/2010/main" val="0"/>
              </a:ext>
            </a:extLst>
          </a:blip>
          <a:srcRect l="57441" t="23674" r="3456" b="44761"/>
          <a:stretch/>
        </p:blipFill>
        <p:spPr bwMode="auto">
          <a:xfrm>
            <a:off x="3707904" y="1052736"/>
            <a:ext cx="5108968" cy="3096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Coupled Resource Constraints</a:t>
            </a: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18</a:t>
            </a:fld>
            <a:endParaRPr lang="zh-CN" altLang="en-US"/>
          </a:p>
        </p:txBody>
      </p:sp>
    </p:spTree>
    <p:extLst>
      <p:ext uri="{BB962C8B-B14F-4D97-AF65-F5344CB8AC3E}">
        <p14:creationId xmlns:p14="http://schemas.microsoft.com/office/powerpoint/2010/main" val="39794741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Variability</a:t>
            </a:r>
          </a:p>
        </p:txBody>
      </p:sp>
      <p:sp>
        <p:nvSpPr>
          <p:cNvPr id="3" name="Content Placeholder 2"/>
          <p:cNvSpPr>
            <a:spLocks noGrp="1"/>
          </p:cNvSpPr>
          <p:nvPr>
            <p:ph sz="half" idx="1"/>
          </p:nvPr>
        </p:nvSpPr>
        <p:spPr>
          <a:xfrm>
            <a:off x="467544" y="1484784"/>
            <a:ext cx="6635080" cy="4525963"/>
          </a:xfrm>
        </p:spPr>
        <p:txBody>
          <a:bodyPr>
            <a:normAutofit/>
          </a:bodyPr>
          <a:lstStyle/>
          <a:p>
            <a:r>
              <a:rPr lang="en-US" sz="3200" b="0" dirty="0"/>
              <a:t>User dynamics</a:t>
            </a:r>
          </a:p>
          <a:p>
            <a:r>
              <a:rPr lang="en-US" sz="3200" b="0" dirty="0"/>
              <a:t>Traffic diversity and dynamics</a:t>
            </a:r>
          </a:p>
          <a:p>
            <a:r>
              <a:rPr lang="en-US" sz="3200" b="0" dirty="0"/>
              <a:t>Mobility </a:t>
            </a:r>
          </a:p>
          <a:p>
            <a:r>
              <a:rPr lang="en-US" sz="3200" b="0" dirty="0"/>
              <a:t>Environmental differences</a:t>
            </a:r>
          </a:p>
          <a:p>
            <a:r>
              <a:rPr lang="en-US" sz="3200" b="0" dirty="0"/>
              <a:t>Diverse applications </a:t>
            </a:r>
          </a:p>
          <a:p>
            <a:r>
              <a:rPr lang="en-US" sz="3200" b="0" dirty="0"/>
              <a:t>Heterogeneous user behavior</a:t>
            </a:r>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19</a:t>
            </a:fld>
            <a:endParaRPr lang="zh-CN" altLang="en-US"/>
          </a:p>
        </p:txBody>
      </p:sp>
    </p:spTree>
    <p:extLst>
      <p:ext uri="{BB962C8B-B14F-4D97-AF65-F5344CB8AC3E}">
        <p14:creationId xmlns:p14="http://schemas.microsoft.com/office/powerpoint/2010/main" val="389102699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2</a:t>
            </a:fld>
            <a:endParaRPr lang="zh-CN" altLang="en-US"/>
          </a:p>
        </p:txBody>
      </p:sp>
    </p:spTree>
    <p:extLst>
      <p:ext uri="{BB962C8B-B14F-4D97-AF65-F5344CB8AC3E}">
        <p14:creationId xmlns:p14="http://schemas.microsoft.com/office/powerpoint/2010/main" val="1081091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Objectives</a:t>
            </a:r>
          </a:p>
        </p:txBody>
      </p:sp>
      <p:sp>
        <p:nvSpPr>
          <p:cNvPr id="3" name="Content Placeholder 2"/>
          <p:cNvSpPr>
            <a:spLocks noGrp="1"/>
          </p:cNvSpPr>
          <p:nvPr>
            <p:ph sz="half" idx="1"/>
          </p:nvPr>
        </p:nvSpPr>
        <p:spPr/>
        <p:txBody>
          <a:bodyPr/>
          <a:lstStyle/>
          <a:p>
            <a:r>
              <a:rPr lang="en-US" b="0" dirty="0"/>
              <a:t>Throughput</a:t>
            </a:r>
          </a:p>
          <a:p>
            <a:r>
              <a:rPr lang="en-US" b="0" dirty="0"/>
              <a:t>Delay</a:t>
            </a:r>
          </a:p>
          <a:p>
            <a:r>
              <a:rPr lang="en-US" b="0" dirty="0"/>
              <a:t>Fairness</a:t>
            </a:r>
          </a:p>
          <a:p>
            <a:r>
              <a:rPr lang="en-US" b="0" dirty="0"/>
              <a:t>Stability </a:t>
            </a:r>
          </a:p>
          <a:p>
            <a:r>
              <a:rPr lang="en-US" b="0" dirty="0"/>
              <a:t>Robustness</a:t>
            </a:r>
          </a:p>
          <a:p>
            <a:r>
              <a:rPr lang="en-US" b="0" dirty="0"/>
              <a:t>Please nothing can go wrong</a:t>
            </a:r>
          </a:p>
        </p:txBody>
      </p:sp>
      <p:sp>
        <p:nvSpPr>
          <p:cNvPr id="4" name="Content Placeholder 3"/>
          <p:cNvSpPr>
            <a:spLocks noGrp="1"/>
          </p:cNvSpPr>
          <p:nvPr>
            <p:ph sz="half" idx="2"/>
          </p:nvPr>
        </p:nvSpPr>
        <p:spPr/>
        <p:txBody>
          <a:bodyPr/>
          <a:lstStyle/>
          <a:p>
            <a:r>
              <a:rPr lang="en-US" b="0" dirty="0"/>
              <a:t>How to integrate these objectives?</a:t>
            </a:r>
          </a:p>
          <a:p>
            <a:endParaRPr lang="en-US" b="0" dirty="0"/>
          </a:p>
          <a:p>
            <a:r>
              <a:rPr lang="en-US" b="0" dirty="0"/>
              <a:t>I know what I (do not) want it when I see it.</a:t>
            </a:r>
          </a:p>
          <a:p>
            <a:endParaRPr lang="en-US" b="0" dirty="0"/>
          </a:p>
          <a:p>
            <a:pPr marL="0" indent="0">
              <a:buNone/>
            </a:pPr>
            <a:endParaRPr lang="en-US" dirty="0"/>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20</a:t>
            </a:fld>
            <a:endParaRPr lang="zh-CN" altLang="en-US"/>
          </a:p>
        </p:txBody>
      </p:sp>
    </p:spTree>
    <p:extLst>
      <p:ext uri="{BB962C8B-B14F-4D97-AF65-F5344CB8AC3E}">
        <p14:creationId xmlns:p14="http://schemas.microsoft.com/office/powerpoint/2010/main" val="118602545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Data, Data</a:t>
            </a:r>
          </a:p>
        </p:txBody>
      </p:sp>
      <p:sp>
        <p:nvSpPr>
          <p:cNvPr id="5" name="Content Placeholder 4"/>
          <p:cNvSpPr>
            <a:spLocks noGrp="1"/>
          </p:cNvSpPr>
          <p:nvPr>
            <p:ph sz="half" idx="2"/>
          </p:nvPr>
        </p:nvSpPr>
        <p:spPr>
          <a:xfrm>
            <a:off x="539552" y="1772816"/>
            <a:ext cx="3528392" cy="4525963"/>
          </a:xfrm>
        </p:spPr>
        <p:txBody>
          <a:bodyPr>
            <a:normAutofit fontScale="92500" lnSpcReduction="10000"/>
          </a:bodyPr>
          <a:lstStyle/>
          <a:p>
            <a:r>
              <a:rPr lang="en-US" b="0" dirty="0"/>
              <a:t>Collect </a:t>
            </a:r>
          </a:p>
          <a:p>
            <a:r>
              <a:rPr lang="en-US" b="0" dirty="0"/>
              <a:t>Share</a:t>
            </a:r>
          </a:p>
          <a:p>
            <a:r>
              <a:rPr lang="en-US" b="0" dirty="0"/>
              <a:t>Store</a:t>
            </a:r>
          </a:p>
          <a:p>
            <a:r>
              <a:rPr lang="en-US" b="0" dirty="0"/>
              <a:t>Granularity</a:t>
            </a:r>
          </a:p>
          <a:p>
            <a:r>
              <a:rPr lang="en-US" b="0" dirty="0"/>
              <a:t>Label </a:t>
            </a:r>
          </a:p>
          <a:p>
            <a:r>
              <a:rPr lang="en-US" b="0" dirty="0"/>
              <a:t>Privacy</a:t>
            </a:r>
          </a:p>
          <a:p>
            <a:r>
              <a:rPr lang="en-US" b="0" dirty="0"/>
              <a:t>Biases</a:t>
            </a:r>
          </a:p>
          <a:p>
            <a:endParaRPr lang="en-US" dirty="0"/>
          </a:p>
          <a:p>
            <a:r>
              <a:rPr lang="en-US" b="1" dirty="0"/>
              <a:t>Experimentation may be difficult</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21</a:t>
            </a:fld>
            <a:endParaRPr lang="zh-CN" altLang="en-US" dirty="0"/>
          </a:p>
        </p:txBody>
      </p:sp>
      <p:pic>
        <p:nvPicPr>
          <p:cNvPr id="112642" name="Picture 2" descr="Image result for data coll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5896" y="1844824"/>
            <a:ext cx="4699620" cy="3524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963570"/>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D9E6B7-B09F-7648-8262-AB1BC104B307}"/>
              </a:ext>
            </a:extLst>
          </p:cNvPr>
          <p:cNvSpPr>
            <a:spLocks noGrp="1"/>
          </p:cNvSpPr>
          <p:nvPr>
            <p:ph type="title"/>
          </p:nvPr>
        </p:nvSpPr>
        <p:spPr/>
        <p:txBody>
          <a:bodyPr/>
          <a:lstStyle/>
          <a:p>
            <a:r>
              <a:rPr lang="en-US" dirty="0"/>
              <a:t>Interpretability and Insights</a:t>
            </a:r>
          </a:p>
        </p:txBody>
      </p:sp>
      <p:sp>
        <p:nvSpPr>
          <p:cNvPr id="3" name="Content Placeholder 2">
            <a:extLst>
              <a:ext uri="{FF2B5EF4-FFF2-40B4-BE49-F238E27FC236}">
                <a16:creationId xmlns:a16="http://schemas.microsoft.com/office/drawing/2014/main" xmlns="" id="{55C3AFAA-D9F8-0A4A-AEEB-BF291EA7B192}"/>
              </a:ext>
            </a:extLst>
          </p:cNvPr>
          <p:cNvSpPr>
            <a:spLocks noGrp="1"/>
          </p:cNvSpPr>
          <p:nvPr>
            <p:ph sz="half" idx="1"/>
          </p:nvPr>
        </p:nvSpPr>
        <p:spPr>
          <a:xfrm>
            <a:off x="458434" y="1715293"/>
            <a:ext cx="4038600" cy="4525963"/>
          </a:xfrm>
        </p:spPr>
        <p:txBody>
          <a:bodyPr/>
          <a:lstStyle/>
          <a:p>
            <a:r>
              <a:rPr lang="en-US" b="0" dirty="0"/>
              <a:t>Why and how</a:t>
            </a:r>
          </a:p>
          <a:p>
            <a:r>
              <a:rPr lang="en-US" b="0" dirty="0"/>
              <a:t>Domain knowledge</a:t>
            </a:r>
          </a:p>
          <a:p>
            <a:r>
              <a:rPr lang="en-US" b="0" dirty="0"/>
              <a:t>Deeper insights</a:t>
            </a:r>
          </a:p>
          <a:p>
            <a:r>
              <a:rPr lang="en-US" b="0" dirty="0"/>
              <a:t>Performance &amp; architecture</a:t>
            </a:r>
          </a:p>
        </p:txBody>
      </p:sp>
      <p:sp>
        <p:nvSpPr>
          <p:cNvPr id="5" name="Slide Number Placeholder 4">
            <a:extLst>
              <a:ext uri="{FF2B5EF4-FFF2-40B4-BE49-F238E27FC236}">
                <a16:creationId xmlns:a16="http://schemas.microsoft.com/office/drawing/2014/main" xmlns="" id="{3FAEB8D1-1944-CF4A-A5C9-B0775F2FAB48}"/>
              </a:ext>
            </a:extLst>
          </p:cNvPr>
          <p:cNvSpPr>
            <a:spLocks noGrp="1"/>
          </p:cNvSpPr>
          <p:nvPr>
            <p:ph type="sldNum" sz="quarter" idx="12"/>
          </p:nvPr>
        </p:nvSpPr>
        <p:spPr/>
        <p:txBody>
          <a:bodyPr/>
          <a:lstStyle/>
          <a:p>
            <a:fld id="{0C913308-F349-4B6D-A68A-DD1791B4A57B}" type="slidenum">
              <a:rPr lang="zh-CN" altLang="en-US" smtClean="0"/>
              <a:pPr/>
              <a:t>22</a:t>
            </a:fld>
            <a:endParaRPr lang="zh-CN" altLang="en-US"/>
          </a:p>
        </p:txBody>
      </p:sp>
      <p:pic>
        <p:nvPicPr>
          <p:cNvPr id="7" name="Picture 6">
            <a:extLst>
              <a:ext uri="{FF2B5EF4-FFF2-40B4-BE49-F238E27FC236}">
                <a16:creationId xmlns:a16="http://schemas.microsoft.com/office/drawing/2014/main" xmlns="" id="{F746BE83-ED91-6A4E-8D65-AC6118882290}"/>
              </a:ext>
            </a:extLst>
          </p:cNvPr>
          <p:cNvPicPr>
            <a:picLocks noChangeAspect="1"/>
          </p:cNvPicPr>
          <p:nvPr/>
        </p:nvPicPr>
        <p:blipFill rotWithShape="1">
          <a:blip r:embed="rId3"/>
          <a:srcRect l="39443" t="10561" r="-1" b="10325"/>
          <a:stretch/>
        </p:blipFill>
        <p:spPr>
          <a:xfrm>
            <a:off x="4524618" y="1330007"/>
            <a:ext cx="4003197" cy="1955568"/>
          </a:xfrm>
          <a:prstGeom prst="rect">
            <a:avLst/>
          </a:prstGeom>
        </p:spPr>
      </p:pic>
      <p:pic>
        <p:nvPicPr>
          <p:cNvPr id="12" name="Picture 11">
            <a:extLst>
              <a:ext uri="{FF2B5EF4-FFF2-40B4-BE49-F238E27FC236}">
                <a16:creationId xmlns:a16="http://schemas.microsoft.com/office/drawing/2014/main" xmlns="" id="{3A3EB2FE-B865-C646-A0D3-996264559729}"/>
              </a:ext>
            </a:extLst>
          </p:cNvPr>
          <p:cNvPicPr>
            <a:picLocks noChangeAspect="1"/>
          </p:cNvPicPr>
          <p:nvPr/>
        </p:nvPicPr>
        <p:blipFill rotWithShape="1">
          <a:blip r:embed="rId4"/>
          <a:srcRect t="7963" r="1363" b="-468"/>
          <a:stretch/>
        </p:blipFill>
        <p:spPr>
          <a:xfrm>
            <a:off x="4620327" y="3400669"/>
            <a:ext cx="4038599" cy="2840587"/>
          </a:xfrm>
          <a:prstGeom prst="rect">
            <a:avLst/>
          </a:prstGeom>
        </p:spPr>
      </p:pic>
    </p:spTree>
    <p:extLst>
      <p:ext uri="{BB962C8B-B14F-4D97-AF65-F5344CB8AC3E}">
        <p14:creationId xmlns:p14="http://schemas.microsoft.com/office/powerpoint/2010/main" val="41396835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Opportunities</a:t>
            </a:r>
            <a:endParaRPr lang="en-US" dirty="0"/>
          </a:p>
        </p:txBody>
      </p:sp>
      <p:sp>
        <p:nvSpPr>
          <p:cNvPr id="3" name="Content Placeholder 2"/>
          <p:cNvSpPr>
            <a:spLocks noGrp="1"/>
          </p:cNvSpPr>
          <p:nvPr>
            <p:ph idx="1"/>
          </p:nvPr>
        </p:nvSpPr>
        <p:spPr/>
        <p:txBody>
          <a:bodyPr>
            <a:normAutofit fontScale="92500" lnSpcReduction="10000"/>
          </a:bodyPr>
          <a:lstStyle/>
          <a:p>
            <a:r>
              <a:rPr lang="en-US" b="0" dirty="0">
                <a:solidFill>
                  <a:srgbClr val="FF0000"/>
                </a:solidFill>
              </a:rPr>
              <a:t>ML is not a cure-for-all.</a:t>
            </a:r>
          </a:p>
          <a:p>
            <a:r>
              <a:rPr lang="en-US" b="0" dirty="0" smtClean="0"/>
              <a:t>All layers </a:t>
            </a:r>
          </a:p>
          <a:p>
            <a:pPr lvl="1"/>
            <a:r>
              <a:rPr lang="en-US" b="0" dirty="0" smtClean="0"/>
              <a:t>Ex: AMC, MAC, routing, TCP, video bit rate control</a:t>
            </a:r>
          </a:p>
          <a:p>
            <a:r>
              <a:rPr lang="en-US" b="0" dirty="0" smtClean="0"/>
              <a:t>All players</a:t>
            </a:r>
          </a:p>
          <a:p>
            <a:pPr lvl="1"/>
            <a:r>
              <a:rPr lang="en-US" b="0" dirty="0" smtClean="0"/>
              <a:t>Ex: network operators, CDN operators, content providers, application software</a:t>
            </a:r>
            <a:endParaRPr lang="en-US" b="0" dirty="0"/>
          </a:p>
          <a:p>
            <a:r>
              <a:rPr lang="en-US" b="0" dirty="0" smtClean="0"/>
              <a:t>All objectives:</a:t>
            </a:r>
          </a:p>
          <a:p>
            <a:pPr lvl="1"/>
            <a:r>
              <a:rPr lang="en-US" b="0" dirty="0" smtClean="0"/>
              <a:t>Networked </a:t>
            </a:r>
            <a:r>
              <a:rPr lang="en-US" b="0" dirty="0"/>
              <a:t>users (churn, fraud, etc.</a:t>
            </a:r>
            <a:r>
              <a:rPr lang="en-US" b="0" dirty="0" smtClean="0"/>
              <a:t>)</a:t>
            </a:r>
          </a:p>
          <a:p>
            <a:pPr lvl="1"/>
            <a:r>
              <a:rPr lang="en-US" b="0" dirty="0" smtClean="0"/>
              <a:t>Network </a:t>
            </a:r>
            <a:r>
              <a:rPr lang="en-US" b="0" dirty="0"/>
              <a:t>services (video, etc.</a:t>
            </a:r>
            <a:r>
              <a:rPr lang="en-US" b="0" dirty="0" smtClean="0"/>
              <a:t>)</a:t>
            </a:r>
          </a:p>
          <a:p>
            <a:pPr lvl="1"/>
            <a:r>
              <a:rPr lang="en-US" b="0" dirty="0" smtClean="0"/>
              <a:t>Networks – both existing (e.g., TCP) and new architecture</a:t>
            </a:r>
            <a:endParaRPr lang="en-US" b="0" dirty="0"/>
          </a:p>
          <a:p>
            <a:endParaRPr lang="en-US" b="0" dirty="0" smtClean="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23</a:t>
            </a:fld>
            <a:endParaRPr lang="zh-CN" altLang="en-US"/>
          </a:p>
        </p:txBody>
      </p:sp>
    </p:spTree>
    <p:extLst>
      <p:ext uri="{BB962C8B-B14F-4D97-AF65-F5344CB8AC3E}">
        <p14:creationId xmlns:p14="http://schemas.microsoft.com/office/powerpoint/2010/main" val="311898310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Scenarios</a:t>
            </a:r>
          </a:p>
        </p:txBody>
      </p:sp>
      <p:sp>
        <p:nvSpPr>
          <p:cNvPr id="3" name="Content Placeholder 2"/>
          <p:cNvSpPr>
            <a:spLocks noGrp="1"/>
          </p:cNvSpPr>
          <p:nvPr>
            <p:ph idx="1"/>
          </p:nvPr>
        </p:nvSpPr>
        <p:spPr/>
        <p:txBody>
          <a:bodyPr>
            <a:normAutofit fontScale="47500" lnSpcReduction="20000"/>
          </a:bodyPr>
          <a:lstStyle/>
          <a:p>
            <a:r>
              <a:rPr lang="en-US" b="0" dirty="0"/>
              <a:t>All layers, all players</a:t>
            </a:r>
          </a:p>
          <a:p>
            <a:endParaRPr lang="en-US" b="0" dirty="0"/>
          </a:p>
          <a:p>
            <a:r>
              <a:rPr lang="en-US" b="0" dirty="0"/>
              <a:t>Model/optimize networked users (churn, fraud, etc.)</a:t>
            </a:r>
          </a:p>
          <a:p>
            <a:r>
              <a:rPr lang="en-US" b="0" dirty="0"/>
              <a:t>Model/optimize network services (video, etc.)</a:t>
            </a:r>
          </a:p>
          <a:p>
            <a:r>
              <a:rPr lang="en-US" b="0" dirty="0"/>
              <a:t>Model/optimize networks</a:t>
            </a:r>
          </a:p>
          <a:p>
            <a:pPr lvl="1"/>
            <a:r>
              <a:rPr lang="en-US" b="0" dirty="0"/>
              <a:t>Replace existing heuristics (e.g., TCP)</a:t>
            </a:r>
          </a:p>
          <a:p>
            <a:pPr lvl="1"/>
            <a:r>
              <a:rPr lang="en-US" b="0" dirty="0"/>
              <a:t>Adding new functions (…)</a:t>
            </a:r>
          </a:p>
          <a:p>
            <a:endParaRPr lang="en-US" b="0" dirty="0" smtClean="0"/>
          </a:p>
          <a:p>
            <a:endParaRPr lang="en-US" b="0" dirty="0" smtClean="0"/>
          </a:p>
          <a:p>
            <a:r>
              <a:rPr lang="en-US" b="0" dirty="0" smtClean="0"/>
              <a:t>Software</a:t>
            </a:r>
            <a:r>
              <a:rPr lang="en-US" b="0" dirty="0"/>
              <a:t>-defined networking (SDN)</a:t>
            </a:r>
          </a:p>
          <a:p>
            <a:r>
              <a:rPr lang="en-US" b="0" dirty="0"/>
              <a:t>Self-organizing networks</a:t>
            </a:r>
          </a:p>
          <a:p>
            <a:r>
              <a:rPr lang="en-US" b="0" dirty="0"/>
              <a:t>Self-learning networks</a:t>
            </a:r>
          </a:p>
          <a:p>
            <a:pPr marL="0" indent="0">
              <a:buNone/>
            </a:pPr>
            <a:endParaRPr lang="en-US" b="0" dirty="0"/>
          </a:p>
          <a:p>
            <a:r>
              <a:rPr lang="en-US" b="0" dirty="0"/>
              <a:t>Network diagnosis, trouble shooting</a:t>
            </a:r>
          </a:p>
          <a:p>
            <a:r>
              <a:rPr lang="en-US" b="0" dirty="0"/>
              <a:t>Network management and planning</a:t>
            </a:r>
          </a:p>
          <a:p>
            <a:r>
              <a:rPr lang="en-US" b="0" dirty="0"/>
              <a:t>Cellular infrastructure</a:t>
            </a:r>
          </a:p>
          <a:p>
            <a:r>
              <a:rPr lang="en-US" b="0" dirty="0"/>
              <a:t>Data-center networking</a:t>
            </a:r>
          </a:p>
          <a:p>
            <a:r>
              <a:rPr lang="en-US" b="0" dirty="0"/>
              <a:t>Cloud service</a:t>
            </a:r>
          </a:p>
          <a:p>
            <a:r>
              <a:rPr lang="en-US" b="0" dirty="0"/>
              <a:t>Network performance</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24</a:t>
            </a:fld>
            <a:endParaRPr lang="zh-CN" altLang="en-US"/>
          </a:p>
        </p:txBody>
      </p:sp>
    </p:spTree>
    <p:extLst>
      <p:ext uri="{BB962C8B-B14F-4D97-AF65-F5344CB8AC3E}">
        <p14:creationId xmlns:p14="http://schemas.microsoft.com/office/powerpoint/2010/main" val="3242518337"/>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High-Level View on Machine Learning</a:t>
            </a:r>
          </a:p>
        </p:txBody>
      </p:sp>
      <p:sp>
        <p:nvSpPr>
          <p:cNvPr id="10" name="Content Placeholder 9"/>
          <p:cNvSpPr>
            <a:spLocks noGrp="1"/>
          </p:cNvSpPr>
          <p:nvPr>
            <p:ph sz="half" idx="1"/>
          </p:nvPr>
        </p:nvSpPr>
        <p:spPr>
          <a:xfrm>
            <a:off x="460375" y="2002063"/>
            <a:ext cx="4038600" cy="4525963"/>
          </a:xfrm>
        </p:spPr>
        <p:txBody>
          <a:bodyPr/>
          <a:lstStyle/>
          <a:p>
            <a:r>
              <a:rPr lang="en-US" dirty="0"/>
              <a:t>Analytics</a:t>
            </a:r>
          </a:p>
          <a:p>
            <a:r>
              <a:rPr lang="en-US" dirty="0"/>
              <a:t>Predictive</a:t>
            </a:r>
          </a:p>
          <a:p>
            <a:r>
              <a:rPr lang="en-US" dirty="0"/>
              <a:t>Decisive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25</a:t>
            </a:fld>
            <a:endParaRPr lang="zh-CN" altLang="en-US"/>
          </a:p>
        </p:txBody>
      </p:sp>
      <p:sp>
        <p:nvSpPr>
          <p:cNvPr id="5" name="AutoShape 2" descr="Image result for analytic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p:cNvPicPr>
            <a:picLocks noChangeAspect="1"/>
          </p:cNvPicPr>
          <p:nvPr/>
        </p:nvPicPr>
        <p:blipFill rotWithShape="1">
          <a:blip r:embed="rId3"/>
          <a:srcRect l="6253" t="13009" r="59964" b="18072"/>
          <a:stretch/>
        </p:blipFill>
        <p:spPr>
          <a:xfrm>
            <a:off x="4739679" y="1574169"/>
            <a:ext cx="2880321" cy="3672408"/>
          </a:xfrm>
          <a:prstGeom prst="rect">
            <a:avLst/>
          </a:prstGeom>
        </p:spPr>
      </p:pic>
      <p:sp>
        <p:nvSpPr>
          <p:cNvPr id="3" name="TextBox 2"/>
          <p:cNvSpPr txBox="1"/>
          <p:nvPr/>
        </p:nvSpPr>
        <p:spPr>
          <a:xfrm>
            <a:off x="4767847" y="5432131"/>
            <a:ext cx="2705356" cy="369332"/>
          </a:xfrm>
          <a:prstGeom prst="rect">
            <a:avLst/>
          </a:prstGeom>
          <a:noFill/>
        </p:spPr>
        <p:txBody>
          <a:bodyPr wrap="none" rtlCol="0">
            <a:spAutoFit/>
          </a:bodyPr>
          <a:lstStyle/>
          <a:p>
            <a:r>
              <a:rPr lang="en-US" dirty="0"/>
              <a:t>Greg Papadopoulos of NEA</a:t>
            </a:r>
          </a:p>
        </p:txBody>
      </p:sp>
    </p:spTree>
    <p:extLst>
      <p:ext uri="{BB962C8B-B14F-4D97-AF65-F5344CB8AC3E}">
        <p14:creationId xmlns:p14="http://schemas.microsoft.com/office/powerpoint/2010/main" val="2103393655"/>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 </a:t>
            </a:r>
          </a:p>
        </p:txBody>
      </p:sp>
      <p:sp>
        <p:nvSpPr>
          <p:cNvPr id="3" name="Content Placeholder 2"/>
          <p:cNvSpPr>
            <a:spLocks noGrp="1"/>
          </p:cNvSpPr>
          <p:nvPr>
            <p:ph idx="1"/>
          </p:nvPr>
        </p:nvSpPr>
        <p:spPr/>
        <p:txBody>
          <a:bodyPr>
            <a:normAutofit fontScale="77500" lnSpcReduction="20000"/>
          </a:bodyPr>
          <a:lstStyle/>
          <a:p>
            <a:r>
              <a:rPr lang="en-US" dirty="0"/>
              <a:t>Mobile prefetching based on user-profiling</a:t>
            </a:r>
          </a:p>
          <a:p>
            <a:endParaRPr lang="en-US" dirty="0"/>
          </a:p>
          <a:p>
            <a:r>
              <a:rPr lang="en-US" dirty="0"/>
              <a:t>Data-driven resource allocation for cellular user experience improvement</a:t>
            </a:r>
          </a:p>
          <a:p>
            <a:endParaRPr lang="en-US" dirty="0"/>
          </a:p>
          <a:p>
            <a:r>
              <a:rPr lang="en-US" dirty="0"/>
              <a:t>Joint learning and optimization for cellular network configuration</a:t>
            </a:r>
          </a:p>
          <a:p>
            <a:endParaRPr lang="en-US" dirty="0"/>
          </a:p>
          <a:p>
            <a:r>
              <a:rPr lang="en-US" dirty="0"/>
              <a:t>Prediction-based 360-video transmission</a:t>
            </a:r>
          </a:p>
          <a:p>
            <a:endParaRPr lang="en-US" dirty="0"/>
          </a:p>
          <a:p>
            <a:r>
              <a:rPr lang="en-US" dirty="0"/>
              <a:t>Opportunistic bandits for efficient learning</a:t>
            </a:r>
          </a:p>
          <a:p>
            <a:endParaRPr lang="en-US" dirty="0"/>
          </a:p>
          <a:p>
            <a:r>
              <a:rPr lang="en-US" dirty="0"/>
              <a:t>Constrained contextual bandits and dueling bandits</a:t>
            </a:r>
          </a:p>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26</a:t>
            </a:fld>
            <a:endParaRPr lang="zh-CN" altLang="en-US"/>
          </a:p>
        </p:txBody>
      </p:sp>
    </p:spTree>
    <p:extLst>
      <p:ext uri="{BB962C8B-B14F-4D97-AF65-F5344CB8AC3E}">
        <p14:creationId xmlns:p14="http://schemas.microsoft.com/office/powerpoint/2010/main" val="21738711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 Few Questions:</a:t>
            </a:r>
          </a:p>
        </p:txBody>
      </p:sp>
      <p:sp>
        <p:nvSpPr>
          <p:cNvPr id="3" name="Content Placeholder 2"/>
          <p:cNvSpPr>
            <a:spLocks noGrp="1"/>
          </p:cNvSpPr>
          <p:nvPr>
            <p:ph idx="1"/>
          </p:nvPr>
        </p:nvSpPr>
        <p:spPr/>
        <p:txBody>
          <a:bodyPr>
            <a:normAutofit fontScale="92500" lnSpcReduction="10000"/>
          </a:bodyPr>
          <a:lstStyle/>
          <a:p>
            <a:r>
              <a:rPr lang="en-US" dirty="0"/>
              <a:t>In networks, classification is often not the </a:t>
            </a:r>
            <a:r>
              <a:rPr lang="en-US" dirty="0">
                <a:solidFill>
                  <a:srgbClr val="FF0000"/>
                </a:solidFill>
              </a:rPr>
              <a:t>ultimate</a:t>
            </a:r>
            <a:r>
              <a:rPr lang="en-US" dirty="0"/>
              <a:t> goal.</a:t>
            </a:r>
          </a:p>
          <a:p>
            <a:endParaRPr lang="en-US" dirty="0"/>
          </a:p>
          <a:p>
            <a:r>
              <a:rPr lang="en-US" dirty="0"/>
              <a:t>How can data </a:t>
            </a:r>
            <a:r>
              <a:rPr lang="en-US" dirty="0">
                <a:solidFill>
                  <a:srgbClr val="FF0000"/>
                </a:solidFill>
              </a:rPr>
              <a:t>be used </a:t>
            </a:r>
            <a:r>
              <a:rPr lang="en-US" dirty="0"/>
              <a:t>for better network optimization?</a:t>
            </a:r>
          </a:p>
          <a:p>
            <a:endParaRPr lang="en-US" dirty="0"/>
          </a:p>
          <a:p>
            <a:r>
              <a:rPr lang="en-US" dirty="0"/>
              <a:t>How can data </a:t>
            </a:r>
            <a:r>
              <a:rPr lang="en-US" dirty="0">
                <a:solidFill>
                  <a:srgbClr val="FF0000"/>
                </a:solidFill>
              </a:rPr>
              <a:t>guide</a:t>
            </a:r>
            <a:r>
              <a:rPr lang="en-US" dirty="0"/>
              <a:t> better network optimization?</a:t>
            </a:r>
          </a:p>
          <a:p>
            <a:endParaRPr lang="en-US" dirty="0"/>
          </a:p>
          <a:p>
            <a:r>
              <a:rPr lang="en-US" dirty="0"/>
              <a:t>How can learning and control better </a:t>
            </a:r>
            <a:r>
              <a:rPr lang="en-US" dirty="0">
                <a:solidFill>
                  <a:srgbClr val="FF0000"/>
                </a:solidFill>
              </a:rPr>
              <a:t>interact</a:t>
            </a:r>
            <a:r>
              <a:rPr lang="en-US" dirty="0"/>
              <a:t>? </a:t>
            </a:r>
          </a:p>
        </p:txBody>
      </p:sp>
    </p:spTree>
    <p:extLst>
      <p:ext uri="{BB962C8B-B14F-4D97-AF65-F5344CB8AC3E}">
        <p14:creationId xmlns:p14="http://schemas.microsoft.com/office/powerpoint/2010/main" val="22293930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5107CA-2976-1F4B-B095-5F764C06A80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18C28737-7BAC-EF49-859C-63C1BE653492}"/>
              </a:ext>
            </a:extLst>
          </p:cNvPr>
          <p:cNvSpPr>
            <a:spLocks noGrp="1"/>
          </p:cNvSpPr>
          <p:nvPr>
            <p:ph idx="1"/>
          </p:nvPr>
        </p:nvSpPr>
        <p:spPr>
          <a:ln>
            <a:solidFill>
              <a:srgbClr val="4F81BD"/>
            </a:solidFill>
          </a:ln>
        </p:spPr>
        <p:txBody>
          <a:bodyPr/>
          <a:lstStyle/>
          <a:p>
            <a:r>
              <a:rPr lang="en-US" b="0" dirty="0"/>
              <a:t>Challenges and Opportunities</a:t>
            </a:r>
          </a:p>
          <a:p>
            <a:r>
              <a:rPr lang="en-US" dirty="0">
                <a:solidFill>
                  <a:schemeClr val="tx2"/>
                </a:solidFill>
              </a:rPr>
              <a:t>Case Studies</a:t>
            </a:r>
          </a:p>
          <a:p>
            <a:pPr lvl="1"/>
            <a:r>
              <a:rPr lang="en-US" b="0" dirty="0">
                <a:solidFill>
                  <a:srgbClr val="1F497D"/>
                </a:solidFill>
              </a:rPr>
              <a:t>Application-driven studies</a:t>
            </a:r>
          </a:p>
          <a:p>
            <a:pPr lvl="1"/>
            <a:r>
              <a:rPr lang="en-US" b="0" dirty="0">
                <a:solidFill>
                  <a:srgbClr val="1F497D"/>
                </a:solidFill>
              </a:rPr>
              <a:t>Theoretical studies</a:t>
            </a:r>
          </a:p>
          <a:p>
            <a:r>
              <a:rPr lang="en-US" b="0" dirty="0"/>
              <a:t>When and How</a:t>
            </a:r>
          </a:p>
        </p:txBody>
      </p:sp>
      <p:sp>
        <p:nvSpPr>
          <p:cNvPr id="4" name="Slide Number Placeholder 3">
            <a:extLst>
              <a:ext uri="{FF2B5EF4-FFF2-40B4-BE49-F238E27FC236}">
                <a16:creationId xmlns:a16="http://schemas.microsoft.com/office/drawing/2014/main" xmlns="" id="{F885E119-BB98-C943-A2CA-4F706756D84A}"/>
              </a:ext>
            </a:extLst>
          </p:cNvPr>
          <p:cNvSpPr>
            <a:spLocks noGrp="1"/>
          </p:cNvSpPr>
          <p:nvPr>
            <p:ph type="sldNum" sz="quarter" idx="12"/>
          </p:nvPr>
        </p:nvSpPr>
        <p:spPr/>
        <p:txBody>
          <a:bodyPr/>
          <a:lstStyle/>
          <a:p>
            <a:fld id="{0C913308-F349-4B6D-A68A-DD1791B4A57B}" type="slidenum">
              <a:rPr lang="zh-CN" altLang="en-US" smtClean="0"/>
              <a:pPr/>
              <a:t>28</a:t>
            </a:fld>
            <a:endParaRPr lang="zh-CN" altLang="en-US"/>
          </a:p>
        </p:txBody>
      </p:sp>
    </p:spTree>
    <p:extLst>
      <p:ext uri="{BB962C8B-B14F-4D97-AF65-F5344CB8AC3E}">
        <p14:creationId xmlns:p14="http://schemas.microsoft.com/office/powerpoint/2010/main" val="23319364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fontScale="90000"/>
          </a:bodyPr>
          <a:lstStyle/>
          <a:p>
            <a:r>
              <a:rPr lang="en-US" sz="4400" dirty="0" err="1">
                <a:solidFill>
                  <a:srgbClr val="FF6600"/>
                </a:solidFill>
              </a:rPr>
              <a:t>Earlybird</a:t>
            </a:r>
            <a:r>
              <a:rPr lang="en-US" dirty="0">
                <a:solidFill>
                  <a:srgbClr val="FF6600"/>
                </a:solidFill>
              </a:rPr>
              <a:t>: </a:t>
            </a:r>
            <a:br>
              <a:rPr lang="en-US" dirty="0">
                <a:solidFill>
                  <a:srgbClr val="FF6600"/>
                </a:solidFill>
              </a:rPr>
            </a:br>
            <a:r>
              <a:rPr lang="en-US" dirty="0">
                <a:solidFill>
                  <a:srgbClr val="FF6600"/>
                </a:solidFill>
              </a:rPr>
              <a:t>Mobile Prefetching via Content Preference Mining and Usage Pattern Analysis </a:t>
            </a:r>
            <a:r>
              <a:rPr lang="en-US" dirty="0"/>
              <a:t/>
            </a:r>
            <a:br>
              <a:rPr lang="en-US" dirty="0"/>
            </a:br>
            <a:endParaRPr lang="en-US" dirty="0"/>
          </a:p>
        </p:txBody>
      </p:sp>
      <p:sp>
        <p:nvSpPr>
          <p:cNvPr id="5" name="Subtitle 4"/>
          <p:cNvSpPr>
            <a:spLocks noGrp="1"/>
          </p:cNvSpPr>
          <p:nvPr>
            <p:ph type="subTitle" idx="1"/>
          </p:nvPr>
        </p:nvSpPr>
        <p:spPr/>
        <p:txBody>
          <a:bodyPr>
            <a:normAutofit/>
          </a:bodyPr>
          <a:lstStyle/>
          <a:p>
            <a:endParaRPr lang="en-US" sz="2400" dirty="0"/>
          </a:p>
          <a:p>
            <a:r>
              <a:rPr lang="en-US" sz="2400" dirty="0">
                <a:solidFill>
                  <a:schemeClr val="tx2"/>
                </a:solidFill>
              </a:rPr>
              <a:t>With </a:t>
            </a:r>
            <a:r>
              <a:rPr lang="en-US" sz="2400" dirty="0" err="1">
                <a:solidFill>
                  <a:schemeClr val="tx2"/>
                </a:solidFill>
              </a:rPr>
              <a:t>Yichuan</a:t>
            </a:r>
            <a:r>
              <a:rPr lang="en-US" sz="2400" dirty="0">
                <a:solidFill>
                  <a:schemeClr val="tx2"/>
                </a:solidFill>
              </a:rPr>
              <a:t> Wang, David Chu, </a:t>
            </a:r>
            <a:r>
              <a:rPr lang="en-US" sz="2400" dirty="0" err="1">
                <a:solidFill>
                  <a:schemeClr val="tx2"/>
                </a:solidFill>
              </a:rPr>
              <a:t>Yunxin</a:t>
            </a:r>
            <a:r>
              <a:rPr lang="en-US" sz="2400" dirty="0">
                <a:solidFill>
                  <a:schemeClr val="tx2"/>
                </a:solidFill>
              </a:rPr>
              <a:t> Liu</a:t>
            </a:r>
          </a:p>
          <a:p>
            <a:r>
              <a:rPr lang="en-US" sz="2400" dirty="0" err="1">
                <a:solidFill>
                  <a:schemeClr val="tx2"/>
                </a:solidFill>
              </a:rPr>
              <a:t>Mobihoc</a:t>
            </a:r>
            <a:r>
              <a:rPr lang="en-US" sz="2400" dirty="0">
                <a:solidFill>
                  <a:schemeClr val="tx2"/>
                </a:solidFill>
              </a:rPr>
              <a:t> 2015</a:t>
            </a:r>
          </a:p>
        </p:txBody>
      </p:sp>
    </p:spTree>
    <p:extLst>
      <p:ext uri="{BB962C8B-B14F-4D97-AF65-F5344CB8AC3E}">
        <p14:creationId xmlns:p14="http://schemas.microsoft.com/office/powerpoint/2010/main" val="249909167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3</a:t>
            </a:fld>
            <a:endParaRPr lang="zh-CN" altLang="en-US"/>
          </a:p>
        </p:txBody>
      </p:sp>
    </p:spTree>
    <p:extLst>
      <p:ext uri="{BB962C8B-B14F-4D97-AF65-F5344CB8AC3E}">
        <p14:creationId xmlns:p14="http://schemas.microsoft.com/office/powerpoint/2010/main" val="3832393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 on Mobile</a:t>
            </a:r>
          </a:p>
        </p:txBody>
      </p:sp>
      <p:pic>
        <p:nvPicPr>
          <p:cNvPr id="4" name="Content Placeholder 3"/>
          <p:cNvPicPr>
            <a:picLocks noGrp="1" noChangeAspect="1"/>
          </p:cNvPicPr>
          <p:nvPr>
            <p:ph idx="1"/>
          </p:nvPr>
        </p:nvPicPr>
        <p:blipFill>
          <a:blip r:embed="rId3"/>
          <a:srcRect l="811" r="811"/>
          <a:stretch>
            <a:fillRect/>
          </a:stretch>
        </p:blipFill>
        <p:spPr>
          <a:xfrm>
            <a:off x="179512" y="1124744"/>
            <a:ext cx="8435280" cy="5145435"/>
          </a:xfrm>
        </p:spPr>
      </p:pic>
      <p:sp>
        <p:nvSpPr>
          <p:cNvPr id="5" name="TextBox 4"/>
          <p:cNvSpPr txBox="1"/>
          <p:nvPr/>
        </p:nvSpPr>
        <p:spPr>
          <a:xfrm>
            <a:off x="2987824" y="6309320"/>
            <a:ext cx="3570208" cy="369332"/>
          </a:xfrm>
          <a:prstGeom prst="rect">
            <a:avLst/>
          </a:prstGeom>
          <a:noFill/>
        </p:spPr>
        <p:txBody>
          <a:bodyPr wrap="none" rtlCol="0">
            <a:spAutoFit/>
          </a:bodyPr>
          <a:lstStyle/>
          <a:p>
            <a:r>
              <a:rPr lang="en-US" dirty="0"/>
              <a:t>Source: Global Internet Trend, KPCB</a:t>
            </a:r>
          </a:p>
        </p:txBody>
      </p:sp>
    </p:spTree>
    <p:extLst>
      <p:ext uri="{BB962C8B-B14F-4D97-AF65-F5344CB8AC3E}">
        <p14:creationId xmlns:p14="http://schemas.microsoft.com/office/powerpoint/2010/main" val="3992446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 10 Mobile Apps</a:t>
            </a:r>
          </a:p>
        </p:txBody>
      </p:sp>
      <p:pic>
        <p:nvPicPr>
          <p:cNvPr id="4" name="Content Placeholder 3"/>
          <p:cNvPicPr>
            <a:picLocks noGrp="1" noChangeAspect="1"/>
          </p:cNvPicPr>
          <p:nvPr>
            <p:ph idx="1"/>
          </p:nvPr>
        </p:nvPicPr>
        <p:blipFill>
          <a:blip r:embed="rId3"/>
          <a:srcRect t="17216" b="17216"/>
          <a:stretch>
            <a:fillRect/>
          </a:stretch>
        </p:blipFill>
        <p:spPr>
          <a:xfrm>
            <a:off x="467544" y="1556792"/>
            <a:ext cx="8199184" cy="5001419"/>
          </a:xfrm>
        </p:spPr>
      </p:pic>
      <p:sp>
        <p:nvSpPr>
          <p:cNvPr id="5" name="TextBox 4"/>
          <p:cNvSpPr txBox="1"/>
          <p:nvPr/>
        </p:nvSpPr>
        <p:spPr>
          <a:xfrm>
            <a:off x="2843808" y="6488668"/>
            <a:ext cx="3570208" cy="369332"/>
          </a:xfrm>
          <a:prstGeom prst="rect">
            <a:avLst/>
          </a:prstGeom>
          <a:noFill/>
        </p:spPr>
        <p:txBody>
          <a:bodyPr wrap="none" rtlCol="0">
            <a:spAutoFit/>
          </a:bodyPr>
          <a:lstStyle/>
          <a:p>
            <a:r>
              <a:rPr lang="en-US" dirty="0"/>
              <a:t>Source: Global Internet Trend, KPCB</a:t>
            </a:r>
          </a:p>
        </p:txBody>
      </p:sp>
      <p:sp>
        <p:nvSpPr>
          <p:cNvPr id="6" name="TextBox 5"/>
          <p:cNvSpPr txBox="1"/>
          <p:nvPr/>
        </p:nvSpPr>
        <p:spPr>
          <a:xfrm>
            <a:off x="1403648" y="1052736"/>
            <a:ext cx="1324251" cy="461665"/>
          </a:xfrm>
          <a:prstGeom prst="rect">
            <a:avLst/>
          </a:prstGeom>
          <a:noFill/>
        </p:spPr>
        <p:txBody>
          <a:bodyPr wrap="none" rtlCol="0">
            <a:spAutoFit/>
          </a:bodyPr>
          <a:lstStyle/>
          <a:p>
            <a:r>
              <a:rPr lang="en-US" sz="2400" dirty="0"/>
              <a:t>By Usage</a:t>
            </a:r>
          </a:p>
        </p:txBody>
      </p:sp>
      <p:sp>
        <p:nvSpPr>
          <p:cNvPr id="7" name="TextBox 6"/>
          <p:cNvSpPr txBox="1"/>
          <p:nvPr/>
        </p:nvSpPr>
        <p:spPr>
          <a:xfrm>
            <a:off x="5652120" y="1052736"/>
            <a:ext cx="2159966" cy="461665"/>
          </a:xfrm>
          <a:prstGeom prst="rect">
            <a:avLst/>
          </a:prstGeom>
          <a:noFill/>
        </p:spPr>
        <p:txBody>
          <a:bodyPr wrap="none" rtlCol="0">
            <a:spAutoFit/>
          </a:bodyPr>
          <a:lstStyle/>
          <a:p>
            <a:r>
              <a:rPr lang="en-US" sz="2400" dirty="0"/>
              <a:t>By # of Sessions</a:t>
            </a:r>
          </a:p>
        </p:txBody>
      </p:sp>
    </p:spTree>
    <p:extLst>
      <p:ext uri="{BB962C8B-B14F-4D97-AF65-F5344CB8AC3E}">
        <p14:creationId xmlns:p14="http://schemas.microsoft.com/office/powerpoint/2010/main" val="34881405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Social Applications</a:t>
            </a:r>
          </a:p>
        </p:txBody>
      </p:sp>
      <p:sp>
        <p:nvSpPr>
          <p:cNvPr id="3" name="Content Placeholder 2"/>
          <p:cNvSpPr>
            <a:spLocks noGrp="1"/>
          </p:cNvSpPr>
          <p:nvPr>
            <p:ph idx="1"/>
          </p:nvPr>
        </p:nvSpPr>
        <p:spPr/>
        <p:txBody>
          <a:bodyPr>
            <a:normAutofit/>
          </a:bodyPr>
          <a:lstStyle/>
          <a:p>
            <a:r>
              <a:rPr lang="en-US" b="0" dirty="0"/>
              <a:t>Significant amount of mobile time on social media</a:t>
            </a:r>
          </a:p>
          <a:p>
            <a:endParaRPr lang="en-US" b="0" dirty="0"/>
          </a:p>
          <a:p>
            <a:r>
              <a:rPr lang="en-US" b="0" dirty="0"/>
              <a:t>Usage is seeing a 63% year to year growth</a:t>
            </a:r>
          </a:p>
          <a:p>
            <a:endParaRPr lang="en-US" b="0" dirty="0"/>
          </a:p>
          <a:p>
            <a:r>
              <a:rPr lang="en-US" b="0" dirty="0"/>
              <a:t>Has become the primary source for news consumption</a:t>
            </a:r>
          </a:p>
          <a:p>
            <a:endParaRPr lang="en-US" b="0" dirty="0"/>
          </a:p>
        </p:txBody>
      </p:sp>
    </p:spTree>
    <p:extLst>
      <p:ext uri="{BB962C8B-B14F-4D97-AF65-F5344CB8AC3E}">
        <p14:creationId xmlns:p14="http://schemas.microsoft.com/office/powerpoint/2010/main" val="12278421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Social Media</a:t>
            </a:r>
          </a:p>
        </p:txBody>
      </p:sp>
      <p:sp>
        <p:nvSpPr>
          <p:cNvPr id="3" name="Content Placeholder 2"/>
          <p:cNvSpPr>
            <a:spLocks noGrp="1"/>
          </p:cNvSpPr>
          <p:nvPr>
            <p:ph idx="1"/>
          </p:nvPr>
        </p:nvSpPr>
        <p:spPr/>
        <p:txBody>
          <a:bodyPr/>
          <a:lstStyle/>
          <a:p>
            <a:r>
              <a:rPr lang="en-US" b="0" dirty="0"/>
              <a:t>20% of the social posts contains URL links</a:t>
            </a:r>
          </a:p>
          <a:p>
            <a:r>
              <a:rPr lang="en-US" b="0" dirty="0"/>
              <a:t>30% of URLs in Twitter posts (tweets) contains image or video</a:t>
            </a:r>
          </a:p>
          <a:p>
            <a:endParaRPr lang="en-US" b="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852936"/>
            <a:ext cx="3693834" cy="3277057"/>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996952"/>
            <a:ext cx="3329453" cy="252447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3568" y="5589240"/>
            <a:ext cx="4072506" cy="933580"/>
          </a:xfrm>
          <a:prstGeom prst="rect">
            <a:avLst/>
          </a:prstGeom>
        </p:spPr>
      </p:pic>
    </p:spTree>
    <p:extLst>
      <p:ext uri="{BB962C8B-B14F-4D97-AF65-F5344CB8AC3E}">
        <p14:creationId xmlns:p14="http://schemas.microsoft.com/office/powerpoint/2010/main" val="12675251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5220072" y="3429000"/>
            <a:ext cx="3407672" cy="2654052"/>
          </a:xfrm>
          <a:prstGeom prst="rect">
            <a:avLst/>
          </a:prstGeom>
        </p:spPr>
      </p:pic>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a:xfrm>
            <a:off x="467544" y="1268760"/>
            <a:ext cx="8435280" cy="5145435"/>
          </a:xfrm>
        </p:spPr>
        <p:txBody>
          <a:bodyPr>
            <a:normAutofit/>
          </a:bodyPr>
          <a:lstStyle/>
          <a:p>
            <a:r>
              <a:rPr lang="en-US" b="0" dirty="0"/>
              <a:t>Loading </a:t>
            </a:r>
            <a:r>
              <a:rPr lang="en-US" b="0" dirty="0">
                <a:solidFill>
                  <a:srgbClr val="FF0000"/>
                </a:solidFill>
              </a:rPr>
              <a:t>embedded content </a:t>
            </a:r>
            <a:r>
              <a:rPr lang="en-US" b="0" dirty="0"/>
              <a:t>is slow </a:t>
            </a:r>
          </a:p>
          <a:p>
            <a:pPr lvl="1"/>
            <a:r>
              <a:rPr lang="en-US" b="0" dirty="0"/>
              <a:t>Reported: 3s -10s+</a:t>
            </a:r>
          </a:p>
          <a:p>
            <a:pPr lvl="1"/>
            <a:r>
              <a:rPr lang="en-US" b="0" dirty="0"/>
              <a:t>Our experiment over 150K embedded Twitter links: </a:t>
            </a:r>
          </a:p>
          <a:p>
            <a:pPr lvl="2"/>
            <a:r>
              <a:rPr lang="en-US" b="0" dirty="0"/>
              <a:t>7.5s median, 16.7s average</a:t>
            </a:r>
          </a:p>
          <a:p>
            <a:pPr lvl="2"/>
            <a:r>
              <a:rPr lang="en-US" b="0" dirty="0"/>
              <a:t>Not including rendering time</a:t>
            </a:r>
          </a:p>
          <a:p>
            <a:pPr lvl="1"/>
            <a:r>
              <a:rPr lang="en-US" b="0" dirty="0"/>
              <a:t>Intermittent network connection</a:t>
            </a:r>
          </a:p>
          <a:p>
            <a:pPr lvl="2"/>
            <a:r>
              <a:rPr lang="en-US" b="0" dirty="0"/>
              <a:t>Gathering, elevator, public transportation</a:t>
            </a:r>
          </a:p>
          <a:p>
            <a:endParaRPr lang="en-US" b="0" dirty="0"/>
          </a:p>
          <a:p>
            <a:endParaRPr lang="en-US" b="0" dirty="0"/>
          </a:p>
        </p:txBody>
      </p:sp>
    </p:spTree>
    <p:extLst>
      <p:ext uri="{BB962C8B-B14F-4D97-AF65-F5344CB8AC3E}">
        <p14:creationId xmlns:p14="http://schemas.microsoft.com/office/powerpoint/2010/main" val="9683038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Prefetching</a:t>
            </a:r>
          </a:p>
        </p:txBody>
      </p:sp>
      <p:sp>
        <p:nvSpPr>
          <p:cNvPr id="3" name="Content Placeholder 2"/>
          <p:cNvSpPr>
            <a:spLocks noGrp="1"/>
          </p:cNvSpPr>
          <p:nvPr>
            <p:ph idx="1"/>
          </p:nvPr>
        </p:nvSpPr>
        <p:spPr/>
        <p:txBody>
          <a:bodyPr/>
          <a:lstStyle/>
          <a:p>
            <a:r>
              <a:rPr lang="en-US" b="0" dirty="0"/>
              <a:t>Prefetching seems to be a feasible solution</a:t>
            </a:r>
          </a:p>
          <a:p>
            <a:pPr lvl="1"/>
            <a:r>
              <a:rPr lang="en-US" b="0" dirty="0"/>
              <a:t>Is traditional prefetching enough?</a:t>
            </a:r>
          </a:p>
          <a:p>
            <a:pPr lvl="1"/>
            <a:r>
              <a:rPr lang="en-US" b="0" dirty="0"/>
              <a:t>What is unique to mobile social app?</a:t>
            </a:r>
          </a:p>
          <a:p>
            <a:pPr lvl="1"/>
            <a:endParaRPr lang="en-US" b="0" dirty="0"/>
          </a:p>
          <a:p>
            <a:pPr lvl="1"/>
            <a:endParaRPr lang="en-US" b="0" dirty="0"/>
          </a:p>
        </p:txBody>
      </p:sp>
    </p:spTree>
    <p:extLst>
      <p:ext uri="{BB962C8B-B14F-4D97-AF65-F5344CB8AC3E}">
        <p14:creationId xmlns:p14="http://schemas.microsoft.com/office/powerpoint/2010/main" val="1130815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Real-life Mobile Social Usage</a:t>
            </a:r>
          </a:p>
        </p:txBody>
      </p:sp>
      <p:sp>
        <p:nvSpPr>
          <p:cNvPr id="3" name="Content Placeholder 2"/>
          <p:cNvSpPr>
            <a:spLocks noGrp="1"/>
          </p:cNvSpPr>
          <p:nvPr>
            <p:ph idx="1"/>
          </p:nvPr>
        </p:nvSpPr>
        <p:spPr/>
        <p:txBody>
          <a:bodyPr/>
          <a:lstStyle/>
          <a:p>
            <a:r>
              <a:rPr lang="en-US" b="0" dirty="0"/>
              <a:t>Data collection embedded in </a:t>
            </a:r>
            <a:r>
              <a:rPr lang="en-US" altLang="en-US" b="0" dirty="0" err="1"/>
              <a:t>Twidere</a:t>
            </a:r>
            <a:r>
              <a:rPr lang="en-US" altLang="en-US" b="0" dirty="0"/>
              <a:t> </a:t>
            </a:r>
          </a:p>
          <a:p>
            <a:r>
              <a:rPr lang="en-US" b="0" dirty="0"/>
              <a:t>100,000+ downloads</a:t>
            </a:r>
          </a:p>
          <a:p>
            <a:r>
              <a:rPr lang="en-US" b="0" dirty="0"/>
              <a:t>User privacy protection:</a:t>
            </a:r>
          </a:p>
          <a:p>
            <a:pPr lvl="1"/>
            <a:r>
              <a:rPr lang="en-US" b="0" dirty="0"/>
              <a:t>Full disclosure during installation and update</a:t>
            </a:r>
          </a:p>
          <a:p>
            <a:pPr lvl="1"/>
            <a:r>
              <a:rPr lang="en-US" b="0" dirty="0"/>
              <a:t>Opt-in</a:t>
            </a:r>
          </a:p>
          <a:p>
            <a:pPr lvl="1"/>
            <a:r>
              <a:rPr lang="en-US" b="0" dirty="0"/>
              <a:t>&lt;15% users opted-in </a:t>
            </a:r>
          </a:p>
          <a:p>
            <a:endParaRPr lang="en-US" b="0" dirty="0"/>
          </a:p>
          <a:p>
            <a:endParaRPr lang="en-US" b="0" dirty="0"/>
          </a:p>
        </p:txBody>
      </p:sp>
      <p:pic>
        <p:nvPicPr>
          <p:cNvPr id="6" name="Picture 5"/>
          <p:cNvPicPr>
            <a:picLocks noChangeAspect="1"/>
          </p:cNvPicPr>
          <p:nvPr/>
        </p:nvPicPr>
        <p:blipFill>
          <a:blip r:embed="rId3"/>
          <a:stretch>
            <a:fillRect/>
          </a:stretch>
        </p:blipFill>
        <p:spPr>
          <a:xfrm>
            <a:off x="1187624" y="4437112"/>
            <a:ext cx="7064795" cy="2045072"/>
          </a:xfrm>
          <a:prstGeom prst="rect">
            <a:avLst/>
          </a:prstGeom>
        </p:spPr>
      </p:pic>
    </p:spTree>
    <p:extLst>
      <p:ext uri="{BB962C8B-B14F-4D97-AF65-F5344CB8AC3E}">
        <p14:creationId xmlns:p14="http://schemas.microsoft.com/office/powerpoint/2010/main" val="4512981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Trace Characteristics </a:t>
            </a:r>
          </a:p>
        </p:txBody>
      </p:sp>
      <p:sp>
        <p:nvSpPr>
          <p:cNvPr id="3" name="Content Placeholder 2"/>
          <p:cNvSpPr>
            <a:spLocks noGrp="1"/>
          </p:cNvSpPr>
          <p:nvPr>
            <p:ph idx="1"/>
          </p:nvPr>
        </p:nvSpPr>
        <p:spPr/>
        <p:txBody>
          <a:bodyPr/>
          <a:lstStyle/>
          <a:p>
            <a:r>
              <a:rPr lang="en-US" b="0" dirty="0"/>
              <a:t>6000 users</a:t>
            </a:r>
          </a:p>
          <a:p>
            <a:r>
              <a:rPr lang="en-US" b="0" dirty="0"/>
              <a:t>300 million tweets</a:t>
            </a:r>
          </a:p>
          <a:p>
            <a:r>
              <a:rPr lang="en-US" b="0" dirty="0"/>
              <a:t>71 languages</a:t>
            </a:r>
          </a:p>
        </p:txBody>
      </p:sp>
      <p:pic>
        <p:nvPicPr>
          <p:cNvPr id="5" name="Picture 4"/>
          <p:cNvPicPr>
            <a:picLocks noChangeAspect="1"/>
          </p:cNvPicPr>
          <p:nvPr/>
        </p:nvPicPr>
        <p:blipFill>
          <a:blip r:embed="rId3"/>
          <a:stretch>
            <a:fillRect/>
          </a:stretch>
        </p:blipFill>
        <p:spPr>
          <a:xfrm>
            <a:off x="1860496" y="3140968"/>
            <a:ext cx="5371042" cy="3337574"/>
          </a:xfrm>
          <a:prstGeom prst="rect">
            <a:avLst/>
          </a:prstGeom>
        </p:spPr>
      </p:pic>
    </p:spTree>
    <p:extLst>
      <p:ext uri="{BB962C8B-B14F-4D97-AF65-F5344CB8AC3E}">
        <p14:creationId xmlns:p14="http://schemas.microsoft.com/office/powerpoint/2010/main" val="12078255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Collected</a:t>
            </a:r>
          </a:p>
        </p:txBody>
      </p:sp>
      <p:sp>
        <p:nvSpPr>
          <p:cNvPr id="3" name="Content Placeholder 2"/>
          <p:cNvSpPr>
            <a:spLocks noGrp="1"/>
          </p:cNvSpPr>
          <p:nvPr>
            <p:ph idx="1"/>
          </p:nvPr>
        </p:nvSpPr>
        <p:spPr>
          <a:xfrm>
            <a:off x="313184" y="4149080"/>
            <a:ext cx="8435280" cy="2088232"/>
          </a:xfrm>
        </p:spPr>
        <p:txBody>
          <a:bodyPr>
            <a:normAutofit/>
          </a:bodyPr>
          <a:lstStyle/>
          <a:p>
            <a:r>
              <a:rPr lang="en-US" b="0" dirty="0"/>
              <a:t>Limited network trace</a:t>
            </a:r>
          </a:p>
          <a:p>
            <a:pPr lvl="1"/>
            <a:r>
              <a:rPr lang="en-US" b="0" dirty="0"/>
              <a:t>Well studied </a:t>
            </a:r>
          </a:p>
          <a:p>
            <a:pPr lvl="1"/>
            <a:r>
              <a:rPr lang="en-US" b="0" dirty="0"/>
              <a:t>Avoid user burn-out</a:t>
            </a:r>
          </a:p>
          <a:p>
            <a:pPr lvl="1"/>
            <a:endParaRPr lang="en-US" b="0" dirty="0"/>
          </a:p>
        </p:txBody>
      </p:sp>
      <p:pic>
        <p:nvPicPr>
          <p:cNvPr id="7" name="Picture 6"/>
          <p:cNvPicPr>
            <a:picLocks noChangeAspect="1"/>
          </p:cNvPicPr>
          <p:nvPr/>
        </p:nvPicPr>
        <p:blipFill>
          <a:blip r:embed="rId3"/>
          <a:stretch>
            <a:fillRect/>
          </a:stretch>
        </p:blipFill>
        <p:spPr>
          <a:xfrm>
            <a:off x="0" y="1340768"/>
            <a:ext cx="8801074" cy="2922364"/>
          </a:xfrm>
          <a:prstGeom prst="rect">
            <a:avLst/>
          </a:prstGeom>
        </p:spPr>
      </p:pic>
    </p:spTree>
    <p:extLst>
      <p:ext uri="{BB962C8B-B14F-4D97-AF65-F5344CB8AC3E}">
        <p14:creationId xmlns:p14="http://schemas.microsoft.com/office/powerpoint/2010/main" val="42207905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Social Usage</a:t>
            </a:r>
          </a:p>
        </p:txBody>
      </p:sp>
      <p:sp>
        <p:nvSpPr>
          <p:cNvPr id="3" name="Content Placeholder 2"/>
          <p:cNvSpPr>
            <a:spLocks noGrp="1"/>
          </p:cNvSpPr>
          <p:nvPr>
            <p:ph idx="1"/>
          </p:nvPr>
        </p:nvSpPr>
        <p:spPr>
          <a:xfrm>
            <a:off x="313184" y="1124744"/>
            <a:ext cx="8435280" cy="5145435"/>
          </a:xfrm>
        </p:spPr>
        <p:txBody>
          <a:bodyPr/>
          <a:lstStyle/>
          <a:p>
            <a:r>
              <a:rPr lang="en-US" b="0" dirty="0"/>
              <a:t>Users only download 40% of their Twitter content</a:t>
            </a:r>
          </a:p>
          <a:p>
            <a:r>
              <a:rPr lang="en-US" b="0" dirty="0"/>
              <a:t>Users only click URLs in 7% of their downloaded content</a:t>
            </a:r>
          </a:p>
        </p:txBody>
      </p:sp>
      <p:pic>
        <p:nvPicPr>
          <p:cNvPr id="4" name="Picture 3"/>
          <p:cNvPicPr>
            <a:picLocks noChangeAspect="1"/>
          </p:cNvPicPr>
          <p:nvPr/>
        </p:nvPicPr>
        <p:blipFill>
          <a:blip r:embed="rId2"/>
          <a:stretch>
            <a:fillRect/>
          </a:stretch>
        </p:blipFill>
        <p:spPr>
          <a:xfrm>
            <a:off x="1763688" y="3356992"/>
            <a:ext cx="5478606" cy="3052192"/>
          </a:xfrm>
          <a:prstGeom prst="rect">
            <a:avLst/>
          </a:prstGeom>
        </p:spPr>
      </p:pic>
    </p:spTree>
    <p:extLst>
      <p:ext uri="{BB962C8B-B14F-4D97-AF65-F5344CB8AC3E}">
        <p14:creationId xmlns:p14="http://schemas.microsoft.com/office/powerpoint/2010/main" val="1998374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4</a:t>
            </a:fld>
            <a:endParaRPr lang="zh-CN" altLang="en-US"/>
          </a:p>
        </p:txBody>
      </p:sp>
    </p:spTree>
    <p:extLst>
      <p:ext uri="{BB962C8B-B14F-4D97-AF65-F5344CB8AC3E}">
        <p14:creationId xmlns:p14="http://schemas.microsoft.com/office/powerpoint/2010/main" val="352445351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Social Usage</a:t>
            </a:r>
          </a:p>
        </p:txBody>
      </p:sp>
      <p:sp>
        <p:nvSpPr>
          <p:cNvPr id="3" name="Content Placeholder 2"/>
          <p:cNvSpPr>
            <a:spLocks noGrp="1"/>
          </p:cNvSpPr>
          <p:nvPr>
            <p:ph idx="1"/>
          </p:nvPr>
        </p:nvSpPr>
        <p:spPr/>
        <p:txBody>
          <a:bodyPr/>
          <a:lstStyle/>
          <a:p>
            <a:r>
              <a:rPr lang="en-US" b="0" dirty="0"/>
              <a:t>70% of the content consumed is within 1 hour of generation</a:t>
            </a:r>
          </a:p>
          <a:p>
            <a:endParaRPr lang="en-US" b="0" dirty="0"/>
          </a:p>
          <a:p>
            <a:endParaRPr lang="en-US" b="0" dirty="0"/>
          </a:p>
          <a:p>
            <a:endParaRPr lang="en-US" b="0" dirty="0"/>
          </a:p>
        </p:txBody>
      </p:sp>
      <p:pic>
        <p:nvPicPr>
          <p:cNvPr id="4" name="Picture 3"/>
          <p:cNvPicPr>
            <a:picLocks noChangeAspect="1"/>
          </p:cNvPicPr>
          <p:nvPr/>
        </p:nvPicPr>
        <p:blipFill>
          <a:blip r:embed="rId2"/>
          <a:stretch>
            <a:fillRect/>
          </a:stretch>
        </p:blipFill>
        <p:spPr>
          <a:xfrm>
            <a:off x="1403648" y="2492896"/>
            <a:ext cx="5597057" cy="3656488"/>
          </a:xfrm>
          <a:prstGeom prst="rect">
            <a:avLst/>
          </a:prstGeom>
        </p:spPr>
      </p:pic>
    </p:spTree>
    <p:extLst>
      <p:ext uri="{BB962C8B-B14F-4D97-AF65-F5344CB8AC3E}">
        <p14:creationId xmlns:p14="http://schemas.microsoft.com/office/powerpoint/2010/main" val="15086163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Prefetching</a:t>
            </a:r>
          </a:p>
        </p:txBody>
      </p:sp>
      <p:sp>
        <p:nvSpPr>
          <p:cNvPr id="3" name="Content Placeholder 2"/>
          <p:cNvSpPr>
            <a:spLocks noGrp="1"/>
          </p:cNvSpPr>
          <p:nvPr>
            <p:ph idx="1"/>
          </p:nvPr>
        </p:nvSpPr>
        <p:spPr/>
        <p:txBody>
          <a:bodyPr>
            <a:normAutofit lnSpcReduction="10000"/>
          </a:bodyPr>
          <a:lstStyle/>
          <a:p>
            <a:r>
              <a:rPr lang="en-US" b="0" dirty="0"/>
              <a:t>Prefetching seems to be a feasible solution</a:t>
            </a:r>
          </a:p>
          <a:p>
            <a:pPr lvl="1"/>
            <a:r>
              <a:rPr lang="en-US" b="0" dirty="0"/>
              <a:t>Is traditional prefetching enough?</a:t>
            </a:r>
          </a:p>
          <a:p>
            <a:pPr lvl="1"/>
            <a:r>
              <a:rPr lang="en-US" b="0" dirty="0"/>
              <a:t>What is unique to mobile social app?</a:t>
            </a:r>
          </a:p>
          <a:p>
            <a:pPr lvl="1"/>
            <a:endParaRPr lang="en-US" b="0" dirty="0"/>
          </a:p>
          <a:p>
            <a:r>
              <a:rPr lang="en-US" b="0" dirty="0"/>
              <a:t>Mobile social content is unique</a:t>
            </a:r>
          </a:p>
          <a:p>
            <a:pPr lvl="1"/>
            <a:r>
              <a:rPr lang="en-US" b="0" dirty="0"/>
              <a:t>Time sensitivity</a:t>
            </a:r>
          </a:p>
          <a:p>
            <a:pPr lvl="1"/>
            <a:r>
              <a:rPr lang="en-US" b="0" dirty="0"/>
              <a:t>Strong user preference </a:t>
            </a:r>
          </a:p>
          <a:p>
            <a:endParaRPr lang="en-US" b="0" dirty="0"/>
          </a:p>
          <a:p>
            <a:r>
              <a:rPr lang="en-US" b="0" dirty="0">
                <a:solidFill>
                  <a:srgbClr val="FF0000"/>
                </a:solidFill>
              </a:rPr>
              <a:t>Embedded content </a:t>
            </a:r>
            <a:r>
              <a:rPr lang="en-US" b="0" dirty="0"/>
              <a:t>(URL, video, image), NOT short posts (Tweets)</a:t>
            </a:r>
          </a:p>
          <a:p>
            <a:pPr lvl="1"/>
            <a:endParaRPr lang="en-US" b="0" dirty="0"/>
          </a:p>
        </p:txBody>
      </p:sp>
    </p:spTree>
    <p:extLst>
      <p:ext uri="{BB962C8B-B14F-4D97-AF65-F5344CB8AC3E}">
        <p14:creationId xmlns:p14="http://schemas.microsoft.com/office/powerpoint/2010/main" val="29350632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and “When”</a:t>
            </a:r>
          </a:p>
        </p:txBody>
      </p:sp>
      <p:sp>
        <p:nvSpPr>
          <p:cNvPr id="3" name="Content Placeholder 2"/>
          <p:cNvSpPr>
            <a:spLocks noGrp="1"/>
          </p:cNvSpPr>
          <p:nvPr>
            <p:ph idx="1"/>
          </p:nvPr>
        </p:nvSpPr>
        <p:spPr/>
        <p:txBody>
          <a:bodyPr>
            <a:normAutofit/>
          </a:bodyPr>
          <a:lstStyle/>
          <a:p>
            <a:r>
              <a:rPr lang="en-US" b="0" dirty="0"/>
              <a:t>User preferences matters</a:t>
            </a:r>
          </a:p>
          <a:p>
            <a:pPr lvl="1"/>
            <a:r>
              <a:rPr lang="en-US" b="0" dirty="0"/>
              <a:t>Predict user preferences</a:t>
            </a:r>
          </a:p>
          <a:p>
            <a:pPr lvl="1"/>
            <a:endParaRPr lang="en-US" b="0" dirty="0"/>
          </a:p>
          <a:p>
            <a:r>
              <a:rPr lang="en-US" b="0" dirty="0"/>
              <a:t>App usage pattern matters</a:t>
            </a:r>
          </a:p>
          <a:p>
            <a:endParaRPr lang="en-US" b="0" dirty="0"/>
          </a:p>
          <a:p>
            <a:r>
              <a:rPr lang="en-US" b="0" dirty="0"/>
              <a:t>Network condition matters</a:t>
            </a:r>
          </a:p>
          <a:p>
            <a:pPr lvl="1"/>
            <a:r>
              <a:rPr lang="en-US" b="0" dirty="0"/>
              <a:t>Battery consumption</a:t>
            </a:r>
          </a:p>
          <a:p>
            <a:pPr lvl="1"/>
            <a:r>
              <a:rPr lang="en-US" b="0" dirty="0"/>
              <a:t>Data usage</a:t>
            </a:r>
          </a:p>
          <a:p>
            <a:pPr lvl="1"/>
            <a:endParaRPr lang="en-US" b="0" dirty="0"/>
          </a:p>
        </p:txBody>
      </p:sp>
    </p:spTree>
    <p:extLst>
      <p:ext uri="{BB962C8B-B14F-4D97-AF65-F5344CB8AC3E}">
        <p14:creationId xmlns:p14="http://schemas.microsoft.com/office/powerpoint/2010/main" val="26012697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Social Content Prediction</a:t>
            </a:r>
          </a:p>
        </p:txBody>
      </p:sp>
      <p:sp>
        <p:nvSpPr>
          <p:cNvPr id="3" name="Content Placeholder 2"/>
          <p:cNvSpPr>
            <a:spLocks noGrp="1"/>
          </p:cNvSpPr>
          <p:nvPr>
            <p:ph idx="1"/>
          </p:nvPr>
        </p:nvSpPr>
        <p:spPr/>
        <p:txBody>
          <a:bodyPr>
            <a:normAutofit/>
          </a:bodyPr>
          <a:lstStyle/>
          <a:p>
            <a:r>
              <a:rPr lang="en-US" b="0" dirty="0"/>
              <a:t>For downloaded tweets:</a:t>
            </a:r>
          </a:p>
          <a:p>
            <a:r>
              <a:rPr lang="en-US" b="0" dirty="0">
                <a:solidFill>
                  <a:srgbClr val="FF0000"/>
                </a:solidFill>
              </a:rPr>
              <a:t>Personalized</a:t>
            </a:r>
            <a:r>
              <a:rPr lang="en-US" b="0" dirty="0"/>
              <a:t> regression-based model</a:t>
            </a:r>
          </a:p>
          <a:p>
            <a:r>
              <a:rPr lang="en-US" b="0" dirty="0"/>
              <a:t>For a click,  consider features vector and weight:</a:t>
            </a:r>
          </a:p>
          <a:p>
            <a:r>
              <a:rPr lang="en-US" b="0" dirty="0"/>
              <a:t>L1-norm regularized L2-norm minimization</a:t>
            </a:r>
          </a:p>
          <a:p>
            <a:pPr marL="0" indent="0">
              <a:buNone/>
            </a:pPr>
            <a:endParaRPr lang="en-US" b="0" dirty="0"/>
          </a:p>
          <a:p>
            <a:r>
              <a:rPr lang="en-US" b="0" dirty="0"/>
              <a:t>Model Inference: Click prediction S</a:t>
            </a:r>
          </a:p>
          <a:p>
            <a:endParaRPr lang="en-US" b="0" dirty="0"/>
          </a:p>
        </p:txBody>
      </p:sp>
      <p:pic>
        <p:nvPicPr>
          <p:cNvPr id="5" name="Picture 4"/>
          <p:cNvPicPr>
            <a:picLocks noChangeAspect="1"/>
          </p:cNvPicPr>
          <p:nvPr/>
        </p:nvPicPr>
        <p:blipFill>
          <a:blip r:embed="rId2"/>
          <a:stretch>
            <a:fillRect/>
          </a:stretch>
        </p:blipFill>
        <p:spPr>
          <a:xfrm>
            <a:off x="3131840" y="2852936"/>
            <a:ext cx="2754040" cy="504056"/>
          </a:xfrm>
          <a:prstGeom prst="rect">
            <a:avLst/>
          </a:prstGeom>
        </p:spPr>
      </p:pic>
      <p:pic>
        <p:nvPicPr>
          <p:cNvPr id="6" name="Picture 5"/>
          <p:cNvPicPr>
            <a:picLocks noChangeAspect="1"/>
          </p:cNvPicPr>
          <p:nvPr/>
        </p:nvPicPr>
        <p:blipFill>
          <a:blip r:embed="rId3"/>
          <a:stretch>
            <a:fillRect/>
          </a:stretch>
        </p:blipFill>
        <p:spPr>
          <a:xfrm>
            <a:off x="2555776" y="3933056"/>
            <a:ext cx="3823718" cy="737453"/>
          </a:xfrm>
          <a:prstGeom prst="rect">
            <a:avLst/>
          </a:prstGeom>
        </p:spPr>
      </p:pic>
      <p:pic>
        <p:nvPicPr>
          <p:cNvPr id="7" name="Picture 6"/>
          <p:cNvPicPr>
            <a:picLocks noChangeAspect="1"/>
          </p:cNvPicPr>
          <p:nvPr/>
        </p:nvPicPr>
        <p:blipFill>
          <a:blip r:embed="rId4"/>
          <a:stretch>
            <a:fillRect/>
          </a:stretch>
        </p:blipFill>
        <p:spPr>
          <a:xfrm>
            <a:off x="3635896" y="5301208"/>
            <a:ext cx="1711198" cy="417608"/>
          </a:xfrm>
          <a:prstGeom prst="rect">
            <a:avLst/>
          </a:prstGeom>
        </p:spPr>
      </p:pic>
    </p:spTree>
    <p:extLst>
      <p:ext uri="{BB962C8B-B14F-4D97-AF65-F5344CB8AC3E}">
        <p14:creationId xmlns:p14="http://schemas.microsoft.com/office/powerpoint/2010/main" val="2417622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Features</a:t>
            </a:r>
          </a:p>
        </p:txBody>
      </p:sp>
      <p:sp>
        <p:nvSpPr>
          <p:cNvPr id="3" name="Content Placeholder 2"/>
          <p:cNvSpPr>
            <a:spLocks noGrp="1"/>
          </p:cNvSpPr>
          <p:nvPr>
            <p:ph sz="half" idx="2"/>
          </p:nvPr>
        </p:nvSpPr>
        <p:spPr>
          <a:xfrm>
            <a:off x="1043608" y="1268760"/>
            <a:ext cx="4040188" cy="3951288"/>
          </a:xfrm>
        </p:spPr>
        <p:txBody>
          <a:bodyPr>
            <a:noAutofit/>
          </a:bodyPr>
          <a:lstStyle/>
          <a:p>
            <a:r>
              <a:rPr lang="en-US" b="0" dirty="0"/>
              <a:t>Hashtags</a:t>
            </a:r>
          </a:p>
          <a:p>
            <a:r>
              <a:rPr lang="en-US" b="0" dirty="0"/>
              <a:t>Mentions</a:t>
            </a:r>
          </a:p>
          <a:p>
            <a:r>
              <a:rPr lang="en-US" b="0" dirty="0"/>
              <a:t>Media embedded</a:t>
            </a:r>
          </a:p>
          <a:p>
            <a:r>
              <a:rPr lang="en-US" b="0" dirty="0"/>
              <a:t>Link position</a:t>
            </a:r>
          </a:p>
          <a:p>
            <a:r>
              <a:rPr lang="en-US" b="0" dirty="0"/>
              <a:t>Geo coordinates</a:t>
            </a:r>
          </a:p>
          <a:p>
            <a:r>
              <a:rPr lang="en-US" b="0" dirty="0"/>
              <a:t>Adult maturity rating </a:t>
            </a:r>
          </a:p>
          <a:p>
            <a:r>
              <a:rPr lang="en-US" b="0" dirty="0"/>
              <a:t>Retweet count</a:t>
            </a:r>
          </a:p>
          <a:p>
            <a:r>
              <a:rPr lang="en-US" b="0" dirty="0"/>
              <a:t>Message length</a:t>
            </a:r>
          </a:p>
          <a:p>
            <a:r>
              <a:rPr lang="en-US" b="0" dirty="0"/>
              <a:t>Author</a:t>
            </a:r>
          </a:p>
          <a:p>
            <a:r>
              <a:rPr lang="en-US" b="0" dirty="0"/>
              <a:t>Author follower</a:t>
            </a:r>
          </a:p>
          <a:p>
            <a:r>
              <a:rPr lang="en-US" b="0" dirty="0"/>
              <a:t>Etc.</a:t>
            </a:r>
          </a:p>
          <a:p>
            <a:endParaRPr lang="en-US" b="0" dirty="0"/>
          </a:p>
        </p:txBody>
      </p:sp>
      <p:sp>
        <p:nvSpPr>
          <p:cNvPr id="5" name="Text Placeholder 4"/>
          <p:cNvSpPr>
            <a:spLocks noGrp="1"/>
          </p:cNvSpPr>
          <p:nvPr>
            <p:ph type="body" sz="quarter" idx="3"/>
          </p:nvPr>
        </p:nvSpPr>
        <p:spPr>
          <a:xfrm>
            <a:off x="5436096" y="1484784"/>
            <a:ext cx="4041775" cy="639762"/>
          </a:xfrm>
        </p:spPr>
        <p:txBody>
          <a:bodyPr/>
          <a:lstStyle/>
          <a:p>
            <a:r>
              <a:rPr lang="en-US" dirty="0">
                <a:solidFill>
                  <a:schemeClr val="tx2"/>
                </a:solidFill>
              </a:rPr>
              <a:t>Not considered</a:t>
            </a:r>
          </a:p>
        </p:txBody>
      </p:sp>
      <p:sp>
        <p:nvSpPr>
          <p:cNvPr id="6" name="Content Placeholder 5"/>
          <p:cNvSpPr>
            <a:spLocks noGrp="1"/>
          </p:cNvSpPr>
          <p:nvPr>
            <p:ph sz="quarter" idx="4"/>
          </p:nvPr>
        </p:nvSpPr>
        <p:spPr>
          <a:xfrm>
            <a:off x="5436096" y="2204864"/>
            <a:ext cx="4041775" cy="3951288"/>
          </a:xfrm>
        </p:spPr>
        <p:txBody>
          <a:bodyPr/>
          <a:lstStyle/>
          <a:p>
            <a:r>
              <a:rPr lang="en-US" dirty="0"/>
              <a:t>Content </a:t>
            </a:r>
          </a:p>
        </p:txBody>
      </p:sp>
    </p:spTree>
    <p:extLst>
      <p:ext uri="{BB962C8B-B14F-4D97-AF65-F5344CB8AC3E}">
        <p14:creationId xmlns:p14="http://schemas.microsoft.com/office/powerpoint/2010/main" val="3694797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Sequential Forward Feature Selection</a:t>
            </a:r>
          </a:p>
        </p:txBody>
      </p:sp>
      <p:pic>
        <p:nvPicPr>
          <p:cNvPr id="4" name="Picture 3"/>
          <p:cNvPicPr>
            <a:picLocks noChangeAspect="1"/>
          </p:cNvPicPr>
          <p:nvPr/>
        </p:nvPicPr>
        <p:blipFill>
          <a:blip r:embed="rId3"/>
          <a:stretch>
            <a:fillRect/>
          </a:stretch>
        </p:blipFill>
        <p:spPr>
          <a:xfrm>
            <a:off x="656353" y="1556792"/>
            <a:ext cx="3701955" cy="4818514"/>
          </a:xfrm>
          <a:prstGeom prst="rect">
            <a:avLst/>
          </a:prstGeom>
        </p:spPr>
      </p:pic>
      <p:pic>
        <p:nvPicPr>
          <p:cNvPr id="5" name="Picture 4"/>
          <p:cNvPicPr>
            <a:picLocks noChangeAspect="1"/>
          </p:cNvPicPr>
          <p:nvPr/>
        </p:nvPicPr>
        <p:blipFill>
          <a:blip r:embed="rId4"/>
          <a:stretch>
            <a:fillRect/>
          </a:stretch>
        </p:blipFill>
        <p:spPr>
          <a:xfrm>
            <a:off x="4499992" y="2132856"/>
            <a:ext cx="4522246" cy="3078088"/>
          </a:xfrm>
          <a:prstGeom prst="rect">
            <a:avLst/>
          </a:prstGeom>
        </p:spPr>
      </p:pic>
    </p:spTree>
    <p:extLst>
      <p:ext uri="{BB962C8B-B14F-4D97-AF65-F5344CB8AC3E}">
        <p14:creationId xmlns:p14="http://schemas.microsoft.com/office/powerpoint/2010/main" val="24552441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Click-through Prediction </a:t>
            </a:r>
          </a:p>
        </p:txBody>
      </p:sp>
      <p:pic>
        <p:nvPicPr>
          <p:cNvPr id="4" name="Picture 3"/>
          <p:cNvPicPr>
            <a:picLocks noChangeAspect="1"/>
          </p:cNvPicPr>
          <p:nvPr/>
        </p:nvPicPr>
        <p:blipFill>
          <a:blip r:embed="rId2"/>
          <a:stretch>
            <a:fillRect/>
          </a:stretch>
        </p:blipFill>
        <p:spPr>
          <a:xfrm>
            <a:off x="1907704" y="1268760"/>
            <a:ext cx="5832648" cy="5156399"/>
          </a:xfrm>
          <a:prstGeom prst="rect">
            <a:avLst/>
          </a:prstGeom>
        </p:spPr>
      </p:pic>
    </p:spTree>
    <p:extLst>
      <p:ext uri="{BB962C8B-B14F-4D97-AF65-F5344CB8AC3E}">
        <p14:creationId xmlns:p14="http://schemas.microsoft.com/office/powerpoint/2010/main" val="534304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Schedule Prefetching</a:t>
            </a:r>
          </a:p>
        </p:txBody>
      </p:sp>
      <p:sp>
        <p:nvSpPr>
          <p:cNvPr id="3" name="Content Placeholder 2"/>
          <p:cNvSpPr>
            <a:spLocks noGrp="1"/>
          </p:cNvSpPr>
          <p:nvPr>
            <p:ph idx="1"/>
          </p:nvPr>
        </p:nvSpPr>
        <p:spPr/>
        <p:txBody>
          <a:bodyPr>
            <a:normAutofit lnSpcReduction="10000"/>
          </a:bodyPr>
          <a:lstStyle/>
          <a:p>
            <a:r>
              <a:rPr lang="en-US" b="0" dirty="0"/>
              <a:t>On-Launch Prefetching</a:t>
            </a:r>
          </a:p>
          <a:p>
            <a:pPr lvl="1"/>
            <a:r>
              <a:rPr lang="en-US" b="0" dirty="0"/>
              <a:t>Timely but costly</a:t>
            </a:r>
          </a:p>
          <a:p>
            <a:pPr lvl="1"/>
            <a:r>
              <a:rPr lang="en-US" b="0" dirty="0"/>
              <a:t>Threshold based on budget</a:t>
            </a:r>
          </a:p>
          <a:p>
            <a:r>
              <a:rPr lang="en-US" b="0" dirty="0"/>
              <a:t>Opportunistic Prefetching (</a:t>
            </a:r>
            <a:r>
              <a:rPr lang="en-US" b="0" dirty="0" err="1"/>
              <a:t>WiFi</a:t>
            </a:r>
            <a:r>
              <a:rPr lang="en-US" b="0" dirty="0"/>
              <a:t>)</a:t>
            </a:r>
          </a:p>
          <a:p>
            <a:pPr lvl="1"/>
            <a:r>
              <a:rPr lang="en-US" b="0" dirty="0"/>
              <a:t>Inexpensive but less accurate</a:t>
            </a:r>
          </a:p>
          <a:p>
            <a:pPr lvl="1"/>
            <a:r>
              <a:rPr lang="en-US" b="0" dirty="0"/>
              <a:t>App access pattern </a:t>
            </a:r>
          </a:p>
          <a:p>
            <a:r>
              <a:rPr lang="en-US" b="0" dirty="0"/>
              <a:t>Budget constraints by users</a:t>
            </a:r>
          </a:p>
          <a:p>
            <a:pPr lvl="1"/>
            <a:r>
              <a:rPr lang="en-US" b="0" dirty="0"/>
              <a:t>Battery</a:t>
            </a:r>
          </a:p>
          <a:p>
            <a:pPr lvl="1"/>
            <a:r>
              <a:rPr lang="en-US" b="0" dirty="0"/>
              <a:t>Cellular data usage </a:t>
            </a:r>
          </a:p>
          <a:p>
            <a:r>
              <a:rPr lang="en-US" b="0" dirty="0"/>
              <a:t>Tuning threshold based on budget constraints </a:t>
            </a:r>
          </a:p>
        </p:txBody>
      </p:sp>
    </p:spTree>
    <p:extLst>
      <p:ext uri="{BB962C8B-B14F-4D97-AF65-F5344CB8AC3E}">
        <p14:creationId xmlns:p14="http://schemas.microsoft.com/office/powerpoint/2010/main" val="23021209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Schedule Prefetching</a:t>
            </a:r>
          </a:p>
        </p:txBody>
      </p:sp>
      <p:pic>
        <p:nvPicPr>
          <p:cNvPr id="4" name="Picture 3"/>
          <p:cNvPicPr>
            <a:picLocks noChangeAspect="1"/>
          </p:cNvPicPr>
          <p:nvPr/>
        </p:nvPicPr>
        <p:blipFill>
          <a:blip r:embed="rId2"/>
          <a:stretch>
            <a:fillRect/>
          </a:stretch>
        </p:blipFill>
        <p:spPr>
          <a:xfrm>
            <a:off x="395536" y="1484784"/>
            <a:ext cx="8549581" cy="4608512"/>
          </a:xfrm>
          <a:prstGeom prst="rect">
            <a:avLst/>
          </a:prstGeom>
        </p:spPr>
      </p:pic>
    </p:spTree>
    <p:extLst>
      <p:ext uri="{BB962C8B-B14F-4D97-AF65-F5344CB8AC3E}">
        <p14:creationId xmlns:p14="http://schemas.microsoft.com/office/powerpoint/2010/main" val="27605906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Performance Snapshot</a:t>
            </a:r>
          </a:p>
        </p:txBody>
      </p:sp>
      <p:sp>
        <p:nvSpPr>
          <p:cNvPr id="3" name="Content Placeholder 2"/>
          <p:cNvSpPr>
            <a:spLocks noGrp="1"/>
          </p:cNvSpPr>
          <p:nvPr>
            <p:ph idx="1"/>
          </p:nvPr>
        </p:nvSpPr>
        <p:spPr>
          <a:xfrm>
            <a:off x="323528" y="1484784"/>
            <a:ext cx="8435280" cy="5145435"/>
          </a:xfrm>
        </p:spPr>
        <p:txBody>
          <a:bodyPr/>
          <a:lstStyle/>
          <a:p>
            <a:r>
              <a:rPr lang="en-US" b="0" dirty="0"/>
              <a:t>Under budget constraints</a:t>
            </a:r>
          </a:p>
          <a:p>
            <a:r>
              <a:rPr lang="en-US" b="0" dirty="0"/>
              <a:t>- 62% delay reduction (average)</a:t>
            </a:r>
          </a:p>
          <a:p>
            <a:r>
              <a:rPr lang="en-US" b="0" dirty="0"/>
              <a:t>+ 3% battery, + 40 MB per month</a:t>
            </a:r>
          </a:p>
          <a:p>
            <a:r>
              <a:rPr lang="en-US" b="0" dirty="0"/>
              <a:t>+ 6% battery, no additional data</a:t>
            </a:r>
          </a:p>
        </p:txBody>
      </p:sp>
    </p:spTree>
    <p:extLst>
      <p:ext uri="{BB962C8B-B14F-4D97-AF65-F5344CB8AC3E}">
        <p14:creationId xmlns:p14="http://schemas.microsoft.com/office/powerpoint/2010/main" val="2029344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idx="4294967295"/>
          </p:nvPr>
        </p:nvSpPr>
        <p:spPr/>
        <p:txBody>
          <a:bodyPr/>
          <a:lstStyle/>
          <a:p>
            <a:r>
              <a:rPr lang="en-US" dirty="0">
                <a:ea typeface="隶书"/>
              </a:rPr>
              <a:t>A Little Bit about Myself</a:t>
            </a:r>
          </a:p>
        </p:txBody>
      </p:sp>
      <p:sp>
        <p:nvSpPr>
          <p:cNvPr id="14339" name="Rectangle 3"/>
          <p:cNvSpPr>
            <a:spLocks noGrp="1"/>
          </p:cNvSpPr>
          <p:nvPr>
            <p:ph type="body" idx="4294967295"/>
          </p:nvPr>
        </p:nvSpPr>
        <p:spPr/>
        <p:txBody>
          <a:bodyPr>
            <a:normAutofit fontScale="92500" lnSpcReduction="10000"/>
          </a:bodyPr>
          <a:lstStyle/>
          <a:p>
            <a:r>
              <a:rPr lang="en-US" b="0" dirty="0">
                <a:ea typeface="宋体" pitchFamily="2" charset="-122"/>
              </a:rPr>
              <a:t>B.S, M.S., Xi’an </a:t>
            </a:r>
            <a:r>
              <a:rPr lang="en-US" b="0" dirty="0" err="1">
                <a:ea typeface="宋体" pitchFamily="2" charset="-122"/>
              </a:rPr>
              <a:t>Jiaotong</a:t>
            </a:r>
            <a:r>
              <a:rPr lang="en-US" b="0" dirty="0">
                <a:ea typeface="宋体" pitchFamily="2" charset="-122"/>
              </a:rPr>
              <a:t> University </a:t>
            </a:r>
          </a:p>
          <a:p>
            <a:r>
              <a:rPr lang="en-US" b="0" dirty="0">
                <a:ea typeface="宋体" pitchFamily="2" charset="-122"/>
              </a:rPr>
              <a:t>Ph.D., Dept. of EE, Purdue University </a:t>
            </a:r>
          </a:p>
          <a:p>
            <a:r>
              <a:rPr lang="en-US" b="0" dirty="0">
                <a:ea typeface="宋体" pitchFamily="2" charset="-122"/>
              </a:rPr>
              <a:t>Post-doc, UIUC </a:t>
            </a:r>
          </a:p>
          <a:p>
            <a:r>
              <a:rPr lang="en-US" b="0" dirty="0">
                <a:ea typeface="宋体" pitchFamily="2" charset="-122"/>
              </a:rPr>
              <a:t>Professor, CS, UC Davis</a:t>
            </a:r>
          </a:p>
          <a:p>
            <a:r>
              <a:rPr lang="en-US" b="0" dirty="0">
                <a:ea typeface="宋体" pitchFamily="2" charset="-122"/>
              </a:rPr>
              <a:t>MSRA, 2012- 2014</a:t>
            </a:r>
          </a:p>
          <a:p>
            <a:endParaRPr lang="en-US" b="0" dirty="0">
              <a:ea typeface="宋体" pitchFamily="2" charset="-122"/>
            </a:endParaRPr>
          </a:p>
          <a:p>
            <a:r>
              <a:rPr lang="en-US" altLang="zh-CN" b="0" dirty="0"/>
              <a:t>Cellular resource management</a:t>
            </a:r>
          </a:p>
          <a:p>
            <a:r>
              <a:rPr lang="en-US" altLang="zh-CN" b="0" dirty="0"/>
              <a:t>Cognitive radio networks </a:t>
            </a:r>
          </a:p>
          <a:p>
            <a:r>
              <a:rPr lang="en-US" altLang="zh-CN" b="0" dirty="0"/>
              <a:t>User-Profile-Driven mobile resource management </a:t>
            </a:r>
          </a:p>
          <a:p>
            <a:r>
              <a:rPr lang="en-US" altLang="zh-CN" dirty="0"/>
              <a:t>Data-driven approaches in networking</a:t>
            </a:r>
          </a:p>
          <a:p>
            <a:endParaRPr lang="en-US" altLang="zh-CN" dirty="0"/>
          </a:p>
          <a:p>
            <a:endParaRPr lang="en-US" dirty="0">
              <a:ea typeface="宋体" pitchFamily="2" charset="-122"/>
            </a:endParaRPr>
          </a:p>
        </p:txBody>
      </p:sp>
    </p:spTree>
    <p:extLst>
      <p:ext uri="{BB962C8B-B14F-4D97-AF65-F5344CB8AC3E}">
        <p14:creationId xmlns:p14="http://schemas.microsoft.com/office/powerpoint/2010/main" val="307123085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Performance</a:t>
            </a:r>
          </a:p>
        </p:txBody>
      </p:sp>
      <p:pic>
        <p:nvPicPr>
          <p:cNvPr id="6" name="Picture 5"/>
          <p:cNvPicPr>
            <a:picLocks noChangeAspect="1"/>
          </p:cNvPicPr>
          <p:nvPr/>
        </p:nvPicPr>
        <p:blipFill>
          <a:blip r:embed="rId2"/>
          <a:stretch>
            <a:fillRect/>
          </a:stretch>
        </p:blipFill>
        <p:spPr>
          <a:xfrm>
            <a:off x="323528" y="1772816"/>
            <a:ext cx="4065750" cy="2956800"/>
          </a:xfrm>
          <a:prstGeom prst="rect">
            <a:avLst/>
          </a:prstGeom>
        </p:spPr>
      </p:pic>
      <p:pic>
        <p:nvPicPr>
          <p:cNvPr id="5" name="Picture 4"/>
          <p:cNvPicPr>
            <a:picLocks noChangeAspect="1"/>
          </p:cNvPicPr>
          <p:nvPr/>
        </p:nvPicPr>
        <p:blipFill>
          <a:blip r:embed="rId3"/>
          <a:stretch>
            <a:fillRect/>
          </a:stretch>
        </p:blipFill>
        <p:spPr>
          <a:xfrm>
            <a:off x="4696649" y="228600"/>
            <a:ext cx="4153500" cy="3014400"/>
          </a:xfrm>
          <a:prstGeom prst="rect">
            <a:avLst/>
          </a:prstGeom>
        </p:spPr>
      </p:pic>
      <p:pic>
        <p:nvPicPr>
          <p:cNvPr id="7" name="Picture 6"/>
          <p:cNvPicPr>
            <a:picLocks noChangeAspect="1"/>
          </p:cNvPicPr>
          <p:nvPr/>
        </p:nvPicPr>
        <p:blipFill>
          <a:blip r:embed="rId4"/>
          <a:stretch>
            <a:fillRect/>
          </a:stretch>
        </p:blipFill>
        <p:spPr>
          <a:xfrm>
            <a:off x="4755149" y="3669878"/>
            <a:ext cx="4036500" cy="2976000"/>
          </a:xfrm>
          <a:prstGeom prst="rect">
            <a:avLst/>
          </a:prstGeom>
        </p:spPr>
      </p:pic>
    </p:spTree>
    <p:extLst>
      <p:ext uri="{BB962C8B-B14F-4D97-AF65-F5344CB8AC3E}">
        <p14:creationId xmlns:p14="http://schemas.microsoft.com/office/powerpoint/2010/main" val="7595729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 different threshold</a:t>
            </a:r>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395536" y="2132856"/>
            <a:ext cx="3795213" cy="2788840"/>
          </a:xfrm>
          <a:prstGeom prst="rect">
            <a:avLst/>
          </a:prstGeom>
        </p:spPr>
      </p:pic>
      <p:pic>
        <p:nvPicPr>
          <p:cNvPr id="7" name="Picture 6"/>
          <p:cNvPicPr>
            <a:picLocks noChangeAspect="1"/>
          </p:cNvPicPr>
          <p:nvPr/>
        </p:nvPicPr>
        <p:blipFill>
          <a:blip r:embed="rId3"/>
          <a:stretch>
            <a:fillRect/>
          </a:stretch>
        </p:blipFill>
        <p:spPr>
          <a:xfrm>
            <a:off x="4572000" y="980728"/>
            <a:ext cx="3863396" cy="2841648"/>
          </a:xfrm>
          <a:prstGeom prst="rect">
            <a:avLst/>
          </a:prstGeom>
        </p:spPr>
      </p:pic>
      <p:pic>
        <p:nvPicPr>
          <p:cNvPr id="4" name="Picture 3"/>
          <p:cNvPicPr>
            <a:picLocks noChangeAspect="1"/>
          </p:cNvPicPr>
          <p:nvPr/>
        </p:nvPicPr>
        <p:blipFill>
          <a:blip r:embed="rId4"/>
          <a:stretch>
            <a:fillRect/>
          </a:stretch>
        </p:blipFill>
        <p:spPr>
          <a:xfrm>
            <a:off x="4572000" y="3779017"/>
            <a:ext cx="3888432" cy="2904463"/>
          </a:xfrm>
          <a:prstGeom prst="rect">
            <a:avLst/>
          </a:prstGeom>
        </p:spPr>
      </p:pic>
    </p:spTree>
    <p:extLst>
      <p:ext uri="{BB962C8B-B14F-4D97-AF65-F5344CB8AC3E}">
        <p14:creationId xmlns:p14="http://schemas.microsoft.com/office/powerpoint/2010/main" val="3656146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normAutofit lnSpcReduction="10000"/>
          </a:bodyPr>
          <a:lstStyle/>
          <a:p>
            <a:r>
              <a:rPr lang="en-US" b="0" dirty="0"/>
              <a:t>How can data </a:t>
            </a:r>
            <a:r>
              <a:rPr lang="en-US" b="0" dirty="0">
                <a:solidFill>
                  <a:srgbClr val="FF0000"/>
                </a:solidFill>
              </a:rPr>
              <a:t>be used </a:t>
            </a:r>
            <a:r>
              <a:rPr lang="en-US" b="0" dirty="0"/>
              <a:t>for better network optimization? </a:t>
            </a:r>
          </a:p>
          <a:p>
            <a:pPr lvl="1"/>
            <a:r>
              <a:rPr lang="en-US" b="0" dirty="0"/>
              <a:t>Improve user delay experience</a:t>
            </a:r>
          </a:p>
          <a:p>
            <a:r>
              <a:rPr lang="en-US" b="0" dirty="0"/>
              <a:t>Collected real life user traces</a:t>
            </a:r>
          </a:p>
          <a:p>
            <a:r>
              <a:rPr lang="en-US" b="0" dirty="0"/>
              <a:t>Unique features of mobile social applications</a:t>
            </a:r>
          </a:p>
          <a:p>
            <a:pPr lvl="1"/>
            <a:r>
              <a:rPr lang="en-US" b="0" dirty="0"/>
              <a:t>User preference, user behavior pattern, dynamic network condition</a:t>
            </a:r>
          </a:p>
          <a:p>
            <a:r>
              <a:rPr lang="en-US" b="0" dirty="0"/>
              <a:t>Scheduling algorithms based on user specific budget constraint</a:t>
            </a:r>
          </a:p>
          <a:p>
            <a:pPr lvl="1"/>
            <a:r>
              <a:rPr lang="en-US" b="0" dirty="0"/>
              <a:t>When and What </a:t>
            </a:r>
          </a:p>
        </p:txBody>
      </p:sp>
    </p:spTree>
    <p:extLst>
      <p:ext uri="{BB962C8B-B14F-4D97-AF65-F5344CB8AC3E}">
        <p14:creationId xmlns:p14="http://schemas.microsoft.com/office/powerpoint/2010/main" val="36287916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p>
        </p:txBody>
      </p:sp>
      <p:sp>
        <p:nvSpPr>
          <p:cNvPr id="3" name="Content Placeholder 2"/>
          <p:cNvSpPr>
            <a:spLocks noGrp="1"/>
          </p:cNvSpPr>
          <p:nvPr>
            <p:ph idx="1"/>
          </p:nvPr>
        </p:nvSpPr>
        <p:spPr/>
        <p:txBody>
          <a:bodyPr>
            <a:normAutofit fontScale="92500"/>
          </a:bodyPr>
          <a:lstStyle/>
          <a:p>
            <a:r>
              <a:rPr lang="en-US" b="0" dirty="0"/>
              <a:t>Data collection could be challenging </a:t>
            </a:r>
          </a:p>
          <a:p>
            <a:pPr lvl="1"/>
            <a:r>
              <a:rPr lang="en-US" b="0" dirty="0"/>
              <a:t>Existing data often is not what we want.</a:t>
            </a:r>
          </a:p>
          <a:p>
            <a:pPr lvl="1"/>
            <a:r>
              <a:rPr lang="en-US" b="0" dirty="0"/>
              <a:t>Publishing an app is a hit-and-miss process. </a:t>
            </a:r>
          </a:p>
          <a:p>
            <a:pPr lvl="1"/>
            <a:endParaRPr lang="en-US" b="0" dirty="0"/>
          </a:p>
          <a:p>
            <a:r>
              <a:rPr lang="en-US" b="0" dirty="0"/>
              <a:t>Human beings are (in general) predictable </a:t>
            </a:r>
          </a:p>
          <a:p>
            <a:pPr lvl="1"/>
            <a:r>
              <a:rPr lang="en-US" b="0" dirty="0"/>
              <a:t>A lot of potential on personalization (on mobile devices)</a:t>
            </a:r>
          </a:p>
          <a:p>
            <a:pPr lvl="1"/>
            <a:endParaRPr lang="en-US" b="0" dirty="0"/>
          </a:p>
          <a:p>
            <a:r>
              <a:rPr lang="en-US" b="0" dirty="0"/>
              <a:t>Data-driven approach in networking </a:t>
            </a:r>
          </a:p>
          <a:p>
            <a:pPr lvl="1"/>
            <a:r>
              <a:rPr lang="en-US" b="0" dirty="0"/>
              <a:t>In addition to learning, resource allocation plays a key role. </a:t>
            </a:r>
          </a:p>
        </p:txBody>
      </p:sp>
    </p:spTree>
    <p:extLst>
      <p:ext uri="{BB962C8B-B14F-4D97-AF65-F5344CB8AC3E}">
        <p14:creationId xmlns:p14="http://schemas.microsoft.com/office/powerpoint/2010/main" val="2669344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sz="2800" dirty="0"/>
              <a:t>Learning-based Resource Allocation for User Experience Improvement</a:t>
            </a:r>
          </a:p>
        </p:txBody>
      </p:sp>
      <p:sp>
        <p:nvSpPr>
          <p:cNvPr id="6" name="Subtitle 5"/>
          <p:cNvSpPr>
            <a:spLocks noGrp="1"/>
          </p:cNvSpPr>
          <p:nvPr>
            <p:ph type="subTitle" idx="1"/>
          </p:nvPr>
        </p:nvSpPr>
        <p:spPr>
          <a:xfrm>
            <a:off x="1371600" y="4077072"/>
            <a:ext cx="6400800" cy="1561728"/>
          </a:xfrm>
        </p:spPr>
        <p:txBody>
          <a:bodyPr>
            <a:normAutofit/>
          </a:bodyPr>
          <a:lstStyle/>
          <a:p>
            <a:r>
              <a:rPr lang="en-US" sz="2400" dirty="0"/>
              <a:t>Joint work with Y. </a:t>
            </a:r>
            <a:r>
              <a:rPr lang="en-US" sz="2400" dirty="0" err="1"/>
              <a:t>Bao</a:t>
            </a:r>
            <a:r>
              <a:rPr lang="en-US" sz="2400" dirty="0"/>
              <a:t> and H. Wu</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54</a:t>
            </a:fld>
            <a:endParaRPr lang="zh-CN" altLang="en-US"/>
          </a:p>
        </p:txBody>
      </p:sp>
      <p:sp>
        <p:nvSpPr>
          <p:cNvPr id="2" name="TextBox 1">
            <a:extLst>
              <a:ext uri="{FF2B5EF4-FFF2-40B4-BE49-F238E27FC236}">
                <a16:creationId xmlns:a16="http://schemas.microsoft.com/office/drawing/2014/main" xmlns="" id="{6517BDF8-02EC-054C-AF6A-5CA1225B0C3F}"/>
              </a:ext>
            </a:extLst>
          </p:cNvPr>
          <p:cNvSpPr txBox="1"/>
          <p:nvPr/>
        </p:nvSpPr>
        <p:spPr>
          <a:xfrm>
            <a:off x="3484266" y="5373216"/>
            <a:ext cx="2175467" cy="369332"/>
          </a:xfrm>
          <a:prstGeom prst="rect">
            <a:avLst/>
          </a:prstGeom>
          <a:noFill/>
        </p:spPr>
        <p:txBody>
          <a:bodyPr wrap="none" rtlCol="0">
            <a:spAutoFit/>
          </a:bodyPr>
          <a:lstStyle/>
          <a:p>
            <a:r>
              <a:rPr lang="en-US" dirty="0"/>
              <a:t>KDD 2016, JSAC 2017</a:t>
            </a:r>
          </a:p>
        </p:txBody>
      </p:sp>
    </p:spTree>
    <p:extLst>
      <p:ext uri="{BB962C8B-B14F-4D97-AF65-F5344CB8AC3E}">
        <p14:creationId xmlns:p14="http://schemas.microsoft.com/office/powerpoint/2010/main" val="2735840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530824" y="3356992"/>
            <a:ext cx="3407672" cy="2654052"/>
          </a:xfrm>
          <a:prstGeom prst="rect">
            <a:avLst/>
          </a:prstGeom>
        </p:spPr>
      </p:pic>
      <p:sp>
        <p:nvSpPr>
          <p:cNvPr id="2" name="Title 1"/>
          <p:cNvSpPr>
            <a:spLocks noGrp="1"/>
          </p:cNvSpPr>
          <p:nvPr>
            <p:ph type="title"/>
          </p:nvPr>
        </p:nvSpPr>
        <p:spPr/>
        <p:txBody>
          <a:bodyPr/>
          <a:lstStyle/>
          <a:p>
            <a:r>
              <a:rPr lang="en-US" altLang="zh-CN" b="0" dirty="0"/>
              <a:t>Use Case</a:t>
            </a:r>
            <a:endParaRPr lang="zh-CN" altLang="en-US" b="0" dirty="0"/>
          </a:p>
        </p:txBody>
      </p:sp>
      <p:sp>
        <p:nvSpPr>
          <p:cNvPr id="3" name="Content Placeholder 2"/>
          <p:cNvSpPr>
            <a:spLocks noGrp="1"/>
          </p:cNvSpPr>
          <p:nvPr>
            <p:ph idx="1"/>
          </p:nvPr>
        </p:nvSpPr>
        <p:spPr/>
        <p:txBody>
          <a:bodyPr/>
          <a:lstStyle/>
          <a:p>
            <a:r>
              <a:rPr lang="en-US" altLang="zh-CN" b="0" dirty="0"/>
              <a:t>A tier-1 operator </a:t>
            </a:r>
          </a:p>
          <a:p>
            <a:r>
              <a:rPr lang="en-US" altLang="zh-CN" b="0" dirty="0"/>
              <a:t>In a city covering 4M users, 600 complaints per day</a:t>
            </a:r>
          </a:p>
          <a:p>
            <a:r>
              <a:rPr lang="en-US" altLang="zh-CN" b="0" dirty="0"/>
              <a:t>KPI: # of complaining phone calls</a:t>
            </a:r>
          </a:p>
          <a:p>
            <a:endParaRPr lang="en-US" altLang="zh-CN" b="0" dirty="0"/>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55</a:t>
            </a:fld>
            <a:endParaRPr lang="zh-CN" altLang="en-US"/>
          </a:p>
        </p:txBody>
      </p:sp>
      <p:pic>
        <p:nvPicPr>
          <p:cNvPr id="57346" name="Picture 2" descr="http://tctechcrunch2011.files.wordpress.com/2011/06/mobile-operator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744" y="4149080"/>
            <a:ext cx="1170304" cy="16488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539552" y="6211669"/>
            <a:ext cx="8136904" cy="646331"/>
          </a:xfrm>
          <a:prstGeom prst="rect">
            <a:avLst/>
          </a:prstGeom>
        </p:spPr>
        <p:txBody>
          <a:bodyPr wrap="square">
            <a:spAutoFit/>
          </a:bodyPr>
          <a:lstStyle/>
          <a:p>
            <a:r>
              <a:rPr lang="en-US" dirty="0"/>
              <a:t>Ref: From Prediction to Action: A Closed-Loop Approach for Data-Guided Network Resource Allocation, </a:t>
            </a:r>
            <a:r>
              <a:rPr lang="en-US" dirty="0" err="1"/>
              <a:t>Yanan</a:t>
            </a:r>
            <a:r>
              <a:rPr lang="en-US" dirty="0"/>
              <a:t> </a:t>
            </a:r>
            <a:r>
              <a:rPr lang="en-US" dirty="0" err="1"/>
              <a:t>Bao</a:t>
            </a:r>
            <a:r>
              <a:rPr lang="en-US" dirty="0"/>
              <a:t>, </a:t>
            </a:r>
            <a:r>
              <a:rPr lang="en-US" dirty="0" err="1"/>
              <a:t>Huasen</a:t>
            </a:r>
            <a:r>
              <a:rPr lang="en-US" dirty="0"/>
              <a:t> Wu, and Xin Liu, KDD, 2016</a:t>
            </a:r>
          </a:p>
        </p:txBody>
      </p:sp>
    </p:spTree>
    <p:extLst>
      <p:ext uri="{BB962C8B-B14F-4D97-AF65-F5344CB8AC3E}">
        <p14:creationId xmlns:p14="http://schemas.microsoft.com/office/powerpoint/2010/main" val="8839258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Network Performance Indicators</a:t>
            </a:r>
            <a:endParaRPr lang="en-US" dirty="0"/>
          </a:p>
        </p:txBody>
      </p:sp>
      <p:pic>
        <p:nvPicPr>
          <p:cNvPr id="5" name="Picture 4"/>
          <p:cNvPicPr>
            <a:picLocks noChangeAspect="1"/>
          </p:cNvPicPr>
          <p:nvPr/>
        </p:nvPicPr>
        <p:blipFill rotWithShape="1">
          <a:blip r:embed="rId3"/>
          <a:srcRect r="36539"/>
          <a:stretch/>
        </p:blipFill>
        <p:spPr>
          <a:xfrm>
            <a:off x="843698" y="1412777"/>
            <a:ext cx="6636028" cy="4896544"/>
          </a:xfrm>
          <a:prstGeom prst="rect">
            <a:avLst/>
          </a:prstGeom>
        </p:spPr>
      </p:pic>
      <p:sp>
        <p:nvSpPr>
          <p:cNvPr id="3" name="Slide Number Placeholder 2"/>
          <p:cNvSpPr>
            <a:spLocks noGrp="1"/>
          </p:cNvSpPr>
          <p:nvPr>
            <p:ph type="sldNum" sz="quarter" idx="12"/>
          </p:nvPr>
        </p:nvSpPr>
        <p:spPr/>
        <p:txBody>
          <a:bodyPr/>
          <a:lstStyle/>
          <a:p>
            <a:fld id="{0C913308-F349-4B6D-A68A-DD1791B4A57B}" type="slidenum">
              <a:rPr lang="zh-CN" altLang="en-US" smtClean="0"/>
              <a:pPr/>
              <a:t>56</a:t>
            </a:fld>
            <a:endParaRPr lang="zh-CN" altLang="en-US"/>
          </a:p>
        </p:txBody>
      </p:sp>
    </p:spTree>
    <p:extLst>
      <p:ext uri="{BB962C8B-B14F-4D97-AF65-F5344CB8AC3E}">
        <p14:creationId xmlns:p14="http://schemas.microsoft.com/office/powerpoint/2010/main" val="2599527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312738" y="620688"/>
          <a:ext cx="8579744" cy="7525091"/>
        </p:xfrm>
        <a:graphic>
          <a:graphicData uri="http://schemas.openxmlformats.org/drawingml/2006/table">
            <a:tbl>
              <a:tblPr firstRow="1" bandRow="1">
                <a:tableStyleId>{5C22544A-7EE6-4342-B048-85BDC9FD1C3A}</a:tableStyleId>
              </a:tblPr>
              <a:tblGrid>
                <a:gridCol w="2144936">
                  <a:extLst>
                    <a:ext uri="{9D8B030D-6E8A-4147-A177-3AD203B41FA5}">
                      <a16:colId xmlns:a16="http://schemas.microsoft.com/office/drawing/2014/main" xmlns="" val="20000"/>
                    </a:ext>
                  </a:extLst>
                </a:gridCol>
                <a:gridCol w="2144936">
                  <a:extLst>
                    <a:ext uri="{9D8B030D-6E8A-4147-A177-3AD203B41FA5}">
                      <a16:colId xmlns:a16="http://schemas.microsoft.com/office/drawing/2014/main" xmlns="" val="20001"/>
                    </a:ext>
                  </a:extLst>
                </a:gridCol>
                <a:gridCol w="2144936">
                  <a:extLst>
                    <a:ext uri="{9D8B030D-6E8A-4147-A177-3AD203B41FA5}">
                      <a16:colId xmlns:a16="http://schemas.microsoft.com/office/drawing/2014/main" xmlns="" val="20002"/>
                    </a:ext>
                  </a:extLst>
                </a:gridCol>
                <a:gridCol w="2144936">
                  <a:extLst>
                    <a:ext uri="{9D8B030D-6E8A-4147-A177-3AD203B41FA5}">
                      <a16:colId xmlns:a16="http://schemas.microsoft.com/office/drawing/2014/main" xmlns="" val="20003"/>
                    </a:ext>
                  </a:extLst>
                </a:gridCol>
              </a:tblGrid>
              <a:tr h="842352">
                <a:tc>
                  <a:txBody>
                    <a:bodyPr/>
                    <a:lstStyle/>
                    <a:p>
                      <a:pPr algn="l" fontAlgn="ctr"/>
                      <a:r>
                        <a:rPr lang="en-US" sz="1100" b="1" i="0" u="none" strike="noStrike" dirty="0">
                          <a:solidFill>
                            <a:srgbClr val="FFFFFF"/>
                          </a:solidFill>
                          <a:effectLst/>
                          <a:latin typeface="Calibri"/>
                        </a:rPr>
                        <a:t>Feature No.</a:t>
                      </a:r>
                    </a:p>
                  </a:txBody>
                  <a:tcPr marL="12700" marR="12700" marT="12700" marB="0" anchor="ctr"/>
                </a:tc>
                <a:tc>
                  <a:txBody>
                    <a:bodyPr/>
                    <a:lstStyle/>
                    <a:p>
                      <a:pPr algn="l" fontAlgn="ctr"/>
                      <a:r>
                        <a:rPr lang="en-US" sz="1100" b="1" i="0" u="none" strike="noStrike">
                          <a:solidFill>
                            <a:srgbClr val="FFFFFF"/>
                          </a:solidFill>
                          <a:effectLst/>
                          <a:latin typeface="Calibri"/>
                        </a:rPr>
                        <a:t>Feature Name</a:t>
                      </a:r>
                    </a:p>
                  </a:txBody>
                  <a:tcPr marL="12700" marR="12700" marT="12700" marB="0" anchor="ctr"/>
                </a:tc>
                <a:tc>
                  <a:txBody>
                    <a:bodyPr/>
                    <a:lstStyle/>
                    <a:p>
                      <a:pPr algn="l" fontAlgn="ctr"/>
                      <a:r>
                        <a:rPr lang="en-US" sz="1100" b="1" i="0" u="none" strike="noStrike" dirty="0">
                          <a:solidFill>
                            <a:srgbClr val="FFFFFF"/>
                          </a:solidFill>
                          <a:effectLst/>
                          <a:latin typeface="Calibri"/>
                        </a:rPr>
                        <a:t>Explanation</a:t>
                      </a:r>
                    </a:p>
                  </a:txBody>
                  <a:tcPr marL="12700" marR="12700" marT="12700" marB="0" anchor="ctr"/>
                </a:tc>
                <a:tc>
                  <a:txBody>
                    <a:bodyPr/>
                    <a:lstStyle/>
                    <a:p>
                      <a:pPr algn="l" fontAlgn="ctr"/>
                      <a:r>
                        <a:rPr lang="en-US" sz="1100" b="1" i="0" u="none" strike="noStrike">
                          <a:solidFill>
                            <a:srgbClr val="FFFFFF"/>
                          </a:solidFill>
                          <a:effectLst/>
                          <a:latin typeface="Calibri"/>
                        </a:rPr>
                        <a:t>Column1</a:t>
                      </a:r>
                    </a:p>
                  </a:txBody>
                  <a:tcPr marL="12700" marR="12700" marT="12700" marB="0" anchor="ctr"/>
                </a:tc>
                <a:extLst>
                  <a:ext uri="{0D108BD9-81ED-4DB2-BD59-A6C34878D82A}">
                    <a16:rowId xmlns:a16="http://schemas.microsoft.com/office/drawing/2014/main" xmlns="" val="10000"/>
                  </a:ext>
                </a:extLst>
              </a:tr>
              <a:tr h="370840">
                <a:tc>
                  <a:txBody>
                    <a:bodyPr/>
                    <a:lstStyle/>
                    <a:p>
                      <a:pPr algn="r" fontAlgn="ctr"/>
                      <a:r>
                        <a:rPr lang="en-US" sz="1100" b="0" i="0" u="none" strike="noStrike">
                          <a:solidFill>
                            <a:srgbClr val="000000"/>
                          </a:solidFill>
                          <a:effectLst/>
                          <a:latin typeface="Calibri"/>
                        </a:rPr>
                        <a:t>1</a:t>
                      </a:r>
                    </a:p>
                  </a:txBody>
                  <a:tcPr marL="12700" marR="12700" marT="12700" marB="0" anchor="ctr"/>
                </a:tc>
                <a:tc>
                  <a:txBody>
                    <a:bodyPr/>
                    <a:lstStyle/>
                    <a:p>
                      <a:pPr algn="l" fontAlgn="ctr"/>
                      <a:r>
                        <a:rPr lang="en-US" sz="1100" b="0" i="0" u="none" strike="noStrike">
                          <a:solidFill>
                            <a:srgbClr val="000000"/>
                          </a:solidFill>
                          <a:effectLst/>
                          <a:latin typeface="Calibri"/>
                        </a:rPr>
                        <a:t>PDPSucc(\%)</a:t>
                      </a:r>
                    </a:p>
                  </a:txBody>
                  <a:tcPr marL="12700" marR="12700" marT="12700" marB="0" anchor="ctr"/>
                </a:tc>
                <a:tc>
                  <a:txBody>
                    <a:bodyPr/>
                    <a:lstStyle/>
                    <a:p>
                      <a:pPr algn="l" fontAlgn="ctr"/>
                      <a:r>
                        <a:rPr lang="en-US" sz="1100" b="0" i="0" u="none" strike="noStrike">
                          <a:solidFill>
                            <a:srgbClr val="000000"/>
                          </a:solidFill>
                          <a:effectLst/>
                          <a:latin typeface="Calibri"/>
                        </a:rPr>
                        <a:t>PDP activation success ratio</a:t>
                      </a:r>
                    </a:p>
                  </a:txBody>
                  <a:tcPr marL="12700" marR="12700" marT="12700" marB="0" anchor="ctr"/>
                </a:tc>
                <a:tc>
                  <a:txBody>
                    <a:bodyPr/>
                    <a:lstStyle/>
                    <a:p>
                      <a:pPr algn="l" fontAlgn="ctr"/>
                      <a:r>
                        <a:rPr lang="en-US" sz="1100" b="0" i="0" u="none" strike="noStrike">
                          <a:solidFill>
                            <a:srgbClr val="000000"/>
                          </a:solidFill>
                          <a:effectLst/>
                          <a:latin typeface="Calibri"/>
                        </a:rPr>
                        <a:t>(PDP success)/(PDP Attempt)</a:t>
                      </a:r>
                      <a:br>
                        <a:rPr lang="en-US" sz="1100" b="0" i="0" u="none" strike="noStrike">
                          <a:solidFill>
                            <a:srgbClr val="000000"/>
                          </a:solidFill>
                          <a:effectLst/>
                          <a:latin typeface="Calibri"/>
                        </a:rPr>
                      </a:br>
                      <a:endParaRPr lang="en-US" sz="11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xmlns="" val="10001"/>
                  </a:ext>
                </a:extLst>
              </a:tr>
              <a:tr h="370840">
                <a:tc>
                  <a:txBody>
                    <a:bodyPr/>
                    <a:lstStyle/>
                    <a:p>
                      <a:pPr algn="r" fontAlgn="ctr"/>
                      <a:r>
                        <a:rPr lang="en-US" sz="1100" b="0" i="0" u="none" strike="noStrike">
                          <a:solidFill>
                            <a:srgbClr val="000000"/>
                          </a:solidFill>
                          <a:effectLst/>
                          <a:latin typeface="Calibri"/>
                        </a:rPr>
                        <a:t>2</a:t>
                      </a:r>
                    </a:p>
                  </a:txBody>
                  <a:tcPr marL="12700" marR="12700" marT="12700" marB="0" anchor="ctr"/>
                </a:tc>
                <a:tc>
                  <a:txBody>
                    <a:bodyPr/>
                    <a:lstStyle/>
                    <a:p>
                      <a:pPr algn="l" fontAlgn="ctr"/>
                      <a:r>
                        <a:rPr lang="en-US" sz="1100" b="0" i="0" u="none" strike="noStrike">
                          <a:solidFill>
                            <a:srgbClr val="000000"/>
                          </a:solidFill>
                          <a:effectLst/>
                          <a:latin typeface="Calibri"/>
                        </a:rPr>
                        <a:t>Attsucc(\%)</a:t>
                      </a:r>
                    </a:p>
                  </a:txBody>
                  <a:tcPr marL="12700" marR="12700" marT="12700" marB="0" anchor="ctr"/>
                </a:tc>
                <a:tc>
                  <a:txBody>
                    <a:bodyPr/>
                    <a:lstStyle/>
                    <a:p>
                      <a:pPr algn="l" fontAlgn="ctr"/>
                      <a:r>
                        <a:rPr lang="en-US" sz="1100" b="0" i="0" u="none" strike="noStrike">
                          <a:solidFill>
                            <a:srgbClr val="000000"/>
                          </a:solidFill>
                          <a:effectLst/>
                          <a:latin typeface="Calibri"/>
                        </a:rPr>
                        <a:t>Attachment success ratio</a:t>
                      </a:r>
                    </a:p>
                  </a:txBody>
                  <a:tcPr marL="12700" marR="12700" marT="12700" marB="0" anchor="ctr"/>
                </a:tc>
                <a:tc>
                  <a:txBody>
                    <a:bodyPr/>
                    <a:lstStyle/>
                    <a:p>
                      <a:pPr algn="l" fontAlgn="ctr"/>
                      <a:r>
                        <a:rPr lang="en-US" sz="1100" b="0" i="0" u="none" strike="noStrike">
                          <a:solidFill>
                            <a:srgbClr val="000000"/>
                          </a:solidFill>
                          <a:effectLst/>
                          <a:latin typeface="Calibri"/>
                        </a:rPr>
                        <a:t>(ATTACH_success)/(ATTACH_Attempt)</a:t>
                      </a:r>
                    </a:p>
                  </a:txBody>
                  <a:tcPr marL="12700" marR="12700" marT="12700" marB="0" anchor="ctr"/>
                </a:tc>
                <a:extLst>
                  <a:ext uri="{0D108BD9-81ED-4DB2-BD59-A6C34878D82A}">
                    <a16:rowId xmlns:a16="http://schemas.microsoft.com/office/drawing/2014/main" xmlns="" val="10002"/>
                  </a:ext>
                </a:extLst>
              </a:tr>
              <a:tr h="370840">
                <a:tc>
                  <a:txBody>
                    <a:bodyPr/>
                    <a:lstStyle/>
                    <a:p>
                      <a:pPr algn="r" fontAlgn="ctr"/>
                      <a:r>
                        <a:rPr lang="en-US" sz="1100" b="0" i="0" u="none" strike="noStrike">
                          <a:solidFill>
                            <a:srgbClr val="000000"/>
                          </a:solidFill>
                          <a:effectLst/>
                          <a:latin typeface="Calibri"/>
                        </a:rPr>
                        <a:t>3</a:t>
                      </a:r>
                    </a:p>
                  </a:txBody>
                  <a:tcPr marL="12700" marR="12700" marT="12700" marB="0" anchor="ctr"/>
                </a:tc>
                <a:tc>
                  <a:txBody>
                    <a:bodyPr/>
                    <a:lstStyle/>
                    <a:p>
                      <a:pPr algn="l" fontAlgn="ctr"/>
                      <a:r>
                        <a:rPr lang="en-US" sz="1100" b="0" i="0" u="none" strike="noStrike">
                          <a:solidFill>
                            <a:srgbClr val="000000"/>
                          </a:solidFill>
                          <a:effectLst/>
                          <a:latin typeface="Calibri"/>
                        </a:rPr>
                        <a:t>RAUSucc(\%)</a:t>
                      </a:r>
                    </a:p>
                  </a:txBody>
                  <a:tcPr marL="12700" marR="12700" marT="12700" marB="0" anchor="ctr"/>
                </a:tc>
                <a:tc>
                  <a:txBody>
                    <a:bodyPr/>
                    <a:lstStyle/>
                    <a:p>
                      <a:pPr algn="l" fontAlgn="ctr"/>
                      <a:r>
                        <a:rPr lang="en-US" sz="1100" b="0" i="0" u="none" strike="noStrike">
                          <a:solidFill>
                            <a:srgbClr val="000000"/>
                          </a:solidFill>
                          <a:effectLst/>
                          <a:latin typeface="Calibri"/>
                        </a:rPr>
                        <a:t>Routing Area Update success ratio</a:t>
                      </a:r>
                    </a:p>
                  </a:txBody>
                  <a:tcPr marL="12700" marR="12700" marT="12700" marB="0" anchor="ctr"/>
                </a:tc>
                <a:tc>
                  <a:txBody>
                    <a:bodyPr/>
                    <a:lstStyle/>
                    <a:p>
                      <a:pPr algn="l" fontAlgn="ctr"/>
                      <a:r>
                        <a:rPr lang="en-US" sz="1100" b="0" i="0" u="none" strike="noStrike">
                          <a:solidFill>
                            <a:srgbClr val="000000"/>
                          </a:solidFill>
                          <a:effectLst/>
                          <a:latin typeface="Calibri"/>
                        </a:rPr>
                        <a:t>(RAU_success)/(RAU_Attempt)</a:t>
                      </a:r>
                    </a:p>
                  </a:txBody>
                  <a:tcPr marL="12700" marR="12700" marT="12700" marB="0" anchor="ctr"/>
                </a:tc>
                <a:extLst>
                  <a:ext uri="{0D108BD9-81ED-4DB2-BD59-A6C34878D82A}">
                    <a16:rowId xmlns:a16="http://schemas.microsoft.com/office/drawing/2014/main" xmlns="" val="10003"/>
                  </a:ext>
                </a:extLst>
              </a:tr>
              <a:tr h="370840">
                <a:tc>
                  <a:txBody>
                    <a:bodyPr/>
                    <a:lstStyle/>
                    <a:p>
                      <a:pPr algn="r" fontAlgn="ctr"/>
                      <a:r>
                        <a:rPr lang="en-US" sz="1100" b="0" i="0" u="none" strike="noStrike">
                          <a:solidFill>
                            <a:srgbClr val="000000"/>
                          </a:solidFill>
                          <a:effectLst/>
                          <a:latin typeface="Calibri"/>
                        </a:rPr>
                        <a:t>4</a:t>
                      </a:r>
                    </a:p>
                  </a:txBody>
                  <a:tcPr marL="12700" marR="12700" marT="12700" marB="0" anchor="ctr"/>
                </a:tc>
                <a:tc>
                  <a:txBody>
                    <a:bodyPr/>
                    <a:lstStyle/>
                    <a:p>
                      <a:pPr algn="l" fontAlgn="ctr"/>
                      <a:r>
                        <a:rPr lang="en-US" sz="1100" b="0" i="0" u="none" strike="noStrike">
                          <a:solidFill>
                            <a:srgbClr val="000000"/>
                          </a:solidFill>
                          <a:effectLst/>
                          <a:latin typeface="Calibri"/>
                        </a:rPr>
                        <a:t>SessSucc</a:t>
                      </a:r>
                    </a:p>
                  </a:txBody>
                  <a:tcPr marL="12700" marR="12700" marT="12700" marB="0" anchor="ctr"/>
                </a:tc>
                <a:tc>
                  <a:txBody>
                    <a:bodyPr/>
                    <a:lstStyle/>
                    <a:p>
                      <a:pPr algn="l" fontAlgn="ctr"/>
                      <a:r>
                        <a:rPr lang="en-US" sz="1100" b="0" i="0" u="none" strike="noStrike">
                          <a:solidFill>
                            <a:srgbClr val="000000"/>
                          </a:solidFill>
                          <a:effectLst/>
                          <a:latin typeface="Calibri"/>
                        </a:rPr>
                        <a:t>number of sucessful sessions</a:t>
                      </a: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xmlns="" val="10004"/>
                  </a:ext>
                </a:extLst>
              </a:tr>
              <a:tr h="370840">
                <a:tc>
                  <a:txBody>
                    <a:bodyPr/>
                    <a:lstStyle/>
                    <a:p>
                      <a:pPr algn="r" fontAlgn="ctr"/>
                      <a:r>
                        <a:rPr lang="en-US" sz="1100" b="0" i="0" u="none" strike="noStrike">
                          <a:solidFill>
                            <a:srgbClr val="000000"/>
                          </a:solidFill>
                          <a:effectLst/>
                          <a:latin typeface="Calibri"/>
                        </a:rPr>
                        <a:t>5</a:t>
                      </a:r>
                    </a:p>
                  </a:txBody>
                  <a:tcPr marL="12700" marR="12700" marT="12700" marB="0" anchor="ctr"/>
                </a:tc>
                <a:tc>
                  <a:txBody>
                    <a:bodyPr/>
                    <a:lstStyle/>
                    <a:p>
                      <a:pPr algn="l" fontAlgn="ctr"/>
                      <a:r>
                        <a:rPr lang="en-US" sz="1100" b="0" i="0" u="none" strike="noStrike">
                          <a:solidFill>
                            <a:srgbClr val="000000"/>
                          </a:solidFill>
                          <a:effectLst/>
                          <a:latin typeface="Calibri"/>
                        </a:rPr>
                        <a:t>SessReq</a:t>
                      </a:r>
                    </a:p>
                  </a:txBody>
                  <a:tcPr marL="12700" marR="12700" marT="12700" marB="0" anchor="ctr"/>
                </a:tc>
                <a:tc>
                  <a:txBody>
                    <a:bodyPr/>
                    <a:lstStyle/>
                    <a:p>
                      <a:pPr algn="l" fontAlgn="ctr"/>
                      <a:r>
                        <a:rPr lang="en-US" sz="1100" b="0" i="0" u="none" strike="noStrike">
                          <a:solidFill>
                            <a:srgbClr val="000000"/>
                          </a:solidFill>
                          <a:effectLst/>
                          <a:latin typeface="Calibri"/>
                        </a:rPr>
                        <a:t>number of requested sessions</a:t>
                      </a: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xmlns="" val="10005"/>
                  </a:ext>
                </a:extLst>
              </a:tr>
              <a:tr h="370840">
                <a:tc>
                  <a:txBody>
                    <a:bodyPr/>
                    <a:lstStyle/>
                    <a:p>
                      <a:pPr algn="r" fontAlgn="ctr"/>
                      <a:r>
                        <a:rPr lang="en-US" sz="1100" b="0" i="0" u="none" strike="noStrike">
                          <a:solidFill>
                            <a:srgbClr val="000000"/>
                          </a:solidFill>
                          <a:effectLst/>
                          <a:latin typeface="Calibri"/>
                        </a:rPr>
                        <a:t>6</a:t>
                      </a:r>
                    </a:p>
                  </a:txBody>
                  <a:tcPr marL="12700" marR="12700" marT="12700" marB="0" anchor="ctr"/>
                </a:tc>
                <a:tc>
                  <a:txBody>
                    <a:bodyPr/>
                    <a:lstStyle/>
                    <a:p>
                      <a:pPr algn="l" fontAlgn="ctr"/>
                      <a:r>
                        <a:rPr lang="en-US" sz="1100" b="0" i="0" u="none" strike="noStrike">
                          <a:solidFill>
                            <a:srgbClr val="000000"/>
                          </a:solidFill>
                          <a:effectLst/>
                          <a:latin typeface="Calibri"/>
                        </a:rPr>
                        <a:t>attempt</a:t>
                      </a:r>
                    </a:p>
                  </a:txBody>
                  <a:tcPr marL="12700" marR="12700" marT="12700" marB="0" anchor="ctr"/>
                </a:tc>
                <a:tc>
                  <a:txBody>
                    <a:bodyPr/>
                    <a:lstStyle/>
                    <a:p>
                      <a:pPr algn="l" fontAlgn="ctr"/>
                      <a:r>
                        <a:rPr lang="en-US" sz="1100" b="0" i="0" u="none" strike="noStrike">
                          <a:solidFill>
                            <a:srgbClr val="000000"/>
                          </a:solidFill>
                          <a:effectLst/>
                          <a:latin typeface="Calibri"/>
                        </a:rPr>
                        <a:t>TCP connection attempts</a:t>
                      </a:r>
                    </a:p>
                  </a:txBody>
                  <a:tcPr marL="12700" marR="12700" marT="12700" marB="0" anchor="ctr"/>
                </a:tc>
                <a:tc>
                  <a:txBody>
                    <a:bodyPr/>
                    <a:lstStyle/>
                    <a:p>
                      <a:pPr algn="l" fontAlgn="ctr"/>
                      <a:r>
                        <a:rPr lang="en-US" sz="1100" b="0" i="0" u="none" strike="noStrike">
                          <a:solidFill>
                            <a:srgbClr val="000000"/>
                          </a:solidFill>
                          <a:effectLst/>
                          <a:latin typeface="Calibri"/>
                        </a:rPr>
                        <a:t>a subset of attempts are lost due to core failure and radio failure</a:t>
                      </a:r>
                    </a:p>
                  </a:txBody>
                  <a:tcPr marL="12700" marR="12700" marT="12700" marB="0" anchor="ctr"/>
                </a:tc>
                <a:extLst>
                  <a:ext uri="{0D108BD9-81ED-4DB2-BD59-A6C34878D82A}">
                    <a16:rowId xmlns:a16="http://schemas.microsoft.com/office/drawing/2014/main" xmlns="" val="10006"/>
                  </a:ext>
                </a:extLst>
              </a:tr>
              <a:tr h="370840">
                <a:tc>
                  <a:txBody>
                    <a:bodyPr/>
                    <a:lstStyle/>
                    <a:p>
                      <a:pPr algn="r" fontAlgn="ctr"/>
                      <a:r>
                        <a:rPr lang="en-US" sz="1100" b="0" i="0" u="none" strike="noStrike">
                          <a:solidFill>
                            <a:srgbClr val="000000"/>
                          </a:solidFill>
                          <a:effectLst/>
                          <a:latin typeface="Calibri"/>
                        </a:rPr>
                        <a:t>7</a:t>
                      </a:r>
                    </a:p>
                  </a:txBody>
                  <a:tcPr marL="12700" marR="12700" marT="12700" marB="0" anchor="ctr"/>
                </a:tc>
                <a:tc>
                  <a:txBody>
                    <a:bodyPr/>
                    <a:lstStyle/>
                    <a:p>
                      <a:pPr algn="l" fontAlgn="ctr"/>
                      <a:r>
                        <a:rPr lang="en-US" sz="1100" b="0" i="0" u="none" strike="noStrike">
                          <a:solidFill>
                            <a:srgbClr val="000000"/>
                          </a:solidFill>
                          <a:effectLst/>
                          <a:latin typeface="Calibri"/>
                        </a:rPr>
                        <a:t>Radiostatus </a:t>
                      </a:r>
                    </a:p>
                  </a:txBody>
                  <a:tcPr marL="12700" marR="12700" marT="12700" marB="0" anchor="ctr"/>
                </a:tc>
                <a:tc>
                  <a:txBody>
                    <a:bodyPr/>
                    <a:lstStyle/>
                    <a:p>
                      <a:pPr algn="l" fontAlgn="ctr"/>
                      <a:r>
                        <a:rPr lang="en-US" sz="1100" b="0" i="0" u="none" strike="noStrike">
                          <a:solidFill>
                            <a:srgbClr val="000000"/>
                          </a:solidFill>
                          <a:effectLst/>
                          <a:latin typeface="Calibri"/>
                        </a:rPr>
                        <a:t>number of line drops before the normal line ends</a:t>
                      </a: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xmlns="" val="10007"/>
                  </a:ext>
                </a:extLst>
              </a:tr>
              <a:tr h="370840">
                <a:tc>
                  <a:txBody>
                    <a:bodyPr/>
                    <a:lstStyle/>
                    <a:p>
                      <a:pPr algn="r" fontAlgn="ctr"/>
                      <a:r>
                        <a:rPr lang="en-US" sz="1100" b="0" i="0" u="none" strike="noStrike">
                          <a:solidFill>
                            <a:srgbClr val="000000"/>
                          </a:solidFill>
                          <a:effectLst/>
                          <a:latin typeface="Calibri"/>
                        </a:rPr>
                        <a:t>8</a:t>
                      </a:r>
                    </a:p>
                  </a:txBody>
                  <a:tcPr marL="12700" marR="12700" marT="12700" marB="0" anchor="ctr"/>
                </a:tc>
                <a:tc>
                  <a:txBody>
                    <a:bodyPr/>
                    <a:lstStyle/>
                    <a:p>
                      <a:pPr algn="l" fontAlgn="ctr"/>
                      <a:r>
                        <a:rPr lang="en-US" sz="1100" b="0" i="0" u="none" strike="noStrike">
                          <a:solidFill>
                            <a:srgbClr val="000000"/>
                          </a:solidFill>
                          <a:effectLst/>
                          <a:latin typeface="Calibri"/>
                        </a:rPr>
                        <a:t>CoreFail(\%)</a:t>
                      </a:r>
                    </a:p>
                  </a:txBody>
                  <a:tcPr marL="12700" marR="12700" marT="12700" marB="0" anchor="ctr"/>
                </a:tc>
                <a:tc>
                  <a:txBody>
                    <a:bodyPr/>
                    <a:lstStyle/>
                    <a:p>
                      <a:pPr algn="l" fontAlgn="ctr"/>
                      <a:r>
                        <a:rPr lang="en-US" sz="1100" b="0" i="0" u="none" strike="noStrike">
                          <a:solidFill>
                            <a:srgbClr val="000000"/>
                          </a:solidFill>
                          <a:effectLst/>
                          <a:latin typeface="Calibri"/>
                        </a:rPr>
                        <a:t>Core network failure ratio</a:t>
                      </a:r>
                    </a:p>
                  </a:txBody>
                  <a:tcPr marL="12700" marR="12700" marT="12700" marB="0" anchor="ctr"/>
                </a:tc>
                <a:tc>
                  <a:txBody>
                    <a:bodyPr/>
                    <a:lstStyle/>
                    <a:p>
                      <a:pPr algn="l" fontAlgn="ctr"/>
                      <a:r>
                        <a:rPr lang="en-US" sz="1100" b="0" i="0" u="none" strike="noStrike">
                          <a:solidFill>
                            <a:srgbClr val="000000"/>
                          </a:solidFill>
                          <a:effectLst/>
                          <a:latin typeface="Calibri"/>
                        </a:rPr>
                        <a:t>core network failures/TCP attemps</a:t>
                      </a:r>
                    </a:p>
                  </a:txBody>
                  <a:tcPr marL="12700" marR="12700" marT="12700" marB="0" anchor="ctr"/>
                </a:tc>
                <a:extLst>
                  <a:ext uri="{0D108BD9-81ED-4DB2-BD59-A6C34878D82A}">
                    <a16:rowId xmlns:a16="http://schemas.microsoft.com/office/drawing/2014/main" xmlns="" val="10008"/>
                  </a:ext>
                </a:extLst>
              </a:tr>
              <a:tr h="370840">
                <a:tc>
                  <a:txBody>
                    <a:bodyPr/>
                    <a:lstStyle/>
                    <a:p>
                      <a:pPr algn="r" fontAlgn="ctr"/>
                      <a:r>
                        <a:rPr lang="en-US" sz="1100" b="0" i="0" u="none" strike="noStrike">
                          <a:solidFill>
                            <a:srgbClr val="000000"/>
                          </a:solidFill>
                          <a:effectLst/>
                          <a:latin typeface="Calibri"/>
                        </a:rPr>
                        <a:t>9</a:t>
                      </a:r>
                    </a:p>
                  </a:txBody>
                  <a:tcPr marL="12700" marR="12700" marT="12700" marB="0" anchor="ctr"/>
                </a:tc>
                <a:tc>
                  <a:txBody>
                    <a:bodyPr/>
                    <a:lstStyle/>
                    <a:p>
                      <a:pPr algn="l" fontAlgn="ctr"/>
                      <a:r>
                        <a:rPr lang="en-US" sz="1100" b="1" i="1" u="none" strike="noStrike">
                          <a:solidFill>
                            <a:srgbClr val="000000"/>
                          </a:solidFill>
                          <a:effectLst/>
                          <a:latin typeface="Calibri"/>
                        </a:rPr>
                        <a:t>RadioFail(\%)</a:t>
                      </a:r>
                    </a:p>
                  </a:txBody>
                  <a:tcPr marL="12700" marR="12700" marT="12700" marB="0" anchor="ctr"/>
                </a:tc>
                <a:tc>
                  <a:txBody>
                    <a:bodyPr/>
                    <a:lstStyle/>
                    <a:p>
                      <a:pPr algn="l" fontAlgn="ctr"/>
                      <a:r>
                        <a:rPr lang="en-US" sz="1100" b="0" i="0" u="none" strike="noStrike">
                          <a:solidFill>
                            <a:srgbClr val="000000"/>
                          </a:solidFill>
                          <a:effectLst/>
                          <a:latin typeface="Calibri"/>
                        </a:rPr>
                        <a:t>Raido network failure ratio</a:t>
                      </a:r>
                    </a:p>
                  </a:txBody>
                  <a:tcPr marL="12700" marR="12700" marT="12700" marB="0" anchor="ctr"/>
                </a:tc>
                <a:tc>
                  <a:txBody>
                    <a:bodyPr/>
                    <a:lstStyle/>
                    <a:p>
                      <a:pPr algn="l" fontAlgn="ctr"/>
                      <a:r>
                        <a:rPr lang="en-US" sz="1100" b="0" i="0" u="none" strike="noStrike">
                          <a:solidFill>
                            <a:srgbClr val="000000"/>
                          </a:solidFill>
                          <a:effectLst/>
                          <a:latin typeface="Calibri"/>
                        </a:rPr>
                        <a:t>radio network failures/TCP attemps</a:t>
                      </a:r>
                    </a:p>
                  </a:txBody>
                  <a:tcPr marL="12700" marR="12700" marT="12700" marB="0" anchor="ctr"/>
                </a:tc>
                <a:extLst>
                  <a:ext uri="{0D108BD9-81ED-4DB2-BD59-A6C34878D82A}">
                    <a16:rowId xmlns:a16="http://schemas.microsoft.com/office/drawing/2014/main" xmlns="" val="10009"/>
                  </a:ext>
                </a:extLst>
              </a:tr>
              <a:tr h="370840">
                <a:tc>
                  <a:txBody>
                    <a:bodyPr/>
                    <a:lstStyle/>
                    <a:p>
                      <a:pPr algn="r" fontAlgn="ctr"/>
                      <a:r>
                        <a:rPr lang="en-US" sz="1100" b="0" i="0" u="none" strike="noStrike">
                          <a:solidFill>
                            <a:srgbClr val="000000"/>
                          </a:solidFill>
                          <a:effectLst/>
                          <a:latin typeface="Calibri"/>
                        </a:rPr>
                        <a:t>10</a:t>
                      </a:r>
                    </a:p>
                  </a:txBody>
                  <a:tcPr marL="12700" marR="12700" marT="12700" marB="0" anchor="ctr"/>
                </a:tc>
                <a:tc>
                  <a:txBody>
                    <a:bodyPr/>
                    <a:lstStyle/>
                    <a:p>
                      <a:pPr algn="l" fontAlgn="ctr"/>
                      <a:r>
                        <a:rPr lang="en-US" sz="1100" b="0" i="0" u="none" strike="noStrike">
                          <a:solidFill>
                            <a:srgbClr val="000000"/>
                          </a:solidFill>
                          <a:effectLst/>
                          <a:latin typeface="Calibri"/>
                        </a:rPr>
                        <a:t>TransSucc(\%)</a:t>
                      </a:r>
                    </a:p>
                  </a:txBody>
                  <a:tcPr marL="12700" marR="12700" marT="12700" marB="0" anchor="ctr"/>
                </a:tc>
                <a:tc>
                  <a:txBody>
                    <a:bodyPr/>
                    <a:lstStyle/>
                    <a:p>
                      <a:pPr algn="l" fontAlgn="ctr"/>
                      <a:r>
                        <a:rPr lang="en-US" sz="1100" b="0" i="0" u="none" strike="noStrike">
                          <a:solidFill>
                            <a:srgbClr val="000000"/>
                          </a:solidFill>
                          <a:effectLst/>
                          <a:latin typeface="Calibri"/>
                        </a:rPr>
                        <a:t>Data tranmission success ratio</a:t>
                      </a:r>
                    </a:p>
                  </a:txBody>
                  <a:tcPr marL="12700" marR="12700" marT="12700" marB="0" anchor="ctr"/>
                </a:tc>
                <a:tc>
                  <a:txBody>
                    <a:bodyPr/>
                    <a:lstStyle/>
                    <a:p>
                      <a:pPr algn="l" fontAlgn="ctr"/>
                      <a:r>
                        <a:rPr lang="en-US" sz="1200" b="0" i="0" u="none" strike="noStrike">
                          <a:solidFill>
                            <a:srgbClr val="000000"/>
                          </a:solidFill>
                          <a:effectLst/>
                          <a:latin typeface="Calibri"/>
                        </a:rPr>
                        <a:t>(size_dl-size_retrans_dl）/(size_dl+size_lost_dl) *100%</a:t>
                      </a:r>
                    </a:p>
                  </a:txBody>
                  <a:tcPr marL="12700" marR="12700" marT="12700" marB="0" anchor="ctr"/>
                </a:tc>
                <a:extLst>
                  <a:ext uri="{0D108BD9-81ED-4DB2-BD59-A6C34878D82A}">
                    <a16:rowId xmlns:a16="http://schemas.microsoft.com/office/drawing/2014/main" xmlns="" val="10010"/>
                  </a:ext>
                </a:extLst>
              </a:tr>
              <a:tr h="370840">
                <a:tc>
                  <a:txBody>
                    <a:bodyPr/>
                    <a:lstStyle/>
                    <a:p>
                      <a:pPr algn="r" fontAlgn="ctr"/>
                      <a:r>
                        <a:rPr lang="en-US" sz="1100" b="0" i="0" u="none" strike="noStrike">
                          <a:solidFill>
                            <a:srgbClr val="000000"/>
                          </a:solidFill>
                          <a:effectLst/>
                          <a:latin typeface="Calibri"/>
                        </a:rPr>
                        <a:t>11</a:t>
                      </a:r>
                    </a:p>
                  </a:txBody>
                  <a:tcPr marL="12700" marR="12700" marT="12700" marB="0" anchor="ctr"/>
                </a:tc>
                <a:tc>
                  <a:txBody>
                    <a:bodyPr/>
                    <a:lstStyle/>
                    <a:p>
                      <a:pPr algn="l" fontAlgn="ctr"/>
                      <a:r>
                        <a:rPr lang="en-US" sz="1100" b="1" i="1" u="none" strike="noStrike">
                          <a:solidFill>
                            <a:srgbClr val="000000"/>
                          </a:solidFill>
                          <a:effectLst/>
                          <a:latin typeface="Calibri"/>
                        </a:rPr>
                        <a:t>ThroughputD</a:t>
                      </a:r>
                    </a:p>
                  </a:txBody>
                  <a:tcPr marL="12700" marR="12700" marT="12700" marB="0" anchor="ctr"/>
                </a:tc>
                <a:tc>
                  <a:txBody>
                    <a:bodyPr/>
                    <a:lstStyle/>
                    <a:p>
                      <a:pPr algn="l" fontAlgn="ctr"/>
                      <a:r>
                        <a:rPr lang="en-US" sz="1100" b="0" i="0" u="none" strike="noStrike">
                          <a:solidFill>
                            <a:srgbClr val="000000"/>
                          </a:solidFill>
                          <a:effectLst/>
                          <a:latin typeface="Calibri"/>
                        </a:rPr>
                        <a:t>downlink throughput</a:t>
                      </a: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xmlns="" val="10011"/>
                  </a:ext>
                </a:extLst>
              </a:tr>
              <a:tr h="370840">
                <a:tc>
                  <a:txBody>
                    <a:bodyPr/>
                    <a:lstStyle/>
                    <a:p>
                      <a:pPr algn="r" fontAlgn="ctr"/>
                      <a:r>
                        <a:rPr lang="en-US" sz="1100" b="0" i="0" u="none" strike="noStrike">
                          <a:solidFill>
                            <a:srgbClr val="000000"/>
                          </a:solidFill>
                          <a:effectLst/>
                          <a:latin typeface="Calibri"/>
                        </a:rPr>
                        <a:t>12</a:t>
                      </a:r>
                    </a:p>
                  </a:txBody>
                  <a:tcPr marL="12700" marR="12700" marT="12700" marB="0" anchor="ctr"/>
                </a:tc>
                <a:tc>
                  <a:txBody>
                    <a:bodyPr/>
                    <a:lstStyle/>
                    <a:p>
                      <a:pPr algn="l" fontAlgn="ctr"/>
                      <a:r>
                        <a:rPr lang="en-US" sz="1100" b="0" i="0" u="none" strike="noStrike">
                          <a:solidFill>
                            <a:srgbClr val="000000"/>
                          </a:solidFill>
                          <a:effectLst/>
                          <a:latin typeface="Calibri"/>
                        </a:rPr>
                        <a:t>TrafficD(KB)</a:t>
                      </a:r>
                    </a:p>
                  </a:txBody>
                  <a:tcPr marL="12700" marR="12700" marT="12700" marB="0" anchor="ctr"/>
                </a:tc>
                <a:tc>
                  <a:txBody>
                    <a:bodyPr/>
                    <a:lstStyle/>
                    <a:p>
                      <a:pPr algn="l" fontAlgn="ctr"/>
                      <a:r>
                        <a:rPr lang="en-US" sz="1100" b="0" i="0" u="none" strike="noStrike">
                          <a:solidFill>
                            <a:srgbClr val="000000"/>
                          </a:solidFill>
                          <a:effectLst/>
                          <a:latin typeface="Calibri"/>
                        </a:rPr>
                        <a:t>downlink traffic</a:t>
                      </a: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xmlns="" val="10012"/>
                  </a:ext>
                </a:extLst>
              </a:tr>
              <a:tr h="370840">
                <a:tc>
                  <a:txBody>
                    <a:bodyPr/>
                    <a:lstStyle/>
                    <a:p>
                      <a:pPr algn="r" fontAlgn="ctr"/>
                      <a:r>
                        <a:rPr lang="en-US" sz="1100" b="0" i="0" u="none" strike="noStrike">
                          <a:solidFill>
                            <a:srgbClr val="000000"/>
                          </a:solidFill>
                          <a:effectLst/>
                          <a:latin typeface="Calibri"/>
                        </a:rPr>
                        <a:t>13</a:t>
                      </a:r>
                    </a:p>
                  </a:txBody>
                  <a:tcPr marL="12700" marR="12700" marT="12700" marB="0" anchor="ctr"/>
                </a:tc>
                <a:tc>
                  <a:txBody>
                    <a:bodyPr/>
                    <a:lstStyle/>
                    <a:p>
                      <a:pPr algn="l" fontAlgn="ctr"/>
                      <a:r>
                        <a:rPr lang="en-US" sz="1100" b="0" i="0" u="none" strike="noStrike">
                          <a:solidFill>
                            <a:srgbClr val="000000"/>
                          </a:solidFill>
                          <a:effectLst/>
                          <a:latin typeface="Calibri"/>
                        </a:rPr>
                        <a:t>TrafficU(KB)</a:t>
                      </a:r>
                    </a:p>
                  </a:txBody>
                  <a:tcPr marL="12700" marR="12700" marT="12700" marB="0" anchor="ctr"/>
                </a:tc>
                <a:tc>
                  <a:txBody>
                    <a:bodyPr/>
                    <a:lstStyle/>
                    <a:p>
                      <a:pPr algn="l" fontAlgn="ctr"/>
                      <a:r>
                        <a:rPr lang="en-US" sz="1100" b="0" i="0" u="none" strike="noStrike">
                          <a:solidFill>
                            <a:srgbClr val="000000"/>
                          </a:solidFill>
                          <a:effectLst/>
                          <a:latin typeface="Calibri"/>
                        </a:rPr>
                        <a:t>uplink traffic</a:t>
                      </a: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xmlns="" val="10013"/>
                  </a:ext>
                </a:extLst>
              </a:tr>
              <a:tr h="370840">
                <a:tc>
                  <a:txBody>
                    <a:bodyPr/>
                    <a:lstStyle/>
                    <a:p>
                      <a:pPr algn="l" fontAlgn="ctr"/>
                      <a:endParaRPr lang="en-US" sz="1100" b="0" i="0" u="none" strike="noStrike">
                        <a:solidFill>
                          <a:srgbClr val="000000"/>
                        </a:solidFill>
                        <a:effectLst/>
                        <a:latin typeface="Calibri"/>
                      </a:endParaRP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xmlns="" val="10014"/>
                  </a:ext>
                </a:extLst>
              </a:tr>
              <a:tr h="370840">
                <a:tc>
                  <a:txBody>
                    <a:bodyPr/>
                    <a:lstStyle/>
                    <a:p>
                      <a:pPr algn="l" fontAlgn="ctr"/>
                      <a:endParaRPr lang="en-US" sz="1100" b="0" i="0" u="none" strike="noStrike">
                        <a:solidFill>
                          <a:srgbClr val="000000"/>
                        </a:solidFill>
                        <a:effectLst/>
                        <a:latin typeface="Calibri"/>
                      </a:endParaRP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tc>
                  <a:txBody>
                    <a:bodyPr/>
                    <a:lstStyle/>
                    <a:p>
                      <a:pPr algn="l" fontAlgn="ctr"/>
                      <a:endParaRPr lang="en-US" sz="1100" b="0" i="0" u="none" strike="noStrike">
                        <a:solidFill>
                          <a:srgbClr val="000000"/>
                        </a:solidFill>
                        <a:effectLst/>
                        <a:latin typeface="Calibri"/>
                      </a:endParaRPr>
                    </a:p>
                  </a:txBody>
                  <a:tcPr marL="12700" marR="12700" marT="12700" marB="0" anchor="ctr"/>
                </a:tc>
                <a:extLst>
                  <a:ext uri="{0D108BD9-81ED-4DB2-BD59-A6C34878D82A}">
                    <a16:rowId xmlns:a16="http://schemas.microsoft.com/office/drawing/2014/main" xmlns="" val="10015"/>
                  </a:ext>
                </a:extLst>
              </a:tr>
              <a:tr h="370840">
                <a:tc>
                  <a:txBody>
                    <a:bodyPr/>
                    <a:lstStyle/>
                    <a:p>
                      <a:pPr algn="l" fontAlgn="ctr"/>
                      <a:endParaRPr lang="en-US" sz="1100" b="0" i="0" u="none" strike="noStrike">
                        <a:solidFill>
                          <a:srgbClr val="000000"/>
                        </a:solidFill>
                        <a:effectLst/>
                        <a:latin typeface="Calibri"/>
                      </a:endParaRPr>
                    </a:p>
                  </a:txBody>
                  <a:tcPr marL="12700" marR="12700" marT="12700" marB="0" anchor="ctr"/>
                </a:tc>
                <a:tc gridSpan="3">
                  <a:txBody>
                    <a:bodyPr/>
                    <a:lstStyle/>
                    <a:p>
                      <a:pPr algn="l" fontAlgn="ctr"/>
                      <a:r>
                        <a:rPr lang="en-US" sz="1100" b="0" i="0" u="none" strike="noStrike">
                          <a:solidFill>
                            <a:srgbClr val="000000"/>
                          </a:solidFill>
                          <a:effectLst/>
                          <a:latin typeface="Calibri"/>
                        </a:rPr>
                        <a:t>The two features we changed are radioFail and ThroughputD. Basically, we reduce the radio network failures by active reconnections. Then radioFail is reduced correspondingly. However, radioFail has to be &gt;=0.</a:t>
                      </a:r>
                    </a:p>
                  </a:txBody>
                  <a:tcPr marL="12700" marR="12700" marT="1270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16"/>
                  </a:ext>
                </a:extLst>
              </a:tr>
              <a:tr h="370840">
                <a:tc>
                  <a:txBody>
                    <a:bodyPr/>
                    <a:lstStyle/>
                    <a:p>
                      <a:pPr algn="l" fontAlgn="ctr"/>
                      <a:endParaRPr lang="en-US" sz="1100" b="0" i="0" u="none" strike="noStrike">
                        <a:solidFill>
                          <a:srgbClr val="000000"/>
                        </a:solidFill>
                        <a:effectLst/>
                        <a:latin typeface="Calibri"/>
                      </a:endParaRPr>
                    </a:p>
                  </a:txBody>
                  <a:tcPr marL="12700" marR="12700" marT="12700" marB="0" anchor="ctr"/>
                </a:tc>
                <a:tc gridSpan="3">
                  <a:txBody>
                    <a:bodyPr/>
                    <a:lstStyle/>
                    <a:p>
                      <a:pPr algn="l" fontAlgn="ctr"/>
                      <a:r>
                        <a:rPr lang="en-US" sz="1100" b="0" i="0" u="none" strike="noStrike">
                          <a:solidFill>
                            <a:srgbClr val="000000"/>
                          </a:solidFill>
                          <a:effectLst/>
                          <a:latin typeface="Calibri"/>
                        </a:rPr>
                        <a:t>Downlink throughput is increased by given more bandwidth. We don't consider channel conditions in this work, and one reason is that we don't know the channel condition here.</a:t>
                      </a:r>
                    </a:p>
                  </a:txBody>
                  <a:tcPr marL="12700" marR="12700" marT="12700" marB="0" anchor="ct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xmlns="" val="10017"/>
                  </a:ext>
                </a:extLst>
              </a:tr>
              <a:tr h="370840">
                <a:tc>
                  <a:txBody>
                    <a:bodyPr/>
                    <a:lstStyle/>
                    <a:p>
                      <a:pPr algn="l" fontAlgn="ctr"/>
                      <a:endParaRPr lang="en-US" sz="1100" b="0" i="0" u="none" strike="noStrike" dirty="0">
                        <a:solidFill>
                          <a:srgbClr val="000000"/>
                        </a:solidFill>
                        <a:effectLst/>
                        <a:latin typeface="Calibri"/>
                      </a:endParaRPr>
                    </a:p>
                  </a:txBody>
                  <a:tcPr marL="12700" marR="12700" marT="12700" marB="0" anchor="ctr"/>
                </a:tc>
                <a:tc gridSpan="2">
                  <a:txBody>
                    <a:bodyPr/>
                    <a:lstStyle/>
                    <a:p>
                      <a:pPr algn="l" fontAlgn="ctr"/>
                      <a:r>
                        <a:rPr lang="en-US" sz="1100" b="0" i="0" u="none" strike="noStrike" dirty="0">
                          <a:solidFill>
                            <a:srgbClr val="000000"/>
                          </a:solidFill>
                          <a:effectLst/>
                          <a:latin typeface="Calibri"/>
                        </a:rPr>
                        <a:t>All the features are averaged/accumulated values measured hour by hour</a:t>
                      </a:r>
                    </a:p>
                  </a:txBody>
                  <a:tcPr marL="12700" marR="12700" marT="12700" marB="0" anchor="ctr"/>
                </a:tc>
                <a:tc hMerge="1">
                  <a:txBody>
                    <a:bodyPr/>
                    <a:lstStyle/>
                    <a:p>
                      <a:endParaRPr lang="en-US"/>
                    </a:p>
                  </a:txBody>
                  <a:tcPr/>
                </a:tc>
                <a:tc>
                  <a:txBody>
                    <a:bodyPr/>
                    <a:lstStyle/>
                    <a:p>
                      <a:pPr algn="l" fontAlgn="ctr"/>
                      <a:endParaRPr lang="en-US" sz="1100" b="0" i="0" u="none" strike="noStrike" dirty="0">
                        <a:solidFill>
                          <a:srgbClr val="000000"/>
                        </a:solidFill>
                        <a:effectLst/>
                        <a:latin typeface="Calibri"/>
                      </a:endParaRPr>
                    </a:p>
                  </a:txBody>
                  <a:tcPr marL="12700" marR="12700" marT="12700" marB="0" anchor="ctr"/>
                </a:tc>
                <a:extLst>
                  <a:ext uri="{0D108BD9-81ED-4DB2-BD59-A6C34878D82A}">
                    <a16:rowId xmlns:a16="http://schemas.microsoft.com/office/drawing/2014/main" xmlns="" val="10018"/>
                  </a:ext>
                </a:extLst>
              </a:tr>
            </a:tbl>
          </a:graphicData>
        </a:graphic>
      </p:graphicFrame>
    </p:spTree>
    <p:extLst>
      <p:ext uri="{BB962C8B-B14F-4D97-AF65-F5344CB8AC3E}">
        <p14:creationId xmlns:p14="http://schemas.microsoft.com/office/powerpoint/2010/main" val="5463916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Learning from the Data</a:t>
            </a:r>
            <a:endParaRPr lang="zh-CN" altLang="en-US" dirty="0"/>
          </a:p>
        </p:txBody>
      </p:sp>
      <p:sp>
        <p:nvSpPr>
          <p:cNvPr id="3" name="Content Placeholder 2"/>
          <p:cNvSpPr>
            <a:spLocks noGrp="1"/>
          </p:cNvSpPr>
          <p:nvPr>
            <p:ph idx="1"/>
          </p:nvPr>
        </p:nvSpPr>
        <p:spPr/>
        <p:txBody>
          <a:bodyPr/>
          <a:lstStyle/>
          <a:p>
            <a:r>
              <a:rPr lang="en-US" altLang="zh-CN" b="0" dirty="0"/>
              <a:t>Positives: complaining users</a:t>
            </a:r>
          </a:p>
          <a:p>
            <a:r>
              <a:rPr lang="en-US" altLang="zh-CN" b="0" dirty="0"/>
              <a:t>Negatives: no complains in a given hour</a:t>
            </a:r>
          </a:p>
          <a:p>
            <a:r>
              <a:rPr lang="en-US" altLang="zh-CN" b="0" dirty="0"/>
              <a:t>50% training, 50% test</a:t>
            </a:r>
          </a:p>
          <a:p>
            <a:r>
              <a:rPr lang="en-US" altLang="zh-CN" b="0" dirty="0"/>
              <a:t>LR is simple yet yields best result</a:t>
            </a:r>
          </a:p>
          <a:p>
            <a:pPr lvl="1"/>
            <a:endParaRPr lang="zh-CN" altLang="en-US" b="0" dirty="0"/>
          </a:p>
        </p:txBody>
      </p:sp>
      <p:pic>
        <p:nvPicPr>
          <p:cNvPr id="4" name="Picture 3"/>
          <p:cNvPicPr>
            <a:picLocks noChangeAspect="1"/>
          </p:cNvPicPr>
          <p:nvPr/>
        </p:nvPicPr>
        <p:blipFill>
          <a:blip r:embed="rId3"/>
          <a:stretch>
            <a:fillRect/>
          </a:stretch>
        </p:blipFill>
        <p:spPr>
          <a:xfrm>
            <a:off x="467544" y="3517848"/>
            <a:ext cx="4120434" cy="3340152"/>
          </a:xfrm>
          <a:prstGeom prst="rect">
            <a:avLst/>
          </a:prstGeom>
        </p:spPr>
      </p:pic>
      <p:pic>
        <p:nvPicPr>
          <p:cNvPr id="6" name="Picture 5"/>
          <p:cNvPicPr>
            <a:picLocks noChangeAspect="1"/>
          </p:cNvPicPr>
          <p:nvPr/>
        </p:nvPicPr>
        <p:blipFill>
          <a:blip r:embed="rId4"/>
          <a:stretch>
            <a:fillRect/>
          </a:stretch>
        </p:blipFill>
        <p:spPr>
          <a:xfrm>
            <a:off x="4860032" y="4221088"/>
            <a:ext cx="3308568" cy="1463375"/>
          </a:xfrm>
          <a:prstGeom prst="rect">
            <a:avLst/>
          </a:prstGeom>
        </p:spPr>
      </p:pic>
      <p:sp>
        <p:nvSpPr>
          <p:cNvPr id="5" name="Slide Number Placeholder 4"/>
          <p:cNvSpPr>
            <a:spLocks noGrp="1"/>
          </p:cNvSpPr>
          <p:nvPr>
            <p:ph type="sldNum" sz="quarter" idx="12"/>
          </p:nvPr>
        </p:nvSpPr>
        <p:spPr/>
        <p:txBody>
          <a:bodyPr/>
          <a:lstStyle/>
          <a:p>
            <a:fld id="{0C913308-F349-4B6D-A68A-DD1791B4A57B}" type="slidenum">
              <a:rPr lang="zh-CN" altLang="en-US" smtClean="0"/>
              <a:pPr/>
              <a:t>58</a:t>
            </a:fld>
            <a:endParaRPr lang="zh-CN" altLang="en-US"/>
          </a:p>
        </p:txBody>
      </p:sp>
    </p:spTree>
    <p:extLst>
      <p:ext uri="{BB962C8B-B14F-4D97-AF65-F5344CB8AC3E}">
        <p14:creationId xmlns:p14="http://schemas.microsoft.com/office/powerpoint/2010/main" val="19529582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Baseline Approach</a:t>
            </a:r>
          </a:p>
        </p:txBody>
      </p:sp>
      <p:sp>
        <p:nvSpPr>
          <p:cNvPr id="3" name="Content Placeholder 2"/>
          <p:cNvSpPr>
            <a:spLocks noGrp="1"/>
          </p:cNvSpPr>
          <p:nvPr>
            <p:ph idx="1"/>
          </p:nvPr>
        </p:nvSpPr>
        <p:spPr>
          <a:xfrm>
            <a:off x="467544" y="1121159"/>
            <a:ext cx="8435280" cy="2024905"/>
          </a:xfrm>
        </p:spPr>
        <p:txBody>
          <a:bodyPr>
            <a:normAutofit lnSpcReduction="10000"/>
          </a:bodyPr>
          <a:lstStyle/>
          <a:p>
            <a:r>
              <a:rPr lang="en-US" dirty="0"/>
              <a:t>Given the learned model, predict positive users on the fly</a:t>
            </a:r>
          </a:p>
          <a:p>
            <a:pPr lvl="1"/>
            <a:r>
              <a:rPr lang="en-US" dirty="0"/>
              <a:t>Evenly allocate (additional) resource to positives</a:t>
            </a:r>
          </a:p>
          <a:p>
            <a:pPr lvl="1"/>
            <a:r>
              <a:rPr lang="en-US" dirty="0"/>
              <a:t>Information lost in resource allocation</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59</a:t>
            </a:fld>
            <a:endParaRPr lang="zh-CN" altLang="en-US" dirty="0"/>
          </a:p>
        </p:txBody>
      </p:sp>
      <p:sp>
        <p:nvSpPr>
          <p:cNvPr id="47" name="TextBox 4"/>
          <p:cNvSpPr txBox="1"/>
          <p:nvPr/>
        </p:nvSpPr>
        <p:spPr>
          <a:xfrm>
            <a:off x="4770420" y="4057746"/>
            <a:ext cx="1800357" cy="646331"/>
          </a:xfrm>
          <a:prstGeom prst="rect">
            <a:avLst/>
          </a:prstGeom>
          <a:noFill/>
          <a:ln>
            <a:noFill/>
          </a:ln>
        </p:spPr>
        <p:txBody>
          <a:bodyPr wrap="square" rtlCol="0">
            <a:spAutoFit/>
          </a:bodyPr>
          <a:lstStyle/>
          <a:p>
            <a:pPr algn="ctr"/>
            <a:r>
              <a:rPr lang="en-US" dirty="0">
                <a:solidFill>
                  <a:srgbClr val="FF0000"/>
                </a:solidFill>
              </a:rPr>
              <a:t>User w/</a:t>
            </a:r>
            <a:r>
              <a:rPr lang="en-US" dirty="0"/>
              <a:t> </a:t>
            </a:r>
          </a:p>
          <a:p>
            <a:pPr algn="ctr"/>
            <a:r>
              <a:rPr lang="en-US" dirty="0">
                <a:solidFill>
                  <a:srgbClr val="FF0000"/>
                </a:solidFill>
              </a:rPr>
              <a:t>labels</a:t>
            </a:r>
            <a:endParaRPr lang="en-IN" dirty="0">
              <a:solidFill>
                <a:srgbClr val="FF0000"/>
              </a:solidFill>
            </a:endParaRPr>
          </a:p>
        </p:txBody>
      </p:sp>
      <p:sp>
        <p:nvSpPr>
          <p:cNvPr id="21" name="矩形 40"/>
          <p:cNvSpPr/>
          <p:nvPr/>
        </p:nvSpPr>
        <p:spPr>
          <a:xfrm>
            <a:off x="3677111" y="3474810"/>
            <a:ext cx="1302596" cy="707886"/>
          </a:xfrm>
          <a:prstGeom prst="rect">
            <a:avLst/>
          </a:prstGeom>
        </p:spPr>
        <p:txBody>
          <a:bodyPr wrap="square">
            <a:spAutoFit/>
          </a:bodyPr>
          <a:lstStyle/>
          <a:p>
            <a:pPr algn="ctr"/>
            <a:r>
              <a:rPr lang="en-US" altLang="zh-CN" sz="2000" dirty="0"/>
              <a:t>Users</a:t>
            </a:r>
            <a:endParaRPr lang="en-US" sz="2000" dirty="0"/>
          </a:p>
          <a:p>
            <a:pPr algn="ctr"/>
            <a:r>
              <a:rPr lang="en-US" sz="2000" dirty="0"/>
              <a:t>w/ metrics</a:t>
            </a:r>
          </a:p>
        </p:txBody>
      </p:sp>
      <p:sp>
        <p:nvSpPr>
          <p:cNvPr id="23" name="TextBox 22"/>
          <p:cNvSpPr txBox="1"/>
          <p:nvPr/>
        </p:nvSpPr>
        <p:spPr>
          <a:xfrm>
            <a:off x="6300483" y="4307646"/>
            <a:ext cx="1803687" cy="707886"/>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altLang="zh-CN" sz="2000" dirty="0"/>
              <a:t>Resource</a:t>
            </a:r>
          </a:p>
          <a:p>
            <a:pPr algn="ctr"/>
            <a:r>
              <a:rPr lang="en-US" sz="2000" dirty="0"/>
              <a:t>Allocation</a:t>
            </a:r>
            <a:endParaRPr lang="en-IN" sz="2000" dirty="0"/>
          </a:p>
        </p:txBody>
      </p:sp>
      <p:cxnSp>
        <p:nvCxnSpPr>
          <p:cNvPr id="29" name="Straight Arrow Connector 28"/>
          <p:cNvCxnSpPr/>
          <p:nvPr/>
        </p:nvCxnSpPr>
        <p:spPr>
          <a:xfrm>
            <a:off x="523544" y="4661589"/>
            <a:ext cx="993888" cy="623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506760" y="4307646"/>
            <a:ext cx="1560495" cy="707886"/>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2000" dirty="0"/>
              <a:t>Classifier Construction</a:t>
            </a:r>
            <a:endParaRPr lang="en-IN" sz="2000" dirty="0"/>
          </a:p>
        </p:txBody>
      </p:sp>
      <p:sp>
        <p:nvSpPr>
          <p:cNvPr id="39" name="Rectangle 38"/>
          <p:cNvSpPr/>
          <p:nvPr/>
        </p:nvSpPr>
        <p:spPr>
          <a:xfrm>
            <a:off x="434897" y="3999869"/>
            <a:ext cx="1110053" cy="1015663"/>
          </a:xfrm>
          <a:prstGeom prst="rect">
            <a:avLst/>
          </a:prstGeom>
        </p:spPr>
        <p:txBody>
          <a:bodyPr wrap="square">
            <a:spAutoFit/>
          </a:bodyPr>
          <a:lstStyle/>
          <a:p>
            <a:pPr algn="ctr"/>
            <a:r>
              <a:rPr lang="en-US" altLang="zh-CN" sz="2000" dirty="0"/>
              <a:t>Initial Training Data</a:t>
            </a:r>
            <a:endParaRPr lang="en-IN" altLang="zh-CN" sz="2000" dirty="0"/>
          </a:p>
        </p:txBody>
      </p:sp>
      <p:sp>
        <p:nvSpPr>
          <p:cNvPr id="41" name="TextBox 18"/>
          <p:cNvSpPr txBox="1"/>
          <p:nvPr/>
        </p:nvSpPr>
        <p:spPr>
          <a:xfrm>
            <a:off x="3715262" y="4307646"/>
            <a:ext cx="1264445" cy="707886"/>
          </a:xfrm>
          <a:prstGeom prst="rect">
            <a:avLst/>
          </a:prstGeom>
          <a:solidFill>
            <a:schemeClr val="accent1">
              <a:lumMod val="20000"/>
              <a:lumOff val="80000"/>
            </a:schemeClr>
          </a:solidFill>
          <a:ln>
            <a:solidFill>
              <a:schemeClr val="tx1"/>
            </a:solidFill>
          </a:ln>
        </p:spPr>
        <p:txBody>
          <a:bodyPr wrap="square" rtlCol="0">
            <a:spAutoFit/>
          </a:bodyPr>
          <a:lstStyle/>
          <a:p>
            <a:pPr algn="ctr"/>
            <a:r>
              <a:rPr lang="en-US" sz="2000" dirty="0"/>
              <a:t>Learned Classifier</a:t>
            </a:r>
            <a:endParaRPr lang="en-IN" sz="2000" dirty="0"/>
          </a:p>
        </p:txBody>
      </p:sp>
      <p:cxnSp>
        <p:nvCxnSpPr>
          <p:cNvPr id="19" name="Straight Arrow Connector 18"/>
          <p:cNvCxnSpPr>
            <a:endCxn id="41" idx="1"/>
          </p:cNvCxnSpPr>
          <p:nvPr/>
        </p:nvCxnSpPr>
        <p:spPr>
          <a:xfrm>
            <a:off x="3078343" y="4661589"/>
            <a:ext cx="63691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41" idx="3"/>
            <a:endCxn id="23" idx="1"/>
          </p:cNvCxnSpPr>
          <p:nvPr/>
        </p:nvCxnSpPr>
        <p:spPr>
          <a:xfrm>
            <a:off x="4979707" y="4661589"/>
            <a:ext cx="13207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a:stCxn id="23" idx="3"/>
          </p:cNvCxnSpPr>
          <p:nvPr/>
        </p:nvCxnSpPr>
        <p:spPr>
          <a:xfrm>
            <a:off x="8104170" y="4661589"/>
            <a:ext cx="32991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endCxn id="41" idx="0"/>
          </p:cNvCxnSpPr>
          <p:nvPr/>
        </p:nvCxnSpPr>
        <p:spPr>
          <a:xfrm>
            <a:off x="4347484" y="4130675"/>
            <a:ext cx="1" cy="1769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98785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Bit about UC Davis</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6</a:t>
            </a:fld>
            <a:endParaRPr lang="zh-CN" altLang="en-US"/>
          </a:p>
        </p:txBody>
      </p:sp>
      <p:pic>
        <p:nvPicPr>
          <p:cNvPr id="8" name="Content Placeholder 7" descr="uc_map.jpg"/>
          <p:cNvPicPr>
            <a:picLocks noGrp="1" noChangeAspect="1"/>
          </p:cNvPicPr>
          <p:nvPr>
            <p:ph idx="1"/>
          </p:nvPr>
        </p:nvPicPr>
        <p:blipFill>
          <a:blip r:embed="rId2">
            <a:extLst>
              <a:ext uri="{28A0092B-C50C-407E-A947-70E740481C1C}">
                <a14:useLocalDpi xmlns:a14="http://schemas.microsoft.com/office/drawing/2010/main" val="0"/>
              </a:ext>
            </a:extLst>
          </a:blip>
          <a:srcRect l="-30096" r="-30096"/>
          <a:stretch>
            <a:fillRect/>
          </a:stretch>
        </p:blipFill>
        <p:spPr>
          <a:xfrm>
            <a:off x="2195736" y="1196752"/>
            <a:ext cx="8435280" cy="5145435"/>
          </a:xfrm>
        </p:spPr>
      </p:pic>
      <p:sp>
        <p:nvSpPr>
          <p:cNvPr id="9" name="Rectangle 8"/>
          <p:cNvSpPr/>
          <p:nvPr/>
        </p:nvSpPr>
        <p:spPr>
          <a:xfrm>
            <a:off x="467544" y="1772816"/>
            <a:ext cx="4572000" cy="4496616"/>
          </a:xfrm>
          <a:prstGeom prst="rect">
            <a:avLst/>
          </a:prstGeom>
        </p:spPr>
        <p:txBody>
          <a:bodyPr>
            <a:spAutoFit/>
          </a:bodyPr>
          <a:lstStyle/>
          <a:p>
            <a:pPr marL="342900" lvl="0" indent="-342900">
              <a:spcBef>
                <a:spcPct val="20000"/>
              </a:spcBef>
              <a:buClr>
                <a:srgbClr val="002060"/>
              </a:buClr>
              <a:buSzPct val="70000"/>
              <a:buFont typeface="Wingdings" pitchFamily="2" charset="2"/>
              <a:buChar char="n"/>
            </a:pPr>
            <a:r>
              <a:rPr kumimoji="1" lang="en-US" sz="2700" dirty="0">
                <a:solidFill>
                  <a:prstClr val="black"/>
                </a:solidFill>
                <a:latin typeface="Times New Roman" pitchFamily="18" charset="0"/>
                <a:ea typeface="宋体" pitchFamily="2" charset="-122"/>
                <a:cs typeface="Times New Roman" pitchFamily="18" charset="0"/>
              </a:rPr>
              <a:t>Established in 1905</a:t>
            </a:r>
          </a:p>
          <a:p>
            <a:pPr marL="342900" lvl="0" indent="-342900">
              <a:spcBef>
                <a:spcPct val="20000"/>
              </a:spcBef>
              <a:buClr>
                <a:srgbClr val="002060"/>
              </a:buClr>
              <a:buSzPct val="70000"/>
              <a:buFont typeface="Wingdings" pitchFamily="2" charset="2"/>
              <a:buChar char="n"/>
            </a:pPr>
            <a:r>
              <a:rPr kumimoji="1" lang="en-US" altLang="zh-CN" sz="2700" dirty="0">
                <a:solidFill>
                  <a:prstClr val="black"/>
                </a:solidFill>
                <a:latin typeface="Times New Roman" pitchFamily="18" charset="0"/>
                <a:ea typeface="宋体" pitchFamily="2" charset="-122"/>
                <a:cs typeface="Times New Roman" pitchFamily="18" charset="0"/>
              </a:rPr>
              <a:t>About 30,000 students</a:t>
            </a:r>
            <a:endParaRPr kumimoji="1" lang="en-US" sz="2700" dirty="0">
              <a:solidFill>
                <a:prstClr val="black"/>
              </a:solidFill>
              <a:latin typeface="Times New Roman" pitchFamily="18" charset="0"/>
              <a:ea typeface="宋体" pitchFamily="2" charset="-122"/>
              <a:cs typeface="Times New Roman" pitchFamily="18" charset="0"/>
            </a:endParaRPr>
          </a:p>
          <a:p>
            <a:pPr marL="342900" lvl="0" indent="-342900">
              <a:spcBef>
                <a:spcPct val="20000"/>
              </a:spcBef>
              <a:buClr>
                <a:srgbClr val="002060"/>
              </a:buClr>
              <a:buSzPct val="70000"/>
              <a:buFont typeface="Wingdings" pitchFamily="2" charset="2"/>
              <a:buChar char="n"/>
            </a:pPr>
            <a:r>
              <a:rPr kumimoji="1" lang="en-US" sz="2700" dirty="0">
                <a:solidFill>
                  <a:prstClr val="black"/>
                </a:solidFill>
                <a:latin typeface="Times New Roman" pitchFamily="18" charset="0"/>
                <a:ea typeface="宋体" pitchFamily="2" charset="-122"/>
                <a:cs typeface="Times New Roman" pitchFamily="18" charset="0"/>
              </a:rPr>
              <a:t>Agriculture  #5</a:t>
            </a:r>
          </a:p>
          <a:p>
            <a:pPr marL="342900" lvl="0" indent="-342900">
              <a:spcBef>
                <a:spcPct val="20000"/>
              </a:spcBef>
              <a:buClr>
                <a:srgbClr val="002060"/>
              </a:buClr>
              <a:buSzPct val="70000"/>
              <a:buFont typeface="Wingdings" pitchFamily="2" charset="2"/>
              <a:buChar char="n"/>
            </a:pPr>
            <a:r>
              <a:rPr kumimoji="1" lang="en-US" sz="2700" dirty="0">
                <a:solidFill>
                  <a:prstClr val="black"/>
                </a:solidFill>
                <a:latin typeface="Times New Roman" pitchFamily="18" charset="0"/>
                <a:ea typeface="宋体" pitchFamily="2" charset="-122"/>
                <a:cs typeface="Times New Roman" pitchFamily="18" charset="0"/>
              </a:rPr>
              <a:t>Engineering  #31</a:t>
            </a:r>
          </a:p>
          <a:p>
            <a:pPr marL="342900" lvl="0" indent="-342900">
              <a:spcBef>
                <a:spcPct val="20000"/>
              </a:spcBef>
              <a:buClr>
                <a:srgbClr val="002060"/>
              </a:buClr>
              <a:buSzPct val="70000"/>
              <a:buFont typeface="Wingdings" pitchFamily="2" charset="2"/>
              <a:buChar char="n"/>
            </a:pPr>
            <a:r>
              <a:rPr kumimoji="1" lang="en-US" sz="2700" dirty="0">
                <a:solidFill>
                  <a:prstClr val="black"/>
                </a:solidFill>
                <a:latin typeface="Times New Roman" pitchFamily="18" charset="0"/>
                <a:ea typeface="宋体" pitchFamily="2" charset="-122"/>
                <a:cs typeface="Times New Roman" pitchFamily="18" charset="0"/>
              </a:rPr>
              <a:t>CS  #33</a:t>
            </a:r>
          </a:p>
          <a:p>
            <a:pPr marL="342900" lvl="0" indent="-342900">
              <a:spcBef>
                <a:spcPct val="20000"/>
              </a:spcBef>
              <a:buClr>
                <a:srgbClr val="002060"/>
              </a:buClr>
              <a:buSzPct val="70000"/>
              <a:buFont typeface="Wingdings" pitchFamily="2" charset="2"/>
              <a:buChar char="n"/>
            </a:pPr>
            <a:endParaRPr kumimoji="1" lang="en-US" sz="2700" dirty="0">
              <a:solidFill>
                <a:prstClr val="black"/>
              </a:solidFill>
              <a:latin typeface="Times New Roman" pitchFamily="18" charset="0"/>
              <a:ea typeface="宋体" pitchFamily="2" charset="-122"/>
              <a:cs typeface="Times New Roman" pitchFamily="18" charset="0"/>
            </a:endParaRPr>
          </a:p>
          <a:p>
            <a:pPr marL="342900" lvl="0" indent="-342900">
              <a:spcBef>
                <a:spcPct val="20000"/>
              </a:spcBef>
              <a:buClr>
                <a:srgbClr val="002060"/>
              </a:buClr>
              <a:buSzPct val="70000"/>
              <a:buFont typeface="Wingdings" pitchFamily="2" charset="2"/>
              <a:buChar char="n"/>
            </a:pPr>
            <a:r>
              <a:rPr kumimoji="1" lang="en-US" sz="2700" dirty="0">
                <a:solidFill>
                  <a:prstClr val="black"/>
                </a:solidFill>
                <a:latin typeface="Times New Roman" pitchFamily="18" charset="0"/>
                <a:ea typeface="宋体" pitchFamily="2" charset="-122"/>
                <a:cs typeface="Times New Roman" pitchFamily="18" charset="0"/>
              </a:rPr>
              <a:t>30km to Sacramento</a:t>
            </a:r>
          </a:p>
          <a:p>
            <a:pPr marL="342900" lvl="0" indent="-342900">
              <a:spcBef>
                <a:spcPct val="20000"/>
              </a:spcBef>
              <a:buClr>
                <a:srgbClr val="002060"/>
              </a:buClr>
              <a:buSzPct val="70000"/>
              <a:buFont typeface="Wingdings" pitchFamily="2" charset="2"/>
              <a:buChar char="n"/>
            </a:pPr>
            <a:r>
              <a:rPr kumimoji="1" lang="en-US" sz="2700" dirty="0">
                <a:solidFill>
                  <a:prstClr val="black"/>
                </a:solidFill>
                <a:latin typeface="Times New Roman" pitchFamily="18" charset="0"/>
                <a:ea typeface="宋体" pitchFamily="2" charset="-122"/>
                <a:cs typeface="Times New Roman" pitchFamily="18" charset="0"/>
              </a:rPr>
              <a:t>100km to San Francisco</a:t>
            </a:r>
          </a:p>
          <a:p>
            <a:pPr marL="342900" lvl="0" indent="-342900">
              <a:spcBef>
                <a:spcPct val="20000"/>
              </a:spcBef>
              <a:buClr>
                <a:srgbClr val="002060"/>
              </a:buClr>
              <a:buSzPct val="70000"/>
              <a:buFont typeface="Wingdings" pitchFamily="2" charset="2"/>
              <a:buChar char="n"/>
            </a:pPr>
            <a:r>
              <a:rPr kumimoji="1" lang="en-US" sz="2700" dirty="0">
                <a:solidFill>
                  <a:prstClr val="black"/>
                </a:solidFill>
                <a:latin typeface="Times New Roman" pitchFamily="18" charset="0"/>
                <a:ea typeface="宋体" pitchFamily="2" charset="-122"/>
                <a:cs typeface="Times New Roman" pitchFamily="18" charset="0"/>
              </a:rPr>
              <a:t>150km to Silicon Valley</a:t>
            </a:r>
            <a:endParaRPr lang="en-US" dirty="0"/>
          </a:p>
        </p:txBody>
      </p:sp>
    </p:spTree>
    <p:extLst>
      <p:ext uri="{BB962C8B-B14F-4D97-AF65-F5344CB8AC3E}">
        <p14:creationId xmlns:p14="http://schemas.microsoft.com/office/powerpoint/2010/main" val="1125794468"/>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Approach </a:t>
            </a:r>
          </a:p>
        </p:txBody>
      </p:sp>
      <p:sp>
        <p:nvSpPr>
          <p:cNvPr id="3" name="Content Placeholder 2"/>
          <p:cNvSpPr>
            <a:spLocks noGrp="1"/>
          </p:cNvSpPr>
          <p:nvPr>
            <p:ph idx="1"/>
          </p:nvPr>
        </p:nvSpPr>
        <p:spPr>
          <a:xfrm>
            <a:off x="270086" y="1097360"/>
            <a:ext cx="8651304" cy="5145435"/>
          </a:xfrm>
        </p:spPr>
        <p:txBody>
          <a:bodyPr>
            <a:normAutofit/>
          </a:bodyPr>
          <a:lstStyle/>
          <a:p>
            <a:r>
              <a:rPr lang="en-US" sz="2800" b="0" dirty="0"/>
              <a:t>Not only the prediction result, but also the </a:t>
            </a:r>
            <a:r>
              <a:rPr lang="en-US" sz="2800" b="0" dirty="0">
                <a:solidFill>
                  <a:srgbClr val="FF0000"/>
                </a:solidFill>
              </a:rPr>
              <a:t>model</a:t>
            </a:r>
            <a:r>
              <a:rPr lang="en-US" sz="2800" b="0" dirty="0"/>
              <a:t> itself, to</a:t>
            </a:r>
            <a:r>
              <a:rPr lang="en-US" sz="2800" b="0" dirty="0">
                <a:solidFill>
                  <a:srgbClr val="FF0000"/>
                </a:solidFill>
              </a:rPr>
              <a:t> guide </a:t>
            </a:r>
            <a:r>
              <a:rPr lang="en-US" sz="2800" b="0" dirty="0"/>
              <a:t>resource allocation</a:t>
            </a:r>
          </a:p>
          <a:p>
            <a:pPr lvl="1"/>
            <a:r>
              <a:rPr lang="en-US" sz="2400" b="0" dirty="0"/>
              <a:t>Best estimate of the quantitative relationship</a:t>
            </a:r>
          </a:p>
          <a:p>
            <a:endParaRPr lang="en-US" sz="2800"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60</a:t>
            </a:fld>
            <a:endParaRPr lang="zh-CN" altLang="en-US"/>
          </a:p>
        </p:txBody>
      </p:sp>
      <p:pic>
        <p:nvPicPr>
          <p:cNvPr id="40" name="Picture 39"/>
          <p:cNvPicPr>
            <a:picLocks noChangeAspect="1"/>
          </p:cNvPicPr>
          <p:nvPr/>
        </p:nvPicPr>
        <p:blipFill>
          <a:blip r:embed="rId3"/>
          <a:stretch>
            <a:fillRect/>
          </a:stretch>
        </p:blipFill>
        <p:spPr>
          <a:xfrm>
            <a:off x="1857267" y="2657652"/>
            <a:ext cx="5476939" cy="3075632"/>
          </a:xfrm>
          <a:prstGeom prst="rect">
            <a:avLst/>
          </a:prstGeom>
        </p:spPr>
      </p:pic>
      <p:sp>
        <p:nvSpPr>
          <p:cNvPr id="42" name="Oval 41"/>
          <p:cNvSpPr/>
          <p:nvPr/>
        </p:nvSpPr>
        <p:spPr>
          <a:xfrm>
            <a:off x="2879613" y="4062240"/>
            <a:ext cx="1697638" cy="1137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245022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ltLang="zh-CN" b="0" dirty="0"/>
              <a:t>Learning-Model-Guided Resource Allocation</a:t>
            </a:r>
            <a:endParaRPr lang="zh-CN" altLang="en-US" b="0" dirty="0"/>
          </a:p>
        </p:txBody>
      </p:sp>
      <p:sp>
        <p:nvSpPr>
          <p:cNvPr id="3" name="Content Placeholder 2"/>
          <p:cNvSpPr>
            <a:spLocks noGrp="1"/>
          </p:cNvSpPr>
          <p:nvPr>
            <p:ph idx="1"/>
          </p:nvPr>
        </p:nvSpPr>
        <p:spPr>
          <a:xfrm>
            <a:off x="395536" y="1124744"/>
            <a:ext cx="8435280" cy="5145435"/>
          </a:xfrm>
        </p:spPr>
        <p:txBody>
          <a:bodyPr/>
          <a:lstStyle/>
          <a:p>
            <a:r>
              <a:rPr lang="en-US" altLang="zh-CN" b="0" dirty="0"/>
              <a:t>Learning (offline)</a:t>
            </a:r>
          </a:p>
          <a:p>
            <a:pPr lvl="1"/>
            <a:r>
              <a:rPr lang="en-US" altLang="zh-CN" b="0" dirty="0"/>
              <a:t>Labeled samples, </a:t>
            </a:r>
          </a:p>
          <a:p>
            <a:endParaRPr lang="en-US" altLang="zh-CN" b="0" dirty="0"/>
          </a:p>
          <a:p>
            <a:pPr marL="0" indent="0">
              <a:buNone/>
            </a:pPr>
            <a:endParaRPr lang="en-US" altLang="zh-CN" b="0" dirty="0"/>
          </a:p>
          <a:p>
            <a:r>
              <a:rPr lang="en-US" altLang="zh-CN" b="0" dirty="0"/>
              <a:t>Resource allocation (online)</a:t>
            </a:r>
          </a:p>
          <a:p>
            <a:pPr lvl="1"/>
            <a:r>
              <a:rPr lang="en-US" altLang="zh-CN" b="0" dirty="0"/>
              <a:t>M runtime instances,</a:t>
            </a:r>
            <a:endParaRPr lang="zh-CN" altLang="en-US" b="0" dirty="0"/>
          </a:p>
        </p:txBody>
      </p:sp>
      <p:sp>
        <p:nvSpPr>
          <p:cNvPr id="12" name="Slide Number Placeholder 11"/>
          <p:cNvSpPr>
            <a:spLocks noGrp="1"/>
          </p:cNvSpPr>
          <p:nvPr>
            <p:ph type="sldNum" sz="quarter" idx="12"/>
          </p:nvPr>
        </p:nvSpPr>
        <p:spPr>
          <a:xfrm>
            <a:off x="6553200" y="6448251"/>
            <a:ext cx="2133600" cy="365125"/>
          </a:xfrm>
        </p:spPr>
        <p:txBody>
          <a:bodyPr/>
          <a:lstStyle/>
          <a:p>
            <a:fld id="{0C913308-F349-4B6D-A68A-DD1791B4A57B}" type="slidenum">
              <a:rPr lang="zh-CN" altLang="en-US" smtClean="0"/>
              <a:pPr/>
              <a:t>61</a:t>
            </a:fld>
            <a:endParaRPr lang="zh-CN" altLang="en-US" dirty="0"/>
          </a:p>
        </p:txBody>
      </p:sp>
      <p:grpSp>
        <p:nvGrpSpPr>
          <p:cNvPr id="5" name="Group 4"/>
          <p:cNvGrpSpPr/>
          <p:nvPr/>
        </p:nvGrpSpPr>
        <p:grpSpPr>
          <a:xfrm>
            <a:off x="4211960" y="1700808"/>
            <a:ext cx="3835796" cy="606996"/>
            <a:chOff x="3059832" y="1628800"/>
            <a:chExt cx="3835796" cy="606996"/>
          </a:xfrm>
        </p:grpSpPr>
        <p:sp>
          <p:nvSpPr>
            <p:cNvPr id="8" name="TextBox 7"/>
            <p:cNvSpPr txBox="1"/>
            <p:nvPr/>
          </p:nvSpPr>
          <p:spPr>
            <a:xfrm>
              <a:off x="6012160" y="1772816"/>
              <a:ext cx="361889" cy="369332"/>
            </a:xfrm>
            <a:prstGeom prst="rect">
              <a:avLst/>
            </a:prstGeom>
            <a:noFill/>
          </p:spPr>
          <p:txBody>
            <a:bodyPr wrap="square" rtlCol="0">
              <a:spAutoFit/>
            </a:bodyPr>
            <a:lstStyle/>
            <a:p>
              <a:r>
                <a:rPr lang="en-US" altLang="zh-CN" dirty="0">
                  <a:sym typeface="Wingdings" panose="05000000000000000000" pitchFamily="2" charset="2"/>
                </a:rPr>
                <a:t></a:t>
              </a:r>
              <a:endParaRPr lang="zh-CN" altLang="en-US" dirty="0"/>
            </a:p>
          </p:txBody>
        </p:sp>
        <p:graphicFrame>
          <p:nvGraphicFramePr>
            <p:cNvPr id="13" name="对象 12"/>
            <p:cNvGraphicFramePr>
              <a:graphicFrameLocks noChangeAspect="1"/>
            </p:cNvGraphicFramePr>
            <p:nvPr>
              <p:extLst/>
            </p:nvPr>
          </p:nvGraphicFramePr>
          <p:xfrm>
            <a:off x="3059832" y="1628800"/>
            <a:ext cx="3031919" cy="576065"/>
          </p:xfrm>
          <a:graphic>
            <a:graphicData uri="http://schemas.openxmlformats.org/presentationml/2006/ole">
              <mc:AlternateContent xmlns:mc="http://schemas.openxmlformats.org/markup-compatibility/2006">
                <mc:Choice xmlns:v="urn:schemas-microsoft-com:vml" Requires="v">
                  <p:oleObj spid="_x0000_s111927" name="公式" r:id="rId4" imgW="1270000" imgH="241300" progId="Equation.3">
                    <p:embed/>
                  </p:oleObj>
                </mc:Choice>
                <mc:Fallback>
                  <p:oleObj name="公式" r:id="rId4" imgW="1270000" imgH="241300" progId="Equation.3">
                    <p:embed/>
                    <p:pic>
                      <p:nvPicPr>
                        <p:cNvPr id="0" name=""/>
                        <p:cNvPicPr/>
                        <p:nvPr/>
                      </p:nvPicPr>
                      <p:blipFill>
                        <a:blip r:embed="rId5"/>
                        <a:stretch>
                          <a:fillRect/>
                        </a:stretch>
                      </p:blipFill>
                      <p:spPr>
                        <a:xfrm>
                          <a:off x="3059832" y="1628800"/>
                          <a:ext cx="3031919" cy="576065"/>
                        </a:xfrm>
                        <a:prstGeom prst="rect">
                          <a:avLst/>
                        </a:prstGeom>
                      </p:spPr>
                    </p:pic>
                  </p:oleObj>
                </mc:Fallback>
              </mc:AlternateContent>
            </a:graphicData>
          </a:graphic>
        </p:graphicFrame>
        <p:graphicFrame>
          <p:nvGraphicFramePr>
            <p:cNvPr id="20" name="对象 19"/>
            <p:cNvGraphicFramePr>
              <a:graphicFrameLocks noChangeAspect="1"/>
            </p:cNvGraphicFramePr>
            <p:nvPr>
              <p:extLst/>
            </p:nvPr>
          </p:nvGraphicFramePr>
          <p:xfrm>
            <a:off x="6516216" y="1700808"/>
            <a:ext cx="379412" cy="534988"/>
          </p:xfrm>
          <a:graphic>
            <a:graphicData uri="http://schemas.openxmlformats.org/presentationml/2006/ole">
              <mc:AlternateContent xmlns:mc="http://schemas.openxmlformats.org/markup-compatibility/2006">
                <mc:Choice xmlns:v="urn:schemas-microsoft-com:vml" Requires="v">
                  <p:oleObj spid="_x0000_s111928" name="公式" r:id="rId6" imgW="152400" imgH="215900" progId="Equation.3">
                    <p:embed/>
                  </p:oleObj>
                </mc:Choice>
                <mc:Fallback>
                  <p:oleObj name="公式" r:id="rId6" imgW="152400" imgH="215900" progId="Equation.3">
                    <p:embed/>
                    <p:pic>
                      <p:nvPicPr>
                        <p:cNvPr id="0" name=""/>
                        <p:cNvPicPr/>
                        <p:nvPr/>
                      </p:nvPicPr>
                      <p:blipFill>
                        <a:blip r:embed="rId7"/>
                        <a:stretch>
                          <a:fillRect/>
                        </a:stretch>
                      </p:blipFill>
                      <p:spPr>
                        <a:xfrm>
                          <a:off x="6516216" y="1700808"/>
                          <a:ext cx="379412" cy="534988"/>
                        </a:xfrm>
                        <a:prstGeom prst="rect">
                          <a:avLst/>
                        </a:prstGeom>
                      </p:spPr>
                    </p:pic>
                  </p:oleObj>
                </mc:Fallback>
              </mc:AlternateContent>
            </a:graphicData>
          </a:graphic>
        </p:graphicFrame>
      </p:grpSp>
      <p:graphicFrame>
        <p:nvGraphicFramePr>
          <p:cNvPr id="21" name="对象 20"/>
          <p:cNvGraphicFramePr>
            <a:graphicFrameLocks noChangeAspect="1"/>
          </p:cNvGraphicFramePr>
          <p:nvPr>
            <p:extLst>
              <p:ext uri="{D42A27DB-BD31-4B8C-83A1-F6EECF244321}">
                <p14:modId xmlns:p14="http://schemas.microsoft.com/office/powerpoint/2010/main" val="132900844"/>
              </p:ext>
            </p:extLst>
          </p:nvPr>
        </p:nvGraphicFramePr>
        <p:xfrm>
          <a:off x="1550988" y="2376488"/>
          <a:ext cx="5129212" cy="952500"/>
        </p:xfrm>
        <a:graphic>
          <a:graphicData uri="http://schemas.openxmlformats.org/presentationml/2006/ole">
            <mc:AlternateContent xmlns:mc="http://schemas.openxmlformats.org/markup-compatibility/2006">
              <mc:Choice xmlns:v="urn:schemas-microsoft-com:vml" Requires="v">
                <p:oleObj spid="_x0000_s111929" name="Equation" r:id="rId8" imgW="2323800" imgH="431640" progId="Equation.3">
                  <p:embed/>
                </p:oleObj>
              </mc:Choice>
              <mc:Fallback>
                <p:oleObj name="Equation" r:id="rId8" imgW="2323800" imgH="431640" progId="Equation.3">
                  <p:embed/>
                  <p:pic>
                    <p:nvPicPr>
                      <p:cNvPr id="0" name=""/>
                      <p:cNvPicPr/>
                      <p:nvPr/>
                    </p:nvPicPr>
                    <p:blipFill>
                      <a:blip r:embed="rId9"/>
                      <a:stretch>
                        <a:fillRect/>
                      </a:stretch>
                    </p:blipFill>
                    <p:spPr>
                      <a:xfrm>
                        <a:off x="1550988" y="2376488"/>
                        <a:ext cx="5129212" cy="952500"/>
                      </a:xfrm>
                      <a:prstGeom prst="rect">
                        <a:avLst/>
                      </a:prstGeom>
                    </p:spPr>
                  </p:pic>
                </p:oleObj>
              </mc:Fallback>
            </mc:AlternateContent>
          </a:graphicData>
        </a:graphic>
      </p:graphicFrame>
      <p:grpSp>
        <p:nvGrpSpPr>
          <p:cNvPr id="4" name="Group 3"/>
          <p:cNvGrpSpPr/>
          <p:nvPr/>
        </p:nvGrpSpPr>
        <p:grpSpPr>
          <a:xfrm>
            <a:off x="4644008" y="4005064"/>
            <a:ext cx="3456384" cy="570032"/>
            <a:chOff x="3563888" y="4437112"/>
            <a:chExt cx="3456384" cy="570032"/>
          </a:xfrm>
        </p:grpSpPr>
        <p:sp>
          <p:nvSpPr>
            <p:cNvPr id="14" name="Striped Right Arrow 13"/>
            <p:cNvSpPr/>
            <p:nvPr/>
          </p:nvSpPr>
          <p:spPr>
            <a:xfrm>
              <a:off x="5286347" y="4642277"/>
              <a:ext cx="360040" cy="168332"/>
            </a:xfrm>
            <a:prstGeom prst="striped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Plus 15"/>
            <p:cNvSpPr/>
            <p:nvPr/>
          </p:nvSpPr>
          <p:spPr>
            <a:xfrm>
              <a:off x="4213557" y="4611253"/>
              <a:ext cx="216024" cy="252020"/>
            </a:xfrm>
            <a:prstGeom prst="mathPlu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2" name="对象 21"/>
            <p:cNvGraphicFramePr>
              <a:graphicFrameLocks noChangeAspect="1"/>
            </p:cNvGraphicFramePr>
            <p:nvPr>
              <p:extLst/>
            </p:nvPr>
          </p:nvGraphicFramePr>
          <p:xfrm>
            <a:off x="3563888" y="4517490"/>
            <a:ext cx="370582" cy="484607"/>
          </p:xfrm>
          <a:graphic>
            <a:graphicData uri="http://schemas.openxmlformats.org/presentationml/2006/ole">
              <mc:AlternateContent xmlns:mc="http://schemas.openxmlformats.org/markup-compatibility/2006">
                <mc:Choice xmlns:v="urn:schemas-microsoft-com:vml" Requires="v">
                  <p:oleObj spid="_x0000_s111930" name="公式" r:id="rId10" imgW="165100" imgH="215900" progId="Equation.3">
                    <p:embed/>
                  </p:oleObj>
                </mc:Choice>
                <mc:Fallback>
                  <p:oleObj name="公式" r:id="rId10" imgW="165100" imgH="215900" progId="Equation.3">
                    <p:embed/>
                    <p:pic>
                      <p:nvPicPr>
                        <p:cNvPr id="0" name=""/>
                        <p:cNvPicPr/>
                        <p:nvPr/>
                      </p:nvPicPr>
                      <p:blipFill>
                        <a:blip r:embed="rId11"/>
                        <a:stretch>
                          <a:fillRect/>
                        </a:stretch>
                      </p:blipFill>
                      <p:spPr>
                        <a:xfrm>
                          <a:off x="3563888" y="4517490"/>
                          <a:ext cx="370582" cy="484607"/>
                        </a:xfrm>
                        <a:prstGeom prst="rect">
                          <a:avLst/>
                        </a:prstGeom>
                      </p:spPr>
                    </p:pic>
                  </p:oleObj>
                </mc:Fallback>
              </mc:AlternateContent>
            </a:graphicData>
          </a:graphic>
        </p:graphicFrame>
        <p:graphicFrame>
          <p:nvGraphicFramePr>
            <p:cNvPr id="23" name="对象 22"/>
            <p:cNvGraphicFramePr>
              <a:graphicFrameLocks noChangeAspect="1"/>
            </p:cNvGraphicFramePr>
            <p:nvPr>
              <p:extLst/>
            </p:nvPr>
          </p:nvGraphicFramePr>
          <p:xfrm>
            <a:off x="4716016" y="4517490"/>
            <a:ext cx="288032" cy="489654"/>
          </p:xfrm>
          <a:graphic>
            <a:graphicData uri="http://schemas.openxmlformats.org/presentationml/2006/ole">
              <mc:AlternateContent xmlns:mc="http://schemas.openxmlformats.org/markup-compatibility/2006">
                <mc:Choice xmlns:v="urn:schemas-microsoft-com:vml" Requires="v">
                  <p:oleObj spid="_x0000_s111931" name="公式" r:id="rId12" imgW="127000" imgH="215900" progId="Equation.3">
                    <p:embed/>
                  </p:oleObj>
                </mc:Choice>
                <mc:Fallback>
                  <p:oleObj name="公式" r:id="rId12" imgW="127000" imgH="215900" progId="Equation.3">
                    <p:embed/>
                    <p:pic>
                      <p:nvPicPr>
                        <p:cNvPr id="0" name=""/>
                        <p:cNvPicPr/>
                        <p:nvPr/>
                      </p:nvPicPr>
                      <p:blipFill>
                        <a:blip r:embed="rId13"/>
                        <a:stretch>
                          <a:fillRect/>
                        </a:stretch>
                      </p:blipFill>
                      <p:spPr>
                        <a:xfrm>
                          <a:off x="4716016" y="4517490"/>
                          <a:ext cx="288032" cy="489654"/>
                        </a:xfrm>
                        <a:prstGeom prst="rect">
                          <a:avLst/>
                        </a:prstGeom>
                      </p:spPr>
                    </p:pic>
                  </p:oleObj>
                </mc:Fallback>
              </mc:AlternateContent>
            </a:graphicData>
          </a:graphic>
        </p:graphicFrame>
        <p:graphicFrame>
          <p:nvGraphicFramePr>
            <p:cNvPr id="24" name="对象 23"/>
            <p:cNvGraphicFramePr>
              <a:graphicFrameLocks noChangeAspect="1"/>
            </p:cNvGraphicFramePr>
            <p:nvPr>
              <p:extLst/>
            </p:nvPr>
          </p:nvGraphicFramePr>
          <p:xfrm>
            <a:off x="5868144" y="4437112"/>
            <a:ext cx="1152128" cy="502210"/>
          </p:xfrm>
          <a:graphic>
            <a:graphicData uri="http://schemas.openxmlformats.org/presentationml/2006/ole">
              <mc:AlternateContent xmlns:mc="http://schemas.openxmlformats.org/markup-compatibility/2006">
                <mc:Choice xmlns:v="urn:schemas-microsoft-com:vml" Requires="v">
                  <p:oleObj spid="_x0000_s111932" name="公式" r:id="rId14" imgW="495300" imgH="215900" progId="Equation.3">
                    <p:embed/>
                  </p:oleObj>
                </mc:Choice>
                <mc:Fallback>
                  <p:oleObj name="公式" r:id="rId14" imgW="495300" imgH="215900" progId="Equation.3">
                    <p:embed/>
                    <p:pic>
                      <p:nvPicPr>
                        <p:cNvPr id="0" name=""/>
                        <p:cNvPicPr/>
                        <p:nvPr/>
                      </p:nvPicPr>
                      <p:blipFill>
                        <a:blip r:embed="rId15"/>
                        <a:stretch>
                          <a:fillRect/>
                        </a:stretch>
                      </p:blipFill>
                      <p:spPr>
                        <a:xfrm>
                          <a:off x="5868144" y="4437112"/>
                          <a:ext cx="1152128" cy="502210"/>
                        </a:xfrm>
                        <a:prstGeom prst="rect">
                          <a:avLst/>
                        </a:prstGeom>
                      </p:spPr>
                    </p:pic>
                  </p:oleObj>
                </mc:Fallback>
              </mc:AlternateContent>
            </a:graphicData>
          </a:graphic>
        </p:graphicFrame>
      </p:grpSp>
      <p:graphicFrame>
        <p:nvGraphicFramePr>
          <p:cNvPr id="25" name="对象 24"/>
          <p:cNvGraphicFramePr>
            <a:graphicFrameLocks noChangeAspect="1"/>
          </p:cNvGraphicFramePr>
          <p:nvPr>
            <p:extLst>
              <p:ext uri="{D42A27DB-BD31-4B8C-83A1-F6EECF244321}">
                <p14:modId xmlns:p14="http://schemas.microsoft.com/office/powerpoint/2010/main" val="1965873328"/>
              </p:ext>
            </p:extLst>
          </p:nvPr>
        </p:nvGraphicFramePr>
        <p:xfrm>
          <a:off x="2297113" y="4811713"/>
          <a:ext cx="4325937" cy="1227137"/>
        </p:xfrm>
        <a:graphic>
          <a:graphicData uri="http://schemas.openxmlformats.org/presentationml/2006/ole">
            <mc:AlternateContent xmlns:mc="http://schemas.openxmlformats.org/markup-compatibility/2006">
              <mc:Choice xmlns:v="urn:schemas-microsoft-com:vml" Requires="v">
                <p:oleObj spid="_x0000_s111933" name="Equation" r:id="rId16" imgW="1879560" imgH="533160" progId="Equation.3">
                  <p:embed/>
                </p:oleObj>
              </mc:Choice>
              <mc:Fallback>
                <p:oleObj name="Equation" r:id="rId16" imgW="1879560" imgH="533160" progId="Equation.3">
                  <p:embed/>
                  <p:pic>
                    <p:nvPicPr>
                      <p:cNvPr id="0" name=""/>
                      <p:cNvPicPr/>
                      <p:nvPr/>
                    </p:nvPicPr>
                    <p:blipFill>
                      <a:blip r:embed="rId17"/>
                      <a:stretch>
                        <a:fillRect/>
                      </a:stretch>
                    </p:blipFill>
                    <p:spPr>
                      <a:xfrm>
                        <a:off x="2297113" y="4811713"/>
                        <a:ext cx="4325937" cy="1227137"/>
                      </a:xfrm>
                      <a:prstGeom prst="rect">
                        <a:avLst/>
                      </a:prstGeom>
                    </p:spPr>
                  </p:pic>
                </p:oleObj>
              </mc:Fallback>
            </mc:AlternateContent>
          </a:graphicData>
        </a:graphic>
      </p:graphicFrame>
      <p:sp>
        <p:nvSpPr>
          <p:cNvPr id="9" name="Oval 8"/>
          <p:cNvSpPr/>
          <p:nvPr/>
        </p:nvSpPr>
        <p:spPr>
          <a:xfrm>
            <a:off x="4139952" y="1844824"/>
            <a:ext cx="43204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668344" y="1916832"/>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5796136" y="4149080"/>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a:off x="4499992" y="1484784"/>
            <a:ext cx="432048" cy="36004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a:stCxn id="18" idx="2"/>
          </p:cNvCxnSpPr>
          <p:nvPr/>
        </p:nvCxnSpPr>
        <p:spPr>
          <a:xfrm flipH="1">
            <a:off x="7884368" y="1638092"/>
            <a:ext cx="130473" cy="27874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a:off x="6012160" y="3789040"/>
            <a:ext cx="432048" cy="360040"/>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4932040" y="1268760"/>
            <a:ext cx="1583298" cy="369332"/>
          </a:xfrm>
          <a:prstGeom prst="rect">
            <a:avLst/>
          </a:prstGeom>
          <a:noFill/>
        </p:spPr>
        <p:txBody>
          <a:bodyPr wrap="none" rtlCol="0">
            <a:spAutoFit/>
          </a:bodyPr>
          <a:lstStyle/>
          <a:p>
            <a:r>
              <a:rPr lang="en-US" dirty="0"/>
              <a:t>Feature vector</a:t>
            </a:r>
          </a:p>
        </p:txBody>
      </p:sp>
      <p:sp>
        <p:nvSpPr>
          <p:cNvPr id="18" name="TextBox 17"/>
          <p:cNvSpPr txBox="1"/>
          <p:nvPr/>
        </p:nvSpPr>
        <p:spPr>
          <a:xfrm>
            <a:off x="7668344" y="1268760"/>
            <a:ext cx="692993" cy="369332"/>
          </a:xfrm>
          <a:prstGeom prst="rect">
            <a:avLst/>
          </a:prstGeom>
          <a:noFill/>
        </p:spPr>
        <p:txBody>
          <a:bodyPr wrap="none" rtlCol="0">
            <a:spAutoFit/>
          </a:bodyPr>
          <a:lstStyle/>
          <a:p>
            <a:r>
              <a:rPr lang="en-US" dirty="0"/>
              <a:t>Label</a:t>
            </a:r>
          </a:p>
        </p:txBody>
      </p:sp>
      <p:sp>
        <p:nvSpPr>
          <p:cNvPr id="29" name="TextBox 28"/>
          <p:cNvSpPr txBox="1"/>
          <p:nvPr/>
        </p:nvSpPr>
        <p:spPr>
          <a:xfrm>
            <a:off x="5868144" y="3501008"/>
            <a:ext cx="1069524" cy="369332"/>
          </a:xfrm>
          <a:prstGeom prst="rect">
            <a:avLst/>
          </a:prstGeom>
          <a:noFill/>
        </p:spPr>
        <p:txBody>
          <a:bodyPr wrap="none" rtlCol="0">
            <a:spAutoFit/>
          </a:bodyPr>
          <a:lstStyle/>
          <a:p>
            <a:r>
              <a:rPr lang="en-US" dirty="0"/>
              <a:t>Resource</a:t>
            </a:r>
          </a:p>
        </p:txBody>
      </p:sp>
      <p:sp>
        <p:nvSpPr>
          <p:cNvPr id="30" name="Oval 29"/>
          <p:cNvSpPr/>
          <p:nvPr/>
        </p:nvSpPr>
        <p:spPr>
          <a:xfrm>
            <a:off x="6948264" y="4077072"/>
            <a:ext cx="1143744" cy="4404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p:cNvCxnSpPr/>
          <p:nvPr/>
        </p:nvCxnSpPr>
        <p:spPr>
          <a:xfrm flipH="1">
            <a:off x="7524328" y="3861048"/>
            <a:ext cx="438612" cy="269448"/>
          </a:xfrm>
          <a:prstGeom prst="straightConnector1">
            <a:avLst/>
          </a:prstGeom>
          <a:ln>
            <a:solidFill>
              <a:schemeClr val="accent2"/>
            </a:solidFill>
            <a:tailEnd type="arrow"/>
          </a:ln>
        </p:spPr>
        <p:style>
          <a:lnRef idx="2">
            <a:schemeClr val="accent1"/>
          </a:lnRef>
          <a:fillRef idx="0">
            <a:schemeClr val="accent1"/>
          </a:fillRef>
          <a:effectRef idx="1">
            <a:schemeClr val="accent1"/>
          </a:effectRef>
          <a:fontRef idx="minor">
            <a:schemeClr val="tx1"/>
          </a:fontRef>
        </p:style>
      </p:cxnSp>
      <p:sp>
        <p:nvSpPr>
          <p:cNvPr id="33" name="TextBox 32"/>
          <p:cNvSpPr txBox="1"/>
          <p:nvPr/>
        </p:nvSpPr>
        <p:spPr>
          <a:xfrm>
            <a:off x="7164288" y="3501008"/>
            <a:ext cx="1774845" cy="369332"/>
          </a:xfrm>
          <a:prstGeom prst="rect">
            <a:avLst/>
          </a:prstGeom>
          <a:noFill/>
        </p:spPr>
        <p:txBody>
          <a:bodyPr wrap="none" rtlCol="0">
            <a:spAutoFit/>
          </a:bodyPr>
          <a:lstStyle/>
          <a:p>
            <a:r>
              <a:rPr lang="en-US" dirty="0"/>
              <a:t>Updated feature</a:t>
            </a:r>
          </a:p>
        </p:txBody>
      </p:sp>
    </p:spTree>
    <p:extLst>
      <p:ext uri="{BB962C8B-B14F-4D97-AF65-F5344CB8AC3E}">
        <p14:creationId xmlns:p14="http://schemas.microsoft.com/office/powerpoint/2010/main" val="8513746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	</a:t>
            </a:r>
          </a:p>
        </p:txBody>
      </p:sp>
      <p:sp>
        <p:nvSpPr>
          <p:cNvPr id="3" name="Content Placeholder 2"/>
          <p:cNvSpPr>
            <a:spLocks noGrp="1"/>
          </p:cNvSpPr>
          <p:nvPr>
            <p:ph idx="1"/>
          </p:nvPr>
        </p:nvSpPr>
        <p:spPr/>
        <p:txBody>
          <a:bodyPr>
            <a:normAutofit lnSpcReduction="10000"/>
          </a:bodyPr>
          <a:lstStyle/>
          <a:p>
            <a:r>
              <a:rPr lang="en-US" b="0" dirty="0"/>
              <a:t>Not all feature values can be affected by resource allocation. </a:t>
            </a:r>
          </a:p>
          <a:p>
            <a:pPr lvl="1"/>
            <a:r>
              <a:rPr lang="en-US" b="0" dirty="0"/>
              <a:t>Ex: device features, content provider </a:t>
            </a:r>
          </a:p>
          <a:p>
            <a:r>
              <a:rPr lang="en-US" b="0" dirty="0"/>
              <a:t>Not all problems can be solved by the network. </a:t>
            </a:r>
          </a:p>
          <a:p>
            <a:r>
              <a:rPr lang="en-US" b="0" dirty="0"/>
              <a:t>Learned models show correlation not causation</a:t>
            </a:r>
          </a:p>
          <a:p>
            <a:pPr lvl="1"/>
            <a:r>
              <a:rPr lang="en-US" b="0" dirty="0"/>
              <a:t>Domain knowledge </a:t>
            </a:r>
          </a:p>
          <a:p>
            <a:pPr lvl="1"/>
            <a:r>
              <a:rPr lang="en-US" b="0" dirty="0"/>
              <a:t>Experiments</a:t>
            </a:r>
          </a:p>
          <a:p>
            <a:pPr lvl="1"/>
            <a:r>
              <a:rPr lang="en-US" b="0" dirty="0"/>
              <a:t>No worse than abstract utility function-based resource allocation </a:t>
            </a:r>
          </a:p>
          <a:p>
            <a:r>
              <a:rPr lang="en-US" b="0" dirty="0"/>
              <a:t>Is the model still valid after resource allocation?</a:t>
            </a:r>
          </a:p>
          <a:p>
            <a:endParaRPr lang="en-US" b="0" dirty="0"/>
          </a:p>
          <a:p>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62</a:t>
            </a:fld>
            <a:endParaRPr lang="zh-CN" altLang="en-US"/>
          </a:p>
        </p:txBody>
      </p:sp>
    </p:spTree>
    <p:extLst>
      <p:ext uri="{BB962C8B-B14F-4D97-AF65-F5344CB8AC3E}">
        <p14:creationId xmlns:p14="http://schemas.microsoft.com/office/powerpoint/2010/main" val="32475619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Approach </a:t>
            </a:r>
          </a:p>
        </p:txBody>
      </p:sp>
      <p:sp>
        <p:nvSpPr>
          <p:cNvPr id="3" name="Content Placeholder 2"/>
          <p:cNvSpPr>
            <a:spLocks noGrp="1"/>
          </p:cNvSpPr>
          <p:nvPr>
            <p:ph idx="1"/>
          </p:nvPr>
        </p:nvSpPr>
        <p:spPr>
          <a:xfrm>
            <a:off x="270086" y="1097360"/>
            <a:ext cx="8651304" cy="5145435"/>
          </a:xfrm>
        </p:spPr>
        <p:txBody>
          <a:bodyPr>
            <a:normAutofit/>
          </a:bodyPr>
          <a:lstStyle/>
          <a:p>
            <a:r>
              <a:rPr lang="en-US" dirty="0">
                <a:solidFill>
                  <a:srgbClr val="FF0000"/>
                </a:solidFill>
              </a:rPr>
              <a:t>Validate, invalidate, </a:t>
            </a:r>
            <a:r>
              <a:rPr lang="en-US" dirty="0"/>
              <a:t>and</a:t>
            </a:r>
            <a:r>
              <a:rPr lang="en-US" dirty="0">
                <a:solidFill>
                  <a:srgbClr val="FF0000"/>
                </a:solidFill>
              </a:rPr>
              <a:t> adjust </a:t>
            </a:r>
            <a:r>
              <a:rPr lang="en-US" dirty="0"/>
              <a:t>the model based on feedback</a:t>
            </a:r>
          </a:p>
          <a:p>
            <a:endParaRPr lang="en-US"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63</a:t>
            </a:fld>
            <a:endParaRPr lang="zh-CN" altLang="en-US" dirty="0"/>
          </a:p>
        </p:txBody>
      </p:sp>
      <p:pic>
        <p:nvPicPr>
          <p:cNvPr id="40" name="Picture 39"/>
          <p:cNvPicPr>
            <a:picLocks noChangeAspect="1"/>
          </p:cNvPicPr>
          <p:nvPr/>
        </p:nvPicPr>
        <p:blipFill>
          <a:blip r:embed="rId2"/>
          <a:stretch>
            <a:fillRect/>
          </a:stretch>
        </p:blipFill>
        <p:spPr>
          <a:xfrm>
            <a:off x="1691680" y="2564904"/>
            <a:ext cx="5476939" cy="3075632"/>
          </a:xfrm>
          <a:prstGeom prst="rect">
            <a:avLst/>
          </a:prstGeom>
        </p:spPr>
      </p:pic>
      <p:sp>
        <p:nvSpPr>
          <p:cNvPr id="42" name="Oval 41"/>
          <p:cNvSpPr/>
          <p:nvPr/>
        </p:nvSpPr>
        <p:spPr>
          <a:xfrm>
            <a:off x="4932040" y="2507044"/>
            <a:ext cx="1697638" cy="11379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66107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Data-Guided Resource Allocation</a:t>
            </a:r>
            <a:endParaRPr lang="zh-CN" altLang="en-US" dirty="0"/>
          </a:p>
        </p:txBody>
      </p:sp>
      <p:sp>
        <p:nvSpPr>
          <p:cNvPr id="3" name="Content Placeholder 2"/>
          <p:cNvSpPr>
            <a:spLocks noGrp="1"/>
          </p:cNvSpPr>
          <p:nvPr>
            <p:ph idx="1"/>
          </p:nvPr>
        </p:nvSpPr>
        <p:spPr/>
        <p:txBody>
          <a:bodyPr/>
          <a:lstStyle/>
          <a:p>
            <a:r>
              <a:rPr lang="en-US" altLang="zh-CN" dirty="0"/>
              <a:t>Input: trained classifier, users w/o label,</a:t>
            </a:r>
            <a:r>
              <a:rPr lang="zh-CN" altLang="en-US" dirty="0"/>
              <a:t> </a:t>
            </a:r>
            <a:r>
              <a:rPr lang="en-US" altLang="zh-CN" dirty="0"/>
              <a:t>available resources</a:t>
            </a:r>
          </a:p>
          <a:p>
            <a:r>
              <a:rPr lang="en-US" altLang="zh-CN" dirty="0"/>
              <a:t>Output: users w/ updated features</a:t>
            </a:r>
          </a:p>
        </p:txBody>
      </p:sp>
      <p:grpSp>
        <p:nvGrpSpPr>
          <p:cNvPr id="6" name="Group 5"/>
          <p:cNvGrpSpPr/>
          <p:nvPr/>
        </p:nvGrpSpPr>
        <p:grpSpPr>
          <a:xfrm>
            <a:off x="1975380" y="3140968"/>
            <a:ext cx="5476939" cy="3075632"/>
            <a:chOff x="2699792" y="1844824"/>
            <a:chExt cx="5110886" cy="2736304"/>
          </a:xfrm>
        </p:grpSpPr>
        <p:pic>
          <p:nvPicPr>
            <p:cNvPr id="4" name="Picture 3"/>
            <p:cNvPicPr>
              <a:picLocks noChangeAspect="1"/>
            </p:cNvPicPr>
            <p:nvPr/>
          </p:nvPicPr>
          <p:blipFill>
            <a:blip r:embed="rId2"/>
            <a:stretch>
              <a:fillRect/>
            </a:stretch>
          </p:blipFill>
          <p:spPr>
            <a:xfrm>
              <a:off x="2699792" y="1844824"/>
              <a:ext cx="5110886" cy="2736304"/>
            </a:xfrm>
            <a:prstGeom prst="rect">
              <a:avLst/>
            </a:prstGeom>
          </p:spPr>
        </p:pic>
        <p:sp>
          <p:nvSpPr>
            <p:cNvPr id="5" name="Oval 4"/>
            <p:cNvSpPr/>
            <p:nvPr/>
          </p:nvSpPr>
          <p:spPr>
            <a:xfrm>
              <a:off x="3635896" y="3068960"/>
              <a:ext cx="1584176" cy="101242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Slide Number Placeholder 6"/>
          <p:cNvSpPr>
            <a:spLocks noGrp="1"/>
          </p:cNvSpPr>
          <p:nvPr>
            <p:ph type="sldNum" sz="quarter" idx="12"/>
          </p:nvPr>
        </p:nvSpPr>
        <p:spPr/>
        <p:txBody>
          <a:bodyPr/>
          <a:lstStyle/>
          <a:p>
            <a:fld id="{0C913308-F349-4B6D-A68A-DD1791B4A57B}" type="slidenum">
              <a:rPr lang="zh-CN" altLang="en-US" smtClean="0"/>
              <a:pPr/>
              <a:t>64</a:t>
            </a:fld>
            <a:endParaRPr lang="zh-CN" altLang="en-US"/>
          </a:p>
        </p:txBody>
      </p:sp>
    </p:spTree>
    <p:extLst>
      <p:ext uri="{BB962C8B-B14F-4D97-AF65-F5344CB8AC3E}">
        <p14:creationId xmlns:p14="http://schemas.microsoft.com/office/powerpoint/2010/main" val="96039088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 Closer Look at LR</a:t>
            </a:r>
            <a:endParaRPr lang="zh-CN" altLang="en-US" dirty="0"/>
          </a:p>
        </p:txBody>
      </p:sp>
      <p:sp>
        <p:nvSpPr>
          <p:cNvPr id="3" name="Content Placeholder 2"/>
          <p:cNvSpPr>
            <a:spLocks noGrp="1"/>
          </p:cNvSpPr>
          <p:nvPr>
            <p:ph idx="1"/>
          </p:nvPr>
        </p:nvSpPr>
        <p:spPr/>
        <p:txBody>
          <a:bodyPr/>
          <a:lstStyle/>
          <a:p>
            <a:endParaRPr lang="en-US" altLang="zh-CN" b="0" dirty="0"/>
          </a:p>
          <a:p>
            <a:r>
              <a:rPr lang="en-US" altLang="zh-CN" b="0" dirty="0"/>
              <a:t>Learn a logistic regression model </a:t>
            </a:r>
          </a:p>
        </p:txBody>
      </p:sp>
      <p:sp>
        <p:nvSpPr>
          <p:cNvPr id="7" name="TextBox 6"/>
          <p:cNvSpPr txBox="1"/>
          <p:nvPr/>
        </p:nvSpPr>
        <p:spPr>
          <a:xfrm>
            <a:off x="886152" y="4077072"/>
            <a:ext cx="2855144" cy="477054"/>
          </a:xfrm>
          <a:prstGeom prst="rect">
            <a:avLst/>
          </a:prstGeom>
          <a:noFill/>
        </p:spPr>
        <p:txBody>
          <a:bodyPr wrap="square" rtlCol="0">
            <a:spAutoFit/>
          </a:bodyPr>
          <a:lstStyle/>
          <a:p>
            <a:r>
              <a:rPr lang="en-US" altLang="zh-CN" sz="2500" dirty="0"/>
              <a:t>Positive probability</a:t>
            </a:r>
            <a:endParaRPr lang="zh-CN" altLang="en-US" sz="2500" dirty="0"/>
          </a:p>
        </p:txBody>
      </p:sp>
      <p:sp>
        <p:nvSpPr>
          <p:cNvPr id="8" name="TextBox 7"/>
          <p:cNvSpPr txBox="1"/>
          <p:nvPr/>
        </p:nvSpPr>
        <p:spPr>
          <a:xfrm>
            <a:off x="886152" y="4882056"/>
            <a:ext cx="2836640" cy="477054"/>
          </a:xfrm>
          <a:prstGeom prst="rect">
            <a:avLst/>
          </a:prstGeom>
          <a:noFill/>
        </p:spPr>
        <p:txBody>
          <a:bodyPr wrap="square" rtlCol="0">
            <a:spAutoFit/>
          </a:bodyPr>
          <a:lstStyle/>
          <a:p>
            <a:r>
              <a:rPr lang="en-US" altLang="zh-CN" sz="2500" dirty="0"/>
              <a:t>Negative probability</a:t>
            </a:r>
            <a:endParaRPr lang="zh-CN" altLang="en-US" sz="2500" dirty="0"/>
          </a:p>
        </p:txBody>
      </p:sp>
      <p:sp>
        <p:nvSpPr>
          <p:cNvPr id="11" name="Slide Number Placeholder 10"/>
          <p:cNvSpPr>
            <a:spLocks noGrp="1"/>
          </p:cNvSpPr>
          <p:nvPr>
            <p:ph type="sldNum" sz="quarter" idx="12"/>
          </p:nvPr>
        </p:nvSpPr>
        <p:spPr/>
        <p:txBody>
          <a:bodyPr/>
          <a:lstStyle/>
          <a:p>
            <a:fld id="{0C913308-F349-4B6D-A68A-DD1791B4A57B}" type="slidenum">
              <a:rPr lang="zh-CN" altLang="en-US" smtClean="0"/>
              <a:pPr/>
              <a:t>65</a:t>
            </a:fld>
            <a:endParaRPr lang="zh-CN" altLang="en-US" dirty="0"/>
          </a:p>
        </p:txBody>
      </p:sp>
      <p:graphicFrame>
        <p:nvGraphicFramePr>
          <p:cNvPr id="12" name="对象 11"/>
          <p:cNvGraphicFramePr>
            <a:graphicFrameLocks noChangeAspect="1"/>
          </p:cNvGraphicFramePr>
          <p:nvPr>
            <p:extLst/>
          </p:nvPr>
        </p:nvGraphicFramePr>
        <p:xfrm>
          <a:off x="877888" y="2767013"/>
          <a:ext cx="7621587" cy="877887"/>
        </p:xfrm>
        <a:graphic>
          <a:graphicData uri="http://schemas.openxmlformats.org/presentationml/2006/ole">
            <mc:AlternateContent xmlns:mc="http://schemas.openxmlformats.org/markup-compatibility/2006">
              <mc:Choice xmlns:v="urn:schemas-microsoft-com:vml" Requires="v">
                <p:oleObj spid="_x0000_s112775" name="Equation" r:id="rId4" imgW="3975100" imgH="457200" progId="Equation.3">
                  <p:embed/>
                </p:oleObj>
              </mc:Choice>
              <mc:Fallback>
                <p:oleObj name="Equation" r:id="rId4" imgW="3975100" imgH="457200" progId="Equation.3">
                  <p:embed/>
                  <p:pic>
                    <p:nvPicPr>
                      <p:cNvPr id="0" name=""/>
                      <p:cNvPicPr/>
                      <p:nvPr/>
                    </p:nvPicPr>
                    <p:blipFill>
                      <a:blip r:embed="rId5"/>
                      <a:stretch>
                        <a:fillRect/>
                      </a:stretch>
                    </p:blipFill>
                    <p:spPr>
                      <a:xfrm>
                        <a:off x="877888" y="2767013"/>
                        <a:ext cx="7621587" cy="877887"/>
                      </a:xfrm>
                      <a:prstGeom prst="rect">
                        <a:avLst/>
                      </a:prstGeom>
                    </p:spPr>
                  </p:pic>
                </p:oleObj>
              </mc:Fallback>
            </mc:AlternateContent>
          </a:graphicData>
        </a:graphic>
      </p:graphicFrame>
      <p:graphicFrame>
        <p:nvGraphicFramePr>
          <p:cNvPr id="14" name="对象 13"/>
          <p:cNvGraphicFramePr>
            <a:graphicFrameLocks noChangeAspect="1"/>
          </p:cNvGraphicFramePr>
          <p:nvPr>
            <p:extLst/>
          </p:nvPr>
        </p:nvGraphicFramePr>
        <p:xfrm>
          <a:off x="4067944" y="4005064"/>
          <a:ext cx="1296144" cy="587585"/>
        </p:xfrm>
        <a:graphic>
          <a:graphicData uri="http://schemas.openxmlformats.org/presentationml/2006/ole">
            <mc:AlternateContent xmlns:mc="http://schemas.openxmlformats.org/markup-compatibility/2006">
              <mc:Choice xmlns:v="urn:schemas-microsoft-com:vml" Requires="v">
                <p:oleObj spid="_x0000_s112776" name="公式" r:id="rId6" imgW="952500" imgH="431800" progId="Equation.3">
                  <p:embed/>
                </p:oleObj>
              </mc:Choice>
              <mc:Fallback>
                <p:oleObj name="公式" r:id="rId6" imgW="952500" imgH="431800" progId="Equation.3">
                  <p:embed/>
                  <p:pic>
                    <p:nvPicPr>
                      <p:cNvPr id="0" name=""/>
                      <p:cNvPicPr/>
                      <p:nvPr/>
                    </p:nvPicPr>
                    <p:blipFill>
                      <a:blip r:embed="rId7"/>
                      <a:stretch>
                        <a:fillRect/>
                      </a:stretch>
                    </p:blipFill>
                    <p:spPr>
                      <a:xfrm>
                        <a:off x="4067944" y="4005064"/>
                        <a:ext cx="1296144" cy="587585"/>
                      </a:xfrm>
                      <a:prstGeom prst="rect">
                        <a:avLst/>
                      </a:prstGeom>
                    </p:spPr>
                  </p:pic>
                </p:oleObj>
              </mc:Fallback>
            </mc:AlternateContent>
          </a:graphicData>
        </a:graphic>
      </p:graphicFrame>
      <p:graphicFrame>
        <p:nvGraphicFramePr>
          <p:cNvPr id="15" name="对象 14"/>
          <p:cNvGraphicFramePr>
            <a:graphicFrameLocks noChangeAspect="1"/>
          </p:cNvGraphicFramePr>
          <p:nvPr>
            <p:extLst/>
          </p:nvPr>
        </p:nvGraphicFramePr>
        <p:xfrm>
          <a:off x="4139952" y="4797152"/>
          <a:ext cx="1296144" cy="638680"/>
        </p:xfrm>
        <a:graphic>
          <a:graphicData uri="http://schemas.openxmlformats.org/presentationml/2006/ole">
            <mc:AlternateContent xmlns:mc="http://schemas.openxmlformats.org/markup-compatibility/2006">
              <mc:Choice xmlns:v="urn:schemas-microsoft-com:vml" Requires="v">
                <p:oleObj spid="_x0000_s112777" name="Equation" r:id="rId8" imgW="876300" imgH="431800" progId="Equation.3">
                  <p:embed/>
                </p:oleObj>
              </mc:Choice>
              <mc:Fallback>
                <p:oleObj name="Equation" r:id="rId8" imgW="876300" imgH="431800" progId="Equation.3">
                  <p:embed/>
                  <p:pic>
                    <p:nvPicPr>
                      <p:cNvPr id="0" name=""/>
                      <p:cNvPicPr/>
                      <p:nvPr/>
                    </p:nvPicPr>
                    <p:blipFill>
                      <a:blip r:embed="rId9"/>
                      <a:stretch>
                        <a:fillRect/>
                      </a:stretch>
                    </p:blipFill>
                    <p:spPr>
                      <a:xfrm>
                        <a:off x="4139952" y="4797152"/>
                        <a:ext cx="1296144" cy="638680"/>
                      </a:xfrm>
                      <a:prstGeom prst="rect">
                        <a:avLst/>
                      </a:prstGeom>
                    </p:spPr>
                  </p:pic>
                </p:oleObj>
              </mc:Fallback>
            </mc:AlternateContent>
          </a:graphicData>
        </a:graphic>
      </p:graphicFrame>
    </p:spTree>
    <p:extLst>
      <p:ext uri="{BB962C8B-B14F-4D97-AF65-F5344CB8AC3E}">
        <p14:creationId xmlns:p14="http://schemas.microsoft.com/office/powerpoint/2010/main" val="15198004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b="0" dirty="0"/>
              <a:t>Two types of resources: </a:t>
            </a:r>
          </a:p>
          <a:p>
            <a:pPr lvl="1"/>
            <a:r>
              <a:rPr lang="en-US" altLang="zh-CN" b="0" dirty="0"/>
              <a:t>Additional bandwidth </a:t>
            </a:r>
            <a:r>
              <a:rPr lang="en-US" b="0" dirty="0"/>
              <a:t>-&gt; improve throughput</a:t>
            </a:r>
          </a:p>
          <a:p>
            <a:pPr lvl="1"/>
            <a:r>
              <a:rPr lang="en-US" altLang="zh-CN" b="0" dirty="0"/>
              <a:t>Active reconnection </a:t>
            </a:r>
            <a:r>
              <a:rPr lang="en-US" b="0" dirty="0"/>
              <a:t>-&gt; reduce connection failures</a:t>
            </a:r>
          </a:p>
          <a:p>
            <a:r>
              <a:rPr lang="en-US" altLang="zh-CN" b="0" dirty="0"/>
              <a:t>Linear effects of resource allocation on features</a:t>
            </a:r>
          </a:p>
          <a:p>
            <a:endParaRPr lang="en-US" altLang="zh-CN" b="0" dirty="0"/>
          </a:p>
        </p:txBody>
      </p:sp>
      <p:pic>
        <p:nvPicPr>
          <p:cNvPr id="25" name="Picture 24"/>
          <p:cNvPicPr>
            <a:picLocks noChangeAspect="1"/>
          </p:cNvPicPr>
          <p:nvPr/>
        </p:nvPicPr>
        <p:blipFill>
          <a:blip r:embed="rId3"/>
          <a:stretch>
            <a:fillRect/>
          </a:stretch>
        </p:blipFill>
        <p:spPr>
          <a:xfrm>
            <a:off x="778605" y="4190360"/>
            <a:ext cx="5036586" cy="1991384"/>
          </a:xfrm>
          <a:prstGeom prst="rect">
            <a:avLst/>
          </a:prstGeom>
        </p:spPr>
      </p:pic>
      <p:sp>
        <p:nvSpPr>
          <p:cNvPr id="2" name="Title 1"/>
          <p:cNvSpPr>
            <a:spLocks noGrp="1"/>
          </p:cNvSpPr>
          <p:nvPr>
            <p:ph type="title"/>
          </p:nvPr>
        </p:nvSpPr>
        <p:spPr/>
        <p:txBody>
          <a:bodyPr/>
          <a:lstStyle/>
          <a:p>
            <a:r>
              <a:rPr lang="en-US" altLang="zh-CN" dirty="0"/>
              <a:t>Model-based Resource Allocation</a:t>
            </a:r>
            <a:endParaRPr lang="zh-CN" altLang="en-US" dirty="0"/>
          </a:p>
        </p:txBody>
      </p:sp>
      <p:sp>
        <p:nvSpPr>
          <p:cNvPr id="18" name="Slide Number Placeholder 17"/>
          <p:cNvSpPr>
            <a:spLocks noGrp="1"/>
          </p:cNvSpPr>
          <p:nvPr>
            <p:ph type="sldNum" sz="quarter" idx="12"/>
          </p:nvPr>
        </p:nvSpPr>
        <p:spPr/>
        <p:txBody>
          <a:bodyPr/>
          <a:lstStyle/>
          <a:p>
            <a:fld id="{0C913308-F349-4B6D-A68A-DD1791B4A57B}" type="slidenum">
              <a:rPr lang="zh-CN" altLang="en-US" smtClean="0"/>
              <a:pPr/>
              <a:t>66</a:t>
            </a:fld>
            <a:endParaRPr lang="zh-CN" altLang="en-US"/>
          </a:p>
        </p:txBody>
      </p:sp>
      <p:sp>
        <p:nvSpPr>
          <p:cNvPr id="19" name="Rectangle 18"/>
          <p:cNvSpPr/>
          <p:nvPr/>
        </p:nvSpPr>
        <p:spPr>
          <a:xfrm>
            <a:off x="5732098" y="5362087"/>
            <a:ext cx="2652419" cy="861774"/>
          </a:xfrm>
          <a:prstGeom prst="rect">
            <a:avLst/>
          </a:prstGeom>
        </p:spPr>
        <p:txBody>
          <a:bodyPr wrap="square">
            <a:spAutoFit/>
          </a:bodyPr>
          <a:lstStyle/>
          <a:p>
            <a:r>
              <a:rPr lang="en-US" altLang="zh-CN" sz="2500" dirty="0">
                <a:solidFill>
                  <a:srgbClr val="FF0000"/>
                </a:solidFill>
              </a:rPr>
              <a:t>User-side </a:t>
            </a:r>
            <a:r>
              <a:rPr lang="en-US" altLang="zh-CN" sz="2500" dirty="0">
                <a:solidFill>
                  <a:srgbClr val="FF0000"/>
                </a:solidFill>
                <a:cs typeface="Calibri"/>
              </a:rPr>
              <a:t>resource</a:t>
            </a:r>
            <a:r>
              <a:rPr lang="zh-CN" altLang="en-US" sz="2500" dirty="0">
                <a:solidFill>
                  <a:srgbClr val="FF0000"/>
                </a:solidFill>
                <a:cs typeface="Calibri"/>
              </a:rPr>
              <a:t> </a:t>
            </a:r>
            <a:endParaRPr lang="en-US" altLang="zh-CN" sz="2500" dirty="0">
              <a:solidFill>
                <a:srgbClr val="FF0000"/>
              </a:solidFill>
              <a:cs typeface="Calibri"/>
            </a:endParaRPr>
          </a:p>
          <a:p>
            <a:r>
              <a:rPr lang="en-US" altLang="zh-CN" sz="2500" dirty="0">
                <a:solidFill>
                  <a:srgbClr val="FF0000"/>
                </a:solidFill>
                <a:cs typeface="Calibri"/>
              </a:rPr>
              <a:t>constraints</a:t>
            </a:r>
            <a:endParaRPr lang="zh-CN" altLang="en-US" sz="2500" dirty="0">
              <a:solidFill>
                <a:srgbClr val="FF0000"/>
              </a:solidFill>
              <a:cs typeface="Calibri"/>
            </a:endParaRPr>
          </a:p>
        </p:txBody>
      </p:sp>
      <p:sp>
        <p:nvSpPr>
          <p:cNvPr id="20" name="Oval 19"/>
          <p:cNvSpPr/>
          <p:nvPr/>
        </p:nvSpPr>
        <p:spPr>
          <a:xfrm>
            <a:off x="4244599" y="5663455"/>
            <a:ext cx="479751" cy="4798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Straight Arrow Connector 20"/>
          <p:cNvCxnSpPr/>
          <p:nvPr/>
        </p:nvCxnSpPr>
        <p:spPr>
          <a:xfrm flipH="1">
            <a:off x="4757886" y="5663455"/>
            <a:ext cx="1006116" cy="16782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4724350" y="5101173"/>
            <a:ext cx="567606" cy="5218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Straight Arrow Connector 22"/>
          <p:cNvCxnSpPr/>
          <p:nvPr/>
        </p:nvCxnSpPr>
        <p:spPr>
          <a:xfrm flipH="1">
            <a:off x="5229687" y="4957323"/>
            <a:ext cx="544091" cy="23184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5764537" y="4577595"/>
            <a:ext cx="2695895" cy="477054"/>
          </a:xfrm>
          <a:prstGeom prst="rect">
            <a:avLst/>
          </a:prstGeom>
        </p:spPr>
        <p:txBody>
          <a:bodyPr wrap="square">
            <a:spAutoFit/>
          </a:bodyPr>
          <a:lstStyle/>
          <a:p>
            <a:r>
              <a:rPr lang="en-US" altLang="zh-CN" sz="2500" dirty="0">
                <a:solidFill>
                  <a:srgbClr val="FF0000"/>
                </a:solidFill>
              </a:rPr>
              <a:t>Available resource</a:t>
            </a:r>
            <a:endParaRPr lang="zh-CN" altLang="en-US" sz="2500" dirty="0">
              <a:solidFill>
                <a:srgbClr val="FF0000"/>
              </a:solidFill>
            </a:endParaRPr>
          </a:p>
        </p:txBody>
      </p:sp>
      <p:grpSp>
        <p:nvGrpSpPr>
          <p:cNvPr id="9" name="Group 8"/>
          <p:cNvGrpSpPr/>
          <p:nvPr/>
        </p:nvGrpSpPr>
        <p:grpSpPr>
          <a:xfrm>
            <a:off x="2431205" y="3388447"/>
            <a:ext cx="5499373" cy="570032"/>
            <a:chOff x="1979712" y="6093296"/>
            <a:chExt cx="5499373" cy="570032"/>
          </a:xfrm>
        </p:grpSpPr>
        <p:grpSp>
          <p:nvGrpSpPr>
            <p:cNvPr id="26" name="组 25"/>
            <p:cNvGrpSpPr/>
            <p:nvPr/>
          </p:nvGrpSpPr>
          <p:grpSpPr>
            <a:xfrm>
              <a:off x="1979712" y="6093296"/>
              <a:ext cx="3456384" cy="570032"/>
              <a:chOff x="3563888" y="4500750"/>
              <a:chExt cx="3456384" cy="570032"/>
            </a:xfrm>
          </p:grpSpPr>
          <p:sp>
            <p:nvSpPr>
              <p:cNvPr id="27" name="Striped Right Arrow 26"/>
              <p:cNvSpPr/>
              <p:nvPr/>
            </p:nvSpPr>
            <p:spPr>
              <a:xfrm>
                <a:off x="5286347" y="4705915"/>
                <a:ext cx="360040" cy="168332"/>
              </a:xfrm>
              <a:prstGeom prst="striped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lus 27"/>
              <p:cNvSpPr/>
              <p:nvPr/>
            </p:nvSpPr>
            <p:spPr>
              <a:xfrm>
                <a:off x="4213557" y="4674891"/>
                <a:ext cx="216024" cy="252020"/>
              </a:xfrm>
              <a:prstGeom prst="mathPlu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9" name="对象 21"/>
              <p:cNvGraphicFramePr>
                <a:graphicFrameLocks noChangeAspect="1"/>
              </p:cNvGraphicFramePr>
              <p:nvPr>
                <p:extLst/>
              </p:nvPr>
            </p:nvGraphicFramePr>
            <p:xfrm>
              <a:off x="3563888" y="4581128"/>
              <a:ext cx="370582" cy="484607"/>
            </p:xfrm>
            <a:graphic>
              <a:graphicData uri="http://schemas.openxmlformats.org/presentationml/2006/ole">
                <mc:AlternateContent xmlns:mc="http://schemas.openxmlformats.org/markup-compatibility/2006">
                  <mc:Choice xmlns:v="urn:schemas-microsoft-com:vml" Requires="v">
                    <p:oleObj spid="_x0000_s113843" name="Equation" r:id="rId4" imgW="165100" imgH="215900" progId="Equation.3">
                      <p:embed/>
                    </p:oleObj>
                  </mc:Choice>
                  <mc:Fallback>
                    <p:oleObj name="Equation" r:id="rId4" imgW="165100" imgH="215900" progId="Equation.3">
                      <p:embed/>
                      <p:pic>
                        <p:nvPicPr>
                          <p:cNvPr id="0" name=""/>
                          <p:cNvPicPr/>
                          <p:nvPr/>
                        </p:nvPicPr>
                        <p:blipFill>
                          <a:blip r:embed="rId5"/>
                          <a:stretch>
                            <a:fillRect/>
                          </a:stretch>
                        </p:blipFill>
                        <p:spPr>
                          <a:xfrm>
                            <a:off x="3563888" y="4581128"/>
                            <a:ext cx="370582" cy="484607"/>
                          </a:xfrm>
                          <a:prstGeom prst="rect">
                            <a:avLst/>
                          </a:prstGeom>
                        </p:spPr>
                      </p:pic>
                    </p:oleObj>
                  </mc:Fallback>
                </mc:AlternateContent>
              </a:graphicData>
            </a:graphic>
          </p:graphicFrame>
          <p:graphicFrame>
            <p:nvGraphicFramePr>
              <p:cNvPr id="30" name="对象 22"/>
              <p:cNvGraphicFramePr>
                <a:graphicFrameLocks noChangeAspect="1"/>
              </p:cNvGraphicFramePr>
              <p:nvPr>
                <p:extLst/>
              </p:nvPr>
            </p:nvGraphicFramePr>
            <p:xfrm>
              <a:off x="4716016" y="4581128"/>
              <a:ext cx="288032" cy="489654"/>
            </p:xfrm>
            <a:graphic>
              <a:graphicData uri="http://schemas.openxmlformats.org/presentationml/2006/ole">
                <mc:AlternateContent xmlns:mc="http://schemas.openxmlformats.org/markup-compatibility/2006">
                  <mc:Choice xmlns:v="urn:schemas-microsoft-com:vml" Requires="v">
                    <p:oleObj spid="_x0000_s113844" name="公式" r:id="rId6" imgW="127000" imgH="215900" progId="Equation.3">
                      <p:embed/>
                    </p:oleObj>
                  </mc:Choice>
                  <mc:Fallback>
                    <p:oleObj name="公式" r:id="rId6" imgW="127000" imgH="215900" progId="Equation.3">
                      <p:embed/>
                      <p:pic>
                        <p:nvPicPr>
                          <p:cNvPr id="0" name=""/>
                          <p:cNvPicPr/>
                          <p:nvPr/>
                        </p:nvPicPr>
                        <p:blipFill>
                          <a:blip r:embed="rId7"/>
                          <a:stretch>
                            <a:fillRect/>
                          </a:stretch>
                        </p:blipFill>
                        <p:spPr>
                          <a:xfrm>
                            <a:off x="4716016" y="4581128"/>
                            <a:ext cx="288032" cy="489654"/>
                          </a:xfrm>
                          <a:prstGeom prst="rect">
                            <a:avLst/>
                          </a:prstGeom>
                        </p:spPr>
                      </p:pic>
                    </p:oleObj>
                  </mc:Fallback>
                </mc:AlternateContent>
              </a:graphicData>
            </a:graphic>
          </p:graphicFrame>
          <p:graphicFrame>
            <p:nvGraphicFramePr>
              <p:cNvPr id="31" name="对象 23"/>
              <p:cNvGraphicFramePr>
                <a:graphicFrameLocks noChangeAspect="1"/>
              </p:cNvGraphicFramePr>
              <p:nvPr>
                <p:extLst/>
              </p:nvPr>
            </p:nvGraphicFramePr>
            <p:xfrm>
              <a:off x="5868144" y="4500750"/>
              <a:ext cx="1152128" cy="502210"/>
            </p:xfrm>
            <a:graphic>
              <a:graphicData uri="http://schemas.openxmlformats.org/presentationml/2006/ole">
                <mc:AlternateContent xmlns:mc="http://schemas.openxmlformats.org/markup-compatibility/2006">
                  <mc:Choice xmlns:v="urn:schemas-microsoft-com:vml" Requires="v">
                    <p:oleObj spid="_x0000_s113845" name="公式" r:id="rId8" imgW="495300" imgH="215900" progId="Equation.3">
                      <p:embed/>
                    </p:oleObj>
                  </mc:Choice>
                  <mc:Fallback>
                    <p:oleObj name="公式" r:id="rId8" imgW="495300" imgH="215900" progId="Equation.3">
                      <p:embed/>
                      <p:pic>
                        <p:nvPicPr>
                          <p:cNvPr id="0" name=""/>
                          <p:cNvPicPr/>
                          <p:nvPr/>
                        </p:nvPicPr>
                        <p:blipFill>
                          <a:blip r:embed="rId9"/>
                          <a:stretch>
                            <a:fillRect/>
                          </a:stretch>
                        </p:blipFill>
                        <p:spPr>
                          <a:xfrm>
                            <a:off x="5868144" y="4500750"/>
                            <a:ext cx="1152128" cy="502210"/>
                          </a:xfrm>
                          <a:prstGeom prst="rect">
                            <a:avLst/>
                          </a:prstGeom>
                        </p:spPr>
                      </p:pic>
                    </p:oleObj>
                  </mc:Fallback>
                </mc:AlternateContent>
              </a:graphicData>
            </a:graphic>
          </p:graphicFrame>
        </p:grpSp>
        <p:sp>
          <p:nvSpPr>
            <p:cNvPr id="32" name="Striped Right Arrow 31"/>
            <p:cNvSpPr/>
            <p:nvPr/>
          </p:nvSpPr>
          <p:spPr>
            <a:xfrm>
              <a:off x="5652120" y="6309320"/>
              <a:ext cx="360040" cy="168332"/>
            </a:xfrm>
            <a:prstGeom prst="striped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3" name="对象 21"/>
            <p:cNvGraphicFramePr>
              <a:graphicFrameLocks noChangeAspect="1"/>
            </p:cNvGraphicFramePr>
            <p:nvPr>
              <p:extLst/>
            </p:nvPr>
          </p:nvGraphicFramePr>
          <p:xfrm>
            <a:off x="6285285" y="6165924"/>
            <a:ext cx="1193800" cy="484188"/>
          </p:xfrm>
          <a:graphic>
            <a:graphicData uri="http://schemas.openxmlformats.org/presentationml/2006/ole">
              <mc:AlternateContent xmlns:mc="http://schemas.openxmlformats.org/markup-compatibility/2006">
                <mc:Choice xmlns:v="urn:schemas-microsoft-com:vml" Requires="v">
                  <p:oleObj spid="_x0000_s113846" name="Equation" r:id="rId10" imgW="533400" imgH="215900" progId="Equation.3">
                    <p:embed/>
                  </p:oleObj>
                </mc:Choice>
                <mc:Fallback>
                  <p:oleObj name="Equation" r:id="rId10" imgW="533400" imgH="215900" progId="Equation.3">
                    <p:embed/>
                    <p:pic>
                      <p:nvPicPr>
                        <p:cNvPr id="0" name=""/>
                        <p:cNvPicPr/>
                        <p:nvPr/>
                      </p:nvPicPr>
                      <p:blipFill>
                        <a:blip r:embed="rId11"/>
                        <a:stretch>
                          <a:fillRect/>
                        </a:stretch>
                      </p:blipFill>
                      <p:spPr>
                        <a:xfrm>
                          <a:off x="6285285" y="6165924"/>
                          <a:ext cx="1193800" cy="484188"/>
                        </a:xfrm>
                        <a:prstGeom prst="rect">
                          <a:avLst/>
                        </a:prstGeom>
                      </p:spPr>
                    </p:pic>
                  </p:oleObj>
                </mc:Fallback>
              </mc:AlternateContent>
            </a:graphicData>
          </a:graphic>
        </p:graphicFrame>
      </p:grpSp>
      <p:sp>
        <p:nvSpPr>
          <p:cNvPr id="4" name="Rectangle 3"/>
          <p:cNvSpPr/>
          <p:nvPr/>
        </p:nvSpPr>
        <p:spPr>
          <a:xfrm>
            <a:off x="535577" y="3953432"/>
            <a:ext cx="805029" cy="477054"/>
          </a:xfrm>
          <a:prstGeom prst="rect">
            <a:avLst/>
          </a:prstGeom>
        </p:spPr>
        <p:txBody>
          <a:bodyPr wrap="none">
            <a:spAutoFit/>
          </a:bodyPr>
          <a:lstStyle/>
          <a:p>
            <a:r>
              <a:rPr lang="en-US" altLang="zh-CN" sz="2500" dirty="0"/>
              <a:t>(P-0)</a:t>
            </a:r>
            <a:endParaRPr lang="zh-CN" altLang="en-US" sz="2500" dirty="0"/>
          </a:p>
        </p:txBody>
      </p:sp>
      <p:sp>
        <p:nvSpPr>
          <p:cNvPr id="34" name="Oval 33"/>
          <p:cNvSpPr/>
          <p:nvPr/>
        </p:nvSpPr>
        <p:spPr>
          <a:xfrm>
            <a:off x="7224064" y="3451384"/>
            <a:ext cx="567606" cy="52182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 name="Straight Arrow Connector 34"/>
          <p:cNvCxnSpPr/>
          <p:nvPr/>
        </p:nvCxnSpPr>
        <p:spPr>
          <a:xfrm flipH="1" flipV="1">
            <a:off x="7706726" y="3916739"/>
            <a:ext cx="250910" cy="14012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597868" y="3981503"/>
            <a:ext cx="2695895" cy="477054"/>
          </a:xfrm>
          <a:prstGeom prst="rect">
            <a:avLst/>
          </a:prstGeom>
        </p:spPr>
        <p:txBody>
          <a:bodyPr wrap="square">
            <a:spAutoFit/>
          </a:bodyPr>
          <a:lstStyle/>
          <a:p>
            <a:r>
              <a:rPr lang="en-US" altLang="zh-CN" sz="2500" dirty="0">
                <a:solidFill>
                  <a:srgbClr val="FF0000"/>
                </a:solidFill>
              </a:rPr>
              <a:t>User diff., known</a:t>
            </a:r>
            <a:endParaRPr lang="zh-CN" altLang="en-US" sz="2500" dirty="0">
              <a:solidFill>
                <a:srgbClr val="FF0000"/>
              </a:solidFill>
            </a:endParaRPr>
          </a:p>
        </p:txBody>
      </p:sp>
    </p:spTree>
    <p:extLst>
      <p:ext uri="{BB962C8B-B14F-4D97-AF65-F5344CB8AC3E}">
        <p14:creationId xmlns:p14="http://schemas.microsoft.com/office/powerpoint/2010/main" val="21997746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Algorithms</a:t>
            </a:r>
          </a:p>
        </p:txBody>
      </p:sp>
      <p:sp>
        <p:nvSpPr>
          <p:cNvPr id="3" name="Content Placeholder 2"/>
          <p:cNvSpPr>
            <a:spLocks noGrp="1"/>
          </p:cNvSpPr>
          <p:nvPr>
            <p:ph idx="1"/>
          </p:nvPr>
        </p:nvSpPr>
        <p:spPr/>
        <p:txBody>
          <a:bodyPr>
            <a:normAutofit/>
          </a:bodyPr>
          <a:lstStyle/>
          <a:p>
            <a:r>
              <a:rPr lang="en-US" b="0" dirty="0"/>
              <a:t>To solve multi-resource case </a:t>
            </a:r>
          </a:p>
          <a:p>
            <a:endParaRPr lang="en-US" b="0" dirty="0"/>
          </a:p>
          <a:p>
            <a:endParaRPr lang="en-US" b="0" dirty="0"/>
          </a:p>
          <a:p>
            <a:endParaRPr lang="en-US" b="0" dirty="0"/>
          </a:p>
          <a:p>
            <a:endParaRPr lang="en-US" b="0" dirty="0"/>
          </a:p>
          <a:p>
            <a:endParaRPr lang="en-US" b="0" dirty="0"/>
          </a:p>
          <a:p>
            <a:r>
              <a:rPr lang="en-US" altLang="zh-CN" b="0" dirty="0"/>
              <a:t>Non-convex optimization </a:t>
            </a:r>
            <a:endParaRPr lang="zh-CN" altLang="en-US" b="0" dirty="0"/>
          </a:p>
        </p:txBody>
      </p:sp>
      <p:graphicFrame>
        <p:nvGraphicFramePr>
          <p:cNvPr id="4" name="对象 6"/>
          <p:cNvGraphicFramePr>
            <a:graphicFrameLocks noChangeAspect="1"/>
          </p:cNvGraphicFramePr>
          <p:nvPr>
            <p:extLst/>
          </p:nvPr>
        </p:nvGraphicFramePr>
        <p:xfrm>
          <a:off x="1955800" y="1735138"/>
          <a:ext cx="3965575" cy="2039937"/>
        </p:xfrm>
        <a:graphic>
          <a:graphicData uri="http://schemas.openxmlformats.org/presentationml/2006/ole">
            <mc:AlternateContent xmlns:mc="http://schemas.openxmlformats.org/markup-compatibility/2006">
              <mc:Choice xmlns:v="urn:schemas-microsoft-com:vml" Requires="v">
                <p:oleObj spid="_x0000_s114735" name="Equation" r:id="rId3" imgW="2171520" imgH="1117440" progId="Equation.3">
                  <p:embed/>
                </p:oleObj>
              </mc:Choice>
              <mc:Fallback>
                <p:oleObj name="Equation" r:id="rId3" imgW="2171520" imgH="1117440" progId="Equation.3">
                  <p:embed/>
                  <p:pic>
                    <p:nvPicPr>
                      <p:cNvPr id="0" name=""/>
                      <p:cNvPicPr/>
                      <p:nvPr/>
                    </p:nvPicPr>
                    <p:blipFill>
                      <a:blip r:embed="rId4"/>
                      <a:stretch>
                        <a:fillRect/>
                      </a:stretch>
                    </p:blipFill>
                    <p:spPr>
                      <a:xfrm>
                        <a:off x="1955800" y="1735138"/>
                        <a:ext cx="3965575" cy="2039937"/>
                      </a:xfrm>
                      <a:prstGeom prst="rect">
                        <a:avLst/>
                      </a:prstGeom>
                    </p:spPr>
                  </p:pic>
                </p:oleObj>
              </mc:Fallback>
            </mc:AlternateContent>
          </a:graphicData>
        </a:graphic>
      </p:graphicFrame>
    </p:spTree>
    <p:extLst>
      <p:ext uri="{BB962C8B-B14F-4D97-AF65-F5344CB8AC3E}">
        <p14:creationId xmlns:p14="http://schemas.microsoft.com/office/powerpoint/2010/main" val="41739667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Separable Problems with Linear Constraints</a:t>
            </a:r>
          </a:p>
        </p:txBody>
      </p:sp>
      <p:pic>
        <p:nvPicPr>
          <p:cNvPr id="5" name="Content Placeholder 4"/>
          <p:cNvPicPr>
            <a:picLocks noGrp="1" noChangeAspect="1"/>
          </p:cNvPicPr>
          <p:nvPr>
            <p:ph idx="1"/>
          </p:nvPr>
        </p:nvPicPr>
        <p:blipFill>
          <a:blip r:embed="rId2"/>
          <a:stretch>
            <a:fillRect/>
          </a:stretch>
        </p:blipFill>
        <p:spPr>
          <a:xfrm>
            <a:off x="1516707" y="2132856"/>
            <a:ext cx="5904905" cy="1654806"/>
          </a:xfrm>
          <a:prstGeom prst="rect">
            <a:avLst/>
          </a:prstGeom>
        </p:spPr>
      </p:pic>
      <p:sp>
        <p:nvSpPr>
          <p:cNvPr id="4" name="Slide Number Placeholder 3"/>
          <p:cNvSpPr>
            <a:spLocks noGrp="1"/>
          </p:cNvSpPr>
          <p:nvPr>
            <p:ph type="sldNum" sz="quarter" idx="12"/>
          </p:nvPr>
        </p:nvSpPr>
        <p:spPr/>
        <p:txBody>
          <a:bodyPr/>
          <a:lstStyle/>
          <a:p>
            <a:fld id="{0C913308-F349-4B6D-A68A-DD1791B4A57B}" type="slidenum">
              <a:rPr lang="zh-CN" altLang="en-US" smtClean="0"/>
              <a:pPr/>
              <a:t>68</a:t>
            </a:fld>
            <a:endParaRPr lang="zh-CN" altLang="en-US"/>
          </a:p>
        </p:txBody>
      </p:sp>
      <p:pic>
        <p:nvPicPr>
          <p:cNvPr id="7" name="Picture 6"/>
          <p:cNvPicPr>
            <a:picLocks noChangeAspect="1"/>
          </p:cNvPicPr>
          <p:nvPr/>
        </p:nvPicPr>
        <p:blipFill>
          <a:blip r:embed="rId3"/>
          <a:stretch>
            <a:fillRect/>
          </a:stretch>
        </p:blipFill>
        <p:spPr>
          <a:xfrm>
            <a:off x="360107" y="3933056"/>
            <a:ext cx="8776531" cy="2068217"/>
          </a:xfrm>
          <a:prstGeom prst="rect">
            <a:avLst/>
          </a:prstGeom>
        </p:spPr>
      </p:pic>
      <p:sp>
        <p:nvSpPr>
          <p:cNvPr id="9" name="TextBox 8"/>
          <p:cNvSpPr txBox="1"/>
          <p:nvPr/>
        </p:nvSpPr>
        <p:spPr>
          <a:xfrm>
            <a:off x="395536" y="1353498"/>
            <a:ext cx="6715685" cy="523220"/>
          </a:xfrm>
          <a:prstGeom prst="rect">
            <a:avLst/>
          </a:prstGeom>
          <a:noFill/>
        </p:spPr>
        <p:txBody>
          <a:bodyPr wrap="none" rtlCol="0">
            <a:spAutoFit/>
          </a:bodyPr>
          <a:lstStyle/>
          <a:p>
            <a:r>
              <a:rPr lang="en-US" sz="2800" dirty="0"/>
              <a:t>Considering a separable nonconvex function:</a:t>
            </a:r>
          </a:p>
        </p:txBody>
      </p:sp>
      <p:sp>
        <p:nvSpPr>
          <p:cNvPr id="3" name="TextBox 2"/>
          <p:cNvSpPr txBox="1"/>
          <p:nvPr/>
        </p:nvSpPr>
        <p:spPr>
          <a:xfrm>
            <a:off x="899592" y="6093296"/>
            <a:ext cx="7220772" cy="646331"/>
          </a:xfrm>
          <a:prstGeom prst="rect">
            <a:avLst/>
          </a:prstGeom>
          <a:noFill/>
        </p:spPr>
        <p:txBody>
          <a:bodyPr wrap="none" rtlCol="0">
            <a:spAutoFit/>
          </a:bodyPr>
          <a:lstStyle/>
          <a:p>
            <a:r>
              <a:rPr lang="en-US" dirty="0"/>
              <a:t>Ref:  Bounding Duality Gap for Separable Problems with Linear Constraints, </a:t>
            </a:r>
          </a:p>
          <a:p>
            <a:r>
              <a:rPr lang="en-US" dirty="0"/>
              <a:t>M. </a:t>
            </a:r>
            <a:r>
              <a:rPr lang="en-US" dirty="0" err="1"/>
              <a:t>Udell</a:t>
            </a:r>
            <a:r>
              <a:rPr lang="en-US" dirty="0"/>
              <a:t>, S. Boyd, Computational Optimization and Applications, 2016.</a:t>
            </a:r>
          </a:p>
        </p:txBody>
      </p:sp>
    </p:spTree>
    <p:extLst>
      <p:ext uri="{BB962C8B-B14F-4D97-AF65-F5344CB8AC3E}">
        <p14:creationId xmlns:p14="http://schemas.microsoft.com/office/powerpoint/2010/main" val="283187101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DualHet</a:t>
            </a:r>
            <a:r>
              <a:rPr lang="en-US" altLang="zh-CN" dirty="0"/>
              <a:t> Algorithm</a:t>
            </a:r>
            <a:endParaRPr lang="zh-CN" altLang="en-US" dirty="0"/>
          </a:p>
        </p:txBody>
      </p:sp>
      <p:pic>
        <p:nvPicPr>
          <p:cNvPr id="4" name="Picture 3"/>
          <p:cNvPicPr>
            <a:picLocks noChangeAspect="1"/>
          </p:cNvPicPr>
          <p:nvPr/>
        </p:nvPicPr>
        <p:blipFill>
          <a:blip r:embed="rId3"/>
          <a:stretch>
            <a:fillRect/>
          </a:stretch>
        </p:blipFill>
        <p:spPr>
          <a:xfrm>
            <a:off x="395536" y="1039722"/>
            <a:ext cx="5256584" cy="5512823"/>
          </a:xfrm>
          <a:prstGeom prst="rect">
            <a:avLst/>
          </a:prstGeom>
        </p:spPr>
      </p:pic>
      <p:sp>
        <p:nvSpPr>
          <p:cNvPr id="6" name="Slide Number Placeholder 5"/>
          <p:cNvSpPr>
            <a:spLocks noGrp="1"/>
          </p:cNvSpPr>
          <p:nvPr>
            <p:ph type="sldNum" sz="quarter" idx="12"/>
          </p:nvPr>
        </p:nvSpPr>
        <p:spPr/>
        <p:txBody>
          <a:bodyPr/>
          <a:lstStyle/>
          <a:p>
            <a:fld id="{0C913308-F349-4B6D-A68A-DD1791B4A57B}" type="slidenum">
              <a:rPr lang="zh-CN" altLang="en-US" smtClean="0"/>
              <a:pPr/>
              <a:t>69</a:t>
            </a:fld>
            <a:endParaRPr lang="zh-CN" altLang="en-US"/>
          </a:p>
        </p:txBody>
      </p:sp>
      <p:sp>
        <p:nvSpPr>
          <p:cNvPr id="8" name="TextBox 7"/>
          <p:cNvSpPr txBox="1"/>
          <p:nvPr/>
        </p:nvSpPr>
        <p:spPr>
          <a:xfrm>
            <a:off x="6403417" y="2420888"/>
            <a:ext cx="1976951" cy="461665"/>
          </a:xfrm>
          <a:prstGeom prst="rect">
            <a:avLst/>
          </a:prstGeom>
          <a:noFill/>
        </p:spPr>
        <p:txBody>
          <a:bodyPr wrap="none" rtlCol="0">
            <a:spAutoFit/>
          </a:bodyPr>
          <a:lstStyle/>
          <a:p>
            <a:r>
              <a:rPr lang="en-US" sz="2400" dirty="0">
                <a:solidFill>
                  <a:srgbClr val="FF0000"/>
                </a:solidFill>
              </a:rPr>
              <a:t>Resource cost </a:t>
            </a:r>
          </a:p>
        </p:txBody>
      </p:sp>
      <p:sp>
        <p:nvSpPr>
          <p:cNvPr id="9" name="TextBox 8"/>
          <p:cNvSpPr txBox="1"/>
          <p:nvPr/>
        </p:nvSpPr>
        <p:spPr>
          <a:xfrm>
            <a:off x="6438549" y="3243112"/>
            <a:ext cx="1680845" cy="461665"/>
          </a:xfrm>
          <a:prstGeom prst="rect">
            <a:avLst/>
          </a:prstGeom>
          <a:noFill/>
        </p:spPr>
        <p:txBody>
          <a:bodyPr wrap="none" rtlCol="0">
            <a:spAutoFit/>
          </a:bodyPr>
          <a:lstStyle/>
          <a:p>
            <a:r>
              <a:rPr lang="en-US" sz="2400" dirty="0">
                <a:solidFill>
                  <a:srgbClr val="FF0000"/>
                </a:solidFill>
              </a:rPr>
              <a:t>Update cost</a:t>
            </a:r>
          </a:p>
        </p:txBody>
      </p:sp>
      <p:sp>
        <p:nvSpPr>
          <p:cNvPr id="10" name="TextBox 9"/>
          <p:cNvSpPr txBox="1"/>
          <p:nvPr/>
        </p:nvSpPr>
        <p:spPr>
          <a:xfrm>
            <a:off x="6160491" y="4510025"/>
            <a:ext cx="2983509" cy="461665"/>
          </a:xfrm>
          <a:prstGeom prst="rect">
            <a:avLst/>
          </a:prstGeom>
          <a:noFill/>
        </p:spPr>
        <p:txBody>
          <a:bodyPr wrap="none" rtlCol="0">
            <a:spAutoFit/>
          </a:bodyPr>
          <a:lstStyle/>
          <a:p>
            <a:r>
              <a:rPr lang="en-US" sz="2400" dirty="0">
                <a:solidFill>
                  <a:srgbClr val="FF0000"/>
                </a:solidFill>
              </a:rPr>
              <a:t>Individual user actions</a:t>
            </a:r>
          </a:p>
        </p:txBody>
      </p:sp>
      <p:sp>
        <p:nvSpPr>
          <p:cNvPr id="11" name="TextBox 10"/>
          <p:cNvSpPr txBox="1"/>
          <p:nvPr/>
        </p:nvSpPr>
        <p:spPr>
          <a:xfrm>
            <a:off x="5959410" y="5579922"/>
            <a:ext cx="3184590" cy="461665"/>
          </a:xfrm>
          <a:prstGeom prst="rect">
            <a:avLst/>
          </a:prstGeom>
          <a:noFill/>
        </p:spPr>
        <p:txBody>
          <a:bodyPr wrap="none" rtlCol="0">
            <a:spAutoFit/>
          </a:bodyPr>
          <a:lstStyle/>
          <a:p>
            <a:r>
              <a:rPr lang="en-US" sz="2400" dirty="0">
                <a:solidFill>
                  <a:srgbClr val="FF0000"/>
                </a:solidFill>
              </a:rPr>
              <a:t>Cause of the duality gap</a:t>
            </a:r>
          </a:p>
        </p:txBody>
      </p:sp>
      <p:cxnSp>
        <p:nvCxnSpPr>
          <p:cNvPr id="13" name="Straight Arrow Connector 12"/>
          <p:cNvCxnSpPr>
            <a:stCxn id="8" idx="1"/>
          </p:cNvCxnSpPr>
          <p:nvPr/>
        </p:nvCxnSpPr>
        <p:spPr>
          <a:xfrm flipH="1" flipV="1">
            <a:off x="4469161" y="2575259"/>
            <a:ext cx="1934256" cy="764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9" idx="1"/>
          </p:cNvCxnSpPr>
          <p:nvPr/>
        </p:nvCxnSpPr>
        <p:spPr>
          <a:xfrm flipH="1" flipV="1">
            <a:off x="5135533" y="3427779"/>
            <a:ext cx="1303016" cy="46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1"/>
          </p:cNvCxnSpPr>
          <p:nvPr/>
        </p:nvCxnSpPr>
        <p:spPr>
          <a:xfrm flipH="1" flipV="1">
            <a:off x="5259411" y="4694692"/>
            <a:ext cx="901080" cy="46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1" idx="1"/>
          </p:cNvCxnSpPr>
          <p:nvPr/>
        </p:nvCxnSpPr>
        <p:spPr>
          <a:xfrm flipH="1" flipV="1">
            <a:off x="5193250" y="5764589"/>
            <a:ext cx="766160" cy="461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111874"/>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E5107CA-2976-1F4B-B095-5F764C06A802}"/>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xmlns="" id="{18C28737-7BAC-EF49-859C-63C1BE653492}"/>
              </a:ext>
            </a:extLst>
          </p:cNvPr>
          <p:cNvSpPr>
            <a:spLocks noGrp="1"/>
          </p:cNvSpPr>
          <p:nvPr>
            <p:ph idx="1"/>
          </p:nvPr>
        </p:nvSpPr>
        <p:spPr/>
        <p:txBody>
          <a:bodyPr/>
          <a:lstStyle/>
          <a:p>
            <a:r>
              <a:rPr lang="en-US" b="0" dirty="0"/>
              <a:t>Challenges and Opportunities</a:t>
            </a:r>
          </a:p>
          <a:p>
            <a:r>
              <a:rPr lang="en-US" b="0" dirty="0"/>
              <a:t>Case Studies</a:t>
            </a:r>
          </a:p>
          <a:p>
            <a:pPr lvl="1"/>
            <a:r>
              <a:rPr lang="en-US" b="0" dirty="0"/>
              <a:t>Application-driven studies</a:t>
            </a:r>
          </a:p>
          <a:p>
            <a:pPr lvl="1"/>
            <a:r>
              <a:rPr lang="en-US" b="0" dirty="0"/>
              <a:t>Theoretical studies</a:t>
            </a:r>
          </a:p>
          <a:p>
            <a:r>
              <a:rPr lang="en-US" b="0" dirty="0"/>
              <a:t>When and How</a:t>
            </a:r>
          </a:p>
        </p:txBody>
      </p:sp>
      <p:sp>
        <p:nvSpPr>
          <p:cNvPr id="4" name="Slide Number Placeholder 3">
            <a:extLst>
              <a:ext uri="{FF2B5EF4-FFF2-40B4-BE49-F238E27FC236}">
                <a16:creationId xmlns:a16="http://schemas.microsoft.com/office/drawing/2014/main" xmlns="" id="{F885E119-BB98-C943-A2CA-4F706756D84A}"/>
              </a:ext>
            </a:extLst>
          </p:cNvPr>
          <p:cNvSpPr>
            <a:spLocks noGrp="1"/>
          </p:cNvSpPr>
          <p:nvPr>
            <p:ph type="sldNum" sz="quarter" idx="12"/>
          </p:nvPr>
        </p:nvSpPr>
        <p:spPr/>
        <p:txBody>
          <a:bodyPr/>
          <a:lstStyle/>
          <a:p>
            <a:fld id="{0C913308-F349-4B6D-A68A-DD1791B4A57B}" type="slidenum">
              <a:rPr lang="zh-CN" altLang="en-US" smtClean="0"/>
              <a:pPr/>
              <a:t>7</a:t>
            </a:fld>
            <a:endParaRPr lang="zh-CN" altLang="en-US"/>
          </a:p>
        </p:txBody>
      </p:sp>
    </p:spTree>
    <p:extLst>
      <p:ext uri="{BB962C8B-B14F-4D97-AF65-F5344CB8AC3E}">
        <p14:creationId xmlns:p14="http://schemas.microsoft.com/office/powerpoint/2010/main" val="256353924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Performance Evaluation</a:t>
            </a:r>
            <a:endParaRPr lang="zh-CN" altLang="en-US" dirty="0"/>
          </a:p>
        </p:txBody>
      </p:sp>
      <p:sp>
        <p:nvSpPr>
          <p:cNvPr id="3" name="Content Placeholder 2"/>
          <p:cNvSpPr>
            <a:spLocks noGrp="1"/>
          </p:cNvSpPr>
          <p:nvPr>
            <p:ph idx="1"/>
          </p:nvPr>
        </p:nvSpPr>
        <p:spPr/>
        <p:txBody>
          <a:bodyPr/>
          <a:lstStyle/>
          <a:p>
            <a:r>
              <a:rPr lang="en-US" altLang="zh-CN" b="0" dirty="0"/>
              <a:t>How effective is the resource allocation?</a:t>
            </a:r>
          </a:p>
          <a:p>
            <a:r>
              <a:rPr lang="en-US" altLang="zh-CN" b="0" dirty="0"/>
              <a:t>Baseline</a:t>
            </a:r>
          </a:p>
          <a:p>
            <a:pPr lvl="1"/>
            <a:r>
              <a:rPr lang="en-US" altLang="zh-CN" b="0" dirty="0"/>
              <a:t>Predict positives based on the same model</a:t>
            </a:r>
          </a:p>
          <a:p>
            <a:pPr lvl="1"/>
            <a:r>
              <a:rPr lang="en-US" altLang="zh-CN" b="0" dirty="0"/>
              <a:t>Allocate resource evenly to the predicted positives</a:t>
            </a:r>
            <a:endParaRPr lang="zh-CN" altLang="en-US" b="0" dirty="0"/>
          </a:p>
          <a:p>
            <a:pPr lvl="1"/>
            <a:r>
              <a:rPr lang="en-US" altLang="zh-CN" b="0" dirty="0"/>
              <a:t>Optimized by selecting the best decision threshold</a:t>
            </a:r>
            <a:endParaRPr lang="zh-CN" alt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70</a:t>
            </a:fld>
            <a:endParaRPr lang="zh-CN" altLang="en-US"/>
          </a:p>
        </p:txBody>
      </p:sp>
    </p:spTree>
    <p:extLst>
      <p:ext uri="{BB962C8B-B14F-4D97-AF65-F5344CB8AC3E}">
        <p14:creationId xmlns:p14="http://schemas.microsoft.com/office/powerpoint/2010/main" val="384549783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Synthetic Dataset</a:t>
            </a:r>
            <a:endParaRPr lang="zh-CN" altLang="en-US" dirty="0"/>
          </a:p>
        </p:txBody>
      </p:sp>
      <p:sp>
        <p:nvSpPr>
          <p:cNvPr id="3" name="Content Placeholder 2"/>
          <p:cNvSpPr>
            <a:spLocks noGrp="1"/>
          </p:cNvSpPr>
          <p:nvPr>
            <p:ph idx="1"/>
          </p:nvPr>
        </p:nvSpPr>
        <p:spPr/>
        <p:txBody>
          <a:bodyPr/>
          <a:lstStyle/>
          <a:p>
            <a:r>
              <a:rPr lang="en-US" altLang="zh-CN" b="0" dirty="0"/>
              <a:t>2D Gaussian distributed</a:t>
            </a:r>
          </a:p>
          <a:p>
            <a:endParaRPr lang="en-US" altLang="zh-CN" b="0" dirty="0"/>
          </a:p>
          <a:p>
            <a:endParaRPr lang="en-US" altLang="zh-CN" b="0" dirty="0"/>
          </a:p>
          <a:p>
            <a:pPr lvl="1"/>
            <a:r>
              <a:rPr lang="en-US" altLang="zh-CN" b="0" dirty="0"/>
              <a:t>Allocating resource increases only     </a:t>
            </a:r>
          </a:p>
          <a:p>
            <a:pPr lvl="1"/>
            <a:r>
              <a:rPr lang="en-US" altLang="zh-CN" b="0" dirty="0"/>
              <a:t>Before &amp; after resource allocation </a:t>
            </a:r>
            <a:endParaRPr lang="zh-CN" altLang="en-US" b="0" dirty="0"/>
          </a:p>
          <a:p>
            <a:endParaRPr lang="zh-CN" altLang="en-US" b="0" dirty="0"/>
          </a:p>
        </p:txBody>
      </p:sp>
      <p:graphicFrame>
        <p:nvGraphicFramePr>
          <p:cNvPr id="4" name="内容占位符 3"/>
          <p:cNvGraphicFramePr>
            <a:graphicFrameLocks/>
          </p:cNvGraphicFramePr>
          <p:nvPr>
            <p:extLst/>
          </p:nvPr>
        </p:nvGraphicFramePr>
        <p:xfrm>
          <a:off x="761114" y="1751001"/>
          <a:ext cx="3379995" cy="960120"/>
        </p:xfrm>
        <a:graphic>
          <a:graphicData uri="http://schemas.openxmlformats.org/drawingml/2006/table">
            <a:tbl>
              <a:tblPr firstRow="1" bandRow="1">
                <a:tableStyleId>{5C22544A-7EE6-4342-B048-85BDC9FD1C3A}</a:tableStyleId>
              </a:tblPr>
              <a:tblGrid>
                <a:gridCol w="1126665">
                  <a:extLst>
                    <a:ext uri="{9D8B030D-6E8A-4147-A177-3AD203B41FA5}">
                      <a16:colId xmlns:a16="http://schemas.microsoft.com/office/drawing/2014/main" xmlns="" val="20000"/>
                    </a:ext>
                  </a:extLst>
                </a:gridCol>
                <a:gridCol w="1126665">
                  <a:extLst>
                    <a:ext uri="{9D8B030D-6E8A-4147-A177-3AD203B41FA5}">
                      <a16:colId xmlns:a16="http://schemas.microsoft.com/office/drawing/2014/main" xmlns="" val="20001"/>
                    </a:ext>
                  </a:extLst>
                </a:gridCol>
                <a:gridCol w="1126665">
                  <a:extLst>
                    <a:ext uri="{9D8B030D-6E8A-4147-A177-3AD203B41FA5}">
                      <a16:colId xmlns:a16="http://schemas.microsoft.com/office/drawing/2014/main" xmlns="" val="20002"/>
                    </a:ext>
                  </a:extLst>
                </a:gridCol>
              </a:tblGrid>
              <a:tr h="295304">
                <a:tc>
                  <a:txBody>
                    <a:bodyPr/>
                    <a:lstStyle/>
                    <a:p>
                      <a:endParaRPr lang="en-US" sz="1500" dirty="0"/>
                    </a:p>
                  </a:txBody>
                  <a:tcPr/>
                </a:tc>
                <a:tc>
                  <a:txBody>
                    <a:bodyPr/>
                    <a:lstStyle/>
                    <a:p>
                      <a:r>
                        <a:rPr lang="en-US" sz="1500" dirty="0"/>
                        <a:t>mean</a:t>
                      </a:r>
                    </a:p>
                  </a:txBody>
                  <a:tcPr/>
                </a:tc>
                <a:tc>
                  <a:txBody>
                    <a:bodyPr/>
                    <a:lstStyle/>
                    <a:p>
                      <a:r>
                        <a:rPr lang="en-US" sz="1500" dirty="0"/>
                        <a:t>covariance</a:t>
                      </a:r>
                    </a:p>
                  </a:txBody>
                  <a:tcPr/>
                </a:tc>
                <a:extLst>
                  <a:ext uri="{0D108BD9-81ED-4DB2-BD59-A6C34878D82A}">
                    <a16:rowId xmlns:a16="http://schemas.microsoft.com/office/drawing/2014/main" xmlns="" val="10000"/>
                  </a:ext>
                </a:extLst>
              </a:tr>
              <a:tr h="295304">
                <a:tc>
                  <a:txBody>
                    <a:bodyPr/>
                    <a:lstStyle/>
                    <a:p>
                      <a:r>
                        <a:rPr lang="en-US" sz="1500" dirty="0"/>
                        <a:t>Positive</a:t>
                      </a:r>
                    </a:p>
                  </a:txBody>
                  <a:tcPr/>
                </a:tc>
                <a:tc>
                  <a:txBody>
                    <a:bodyPr/>
                    <a:lstStyle/>
                    <a:p>
                      <a:r>
                        <a:rPr lang="en-US" sz="1500" dirty="0"/>
                        <a:t>(-10, -10)</a:t>
                      </a:r>
                    </a:p>
                  </a:txBody>
                  <a:tcPr/>
                </a:tc>
                <a:tc>
                  <a:txBody>
                    <a:bodyPr/>
                    <a:lstStyle/>
                    <a:p>
                      <a:r>
                        <a:rPr lang="en-US" sz="1500" dirty="0"/>
                        <a:t>[8, 0; 0, 8]</a:t>
                      </a:r>
                    </a:p>
                  </a:txBody>
                  <a:tcPr/>
                </a:tc>
                <a:extLst>
                  <a:ext uri="{0D108BD9-81ED-4DB2-BD59-A6C34878D82A}">
                    <a16:rowId xmlns:a16="http://schemas.microsoft.com/office/drawing/2014/main" xmlns="" val="10001"/>
                  </a:ext>
                </a:extLst>
              </a:tr>
              <a:tr h="295304">
                <a:tc>
                  <a:txBody>
                    <a:bodyPr/>
                    <a:lstStyle/>
                    <a:p>
                      <a:r>
                        <a:rPr lang="en-US" sz="1500" dirty="0"/>
                        <a:t>negative</a:t>
                      </a:r>
                    </a:p>
                  </a:txBody>
                  <a:tcPr/>
                </a:tc>
                <a:tc>
                  <a:txBody>
                    <a:bodyPr/>
                    <a:lstStyle/>
                    <a:p>
                      <a:r>
                        <a:rPr lang="en-US" sz="1500" dirty="0"/>
                        <a:t>(10, 10)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500" dirty="0"/>
                        <a:t>[8, 0; 0, 8]</a:t>
                      </a:r>
                    </a:p>
                  </a:txBody>
                  <a:tcPr/>
                </a:tc>
                <a:extLst>
                  <a:ext uri="{0D108BD9-81ED-4DB2-BD59-A6C34878D82A}">
                    <a16:rowId xmlns:a16="http://schemas.microsoft.com/office/drawing/2014/main" xmlns="" val="10002"/>
                  </a:ext>
                </a:extLst>
              </a:tr>
            </a:tbl>
          </a:graphicData>
        </a:graphic>
      </p:graphicFrame>
      <p:sp>
        <p:nvSpPr>
          <p:cNvPr id="6" name="Slide Number Placeholder 5"/>
          <p:cNvSpPr>
            <a:spLocks noGrp="1"/>
          </p:cNvSpPr>
          <p:nvPr>
            <p:ph type="sldNum" sz="quarter" idx="12"/>
          </p:nvPr>
        </p:nvSpPr>
        <p:spPr/>
        <p:txBody>
          <a:bodyPr/>
          <a:lstStyle/>
          <a:p>
            <a:fld id="{0C913308-F349-4B6D-A68A-DD1791B4A57B}" type="slidenum">
              <a:rPr lang="zh-CN" altLang="en-US" smtClean="0"/>
              <a:pPr/>
              <a:t>71</a:t>
            </a:fld>
            <a:endParaRPr lang="zh-CN" altLang="en-US"/>
          </a:p>
        </p:txBody>
      </p:sp>
      <p:pic>
        <p:nvPicPr>
          <p:cNvPr id="7" name="Picture 6"/>
          <p:cNvPicPr>
            <a:picLocks noChangeAspect="1"/>
          </p:cNvPicPr>
          <p:nvPr/>
        </p:nvPicPr>
        <p:blipFill>
          <a:blip r:embed="rId4"/>
          <a:stretch>
            <a:fillRect/>
          </a:stretch>
        </p:blipFill>
        <p:spPr>
          <a:xfrm>
            <a:off x="611560" y="3955040"/>
            <a:ext cx="3529547" cy="2759685"/>
          </a:xfrm>
          <a:prstGeom prst="rect">
            <a:avLst/>
          </a:prstGeom>
        </p:spPr>
      </p:pic>
      <p:pic>
        <p:nvPicPr>
          <p:cNvPr id="8" name="Picture 7"/>
          <p:cNvPicPr>
            <a:picLocks noChangeAspect="1"/>
          </p:cNvPicPr>
          <p:nvPr/>
        </p:nvPicPr>
        <p:blipFill>
          <a:blip r:embed="rId5"/>
          <a:stretch>
            <a:fillRect/>
          </a:stretch>
        </p:blipFill>
        <p:spPr>
          <a:xfrm>
            <a:off x="4439483" y="3948552"/>
            <a:ext cx="3532166" cy="2766173"/>
          </a:xfrm>
          <a:prstGeom prst="rect">
            <a:avLst/>
          </a:prstGeom>
        </p:spPr>
      </p:pic>
      <p:graphicFrame>
        <p:nvGraphicFramePr>
          <p:cNvPr id="5" name="对象 4"/>
          <p:cNvGraphicFramePr>
            <a:graphicFrameLocks noChangeAspect="1"/>
          </p:cNvGraphicFramePr>
          <p:nvPr>
            <p:extLst/>
          </p:nvPr>
        </p:nvGraphicFramePr>
        <p:xfrm>
          <a:off x="4786313" y="1835150"/>
          <a:ext cx="2955925" cy="679450"/>
        </p:xfrm>
        <a:graphic>
          <a:graphicData uri="http://schemas.openxmlformats.org/presentationml/2006/ole">
            <mc:AlternateContent xmlns:mc="http://schemas.openxmlformats.org/markup-compatibility/2006">
              <mc:Choice xmlns:v="urn:schemas-microsoft-com:vml" Requires="v">
                <p:oleObj spid="_x0000_s115803" name="Equation" r:id="rId6" imgW="2044440" imgH="469800" progId="Equation.3">
                  <p:embed/>
                </p:oleObj>
              </mc:Choice>
              <mc:Fallback>
                <p:oleObj name="Equation" r:id="rId6" imgW="2044440" imgH="469800" progId="Equation.3">
                  <p:embed/>
                  <p:pic>
                    <p:nvPicPr>
                      <p:cNvPr id="0" name=""/>
                      <p:cNvPicPr/>
                      <p:nvPr/>
                    </p:nvPicPr>
                    <p:blipFill>
                      <a:blip r:embed="rId7"/>
                      <a:stretch>
                        <a:fillRect/>
                      </a:stretch>
                    </p:blipFill>
                    <p:spPr>
                      <a:xfrm>
                        <a:off x="4786313" y="1835150"/>
                        <a:ext cx="2955925" cy="679450"/>
                      </a:xfrm>
                      <a:prstGeom prst="rect">
                        <a:avLst/>
                      </a:prstGeom>
                    </p:spPr>
                  </p:pic>
                </p:oleObj>
              </mc:Fallback>
            </mc:AlternateContent>
          </a:graphicData>
        </a:graphic>
      </p:graphicFrame>
      <p:graphicFrame>
        <p:nvGraphicFramePr>
          <p:cNvPr id="12" name="对象 11"/>
          <p:cNvGraphicFramePr>
            <a:graphicFrameLocks noChangeAspect="1"/>
          </p:cNvGraphicFramePr>
          <p:nvPr>
            <p:extLst/>
          </p:nvPr>
        </p:nvGraphicFramePr>
        <p:xfrm>
          <a:off x="6300192" y="2924944"/>
          <a:ext cx="360040" cy="411475"/>
        </p:xfrm>
        <a:graphic>
          <a:graphicData uri="http://schemas.openxmlformats.org/presentationml/2006/ole">
            <mc:AlternateContent xmlns:mc="http://schemas.openxmlformats.org/markup-compatibility/2006">
              <mc:Choice xmlns:v="urn:schemas-microsoft-com:vml" Requires="v">
                <p:oleObj spid="_x0000_s115804" name="公式" r:id="rId8" imgW="177800" imgH="203200" progId="Equation.3">
                  <p:embed/>
                </p:oleObj>
              </mc:Choice>
              <mc:Fallback>
                <p:oleObj name="公式" r:id="rId8" imgW="177800" imgH="203200" progId="Equation.3">
                  <p:embed/>
                  <p:pic>
                    <p:nvPicPr>
                      <p:cNvPr id="0" name=""/>
                      <p:cNvPicPr/>
                      <p:nvPr/>
                    </p:nvPicPr>
                    <p:blipFill>
                      <a:blip r:embed="rId9"/>
                      <a:stretch>
                        <a:fillRect/>
                      </a:stretch>
                    </p:blipFill>
                    <p:spPr>
                      <a:xfrm>
                        <a:off x="6300192" y="2924944"/>
                        <a:ext cx="360040" cy="411475"/>
                      </a:xfrm>
                      <a:prstGeom prst="rect">
                        <a:avLst/>
                      </a:prstGeom>
                    </p:spPr>
                  </p:pic>
                </p:oleObj>
              </mc:Fallback>
            </mc:AlternateContent>
          </a:graphicData>
        </a:graphic>
      </p:graphicFrame>
    </p:spTree>
    <p:extLst>
      <p:ext uri="{BB962C8B-B14F-4D97-AF65-F5344CB8AC3E}">
        <p14:creationId xmlns:p14="http://schemas.microsoft.com/office/powerpoint/2010/main" val="128836075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Cellular </a:t>
            </a:r>
            <a:r>
              <a:rPr lang="en-US" altLang="zh-CN" dirty="0" err="1"/>
              <a:t>QoE</a:t>
            </a:r>
            <a:r>
              <a:rPr lang="en-US" altLang="zh-CN" dirty="0"/>
              <a:t> Dataset</a:t>
            </a:r>
            <a:endParaRPr lang="zh-CN" altLang="en-US" dirty="0"/>
          </a:p>
        </p:txBody>
      </p:sp>
      <p:sp>
        <p:nvSpPr>
          <p:cNvPr id="3" name="Content Placeholder 2"/>
          <p:cNvSpPr>
            <a:spLocks noGrp="1"/>
          </p:cNvSpPr>
          <p:nvPr>
            <p:ph idx="1"/>
          </p:nvPr>
        </p:nvSpPr>
        <p:spPr/>
        <p:txBody>
          <a:bodyPr/>
          <a:lstStyle/>
          <a:p>
            <a:r>
              <a:rPr lang="en-US" altLang="zh-CN" dirty="0"/>
              <a:t>Two types of resources</a:t>
            </a:r>
          </a:p>
          <a:p>
            <a:pPr lvl="1"/>
            <a:r>
              <a:rPr lang="en-US" altLang="zh-CN" dirty="0"/>
              <a:t>Bandwidth</a:t>
            </a:r>
          </a:p>
          <a:p>
            <a:pPr lvl="2"/>
            <a:r>
              <a:rPr lang="en-US" altLang="zh-CN" dirty="0"/>
              <a:t>Increase feature 11 (</a:t>
            </a:r>
            <a:r>
              <a:rPr lang="en-US" altLang="zh-CN" dirty="0" err="1"/>
              <a:t>ThroughputD</a:t>
            </a:r>
            <a:r>
              <a:rPr lang="en-US" altLang="zh-CN" dirty="0"/>
              <a:t>/</a:t>
            </a:r>
            <a:r>
              <a:rPr lang="en-US" altLang="zh-CN" dirty="0" err="1"/>
              <a:t>TrafficD</a:t>
            </a:r>
            <a:r>
              <a:rPr lang="en-US" altLang="zh-CN" dirty="0"/>
              <a:t>) </a:t>
            </a:r>
          </a:p>
          <a:p>
            <a:pPr lvl="1"/>
            <a:r>
              <a:rPr lang="en-US" altLang="zh-CN" dirty="0"/>
              <a:t>Active reconnection</a:t>
            </a:r>
          </a:p>
          <a:p>
            <a:pPr lvl="2"/>
            <a:r>
              <a:rPr lang="en-US" altLang="zh-CN" dirty="0"/>
              <a:t>Decrease feature 9 (</a:t>
            </a:r>
            <a:r>
              <a:rPr lang="en-US" altLang="zh-CN" dirty="0" err="1"/>
              <a:t>RadioFail</a:t>
            </a:r>
            <a:r>
              <a:rPr lang="en-US" altLang="zh-CN" dirty="0"/>
              <a:t>)</a:t>
            </a:r>
          </a:p>
          <a:p>
            <a:r>
              <a:rPr lang="en-US" altLang="zh-CN" dirty="0"/>
              <a:t>Logistic regression</a:t>
            </a:r>
          </a:p>
          <a:p>
            <a:endParaRPr lang="en-US" altLang="zh-CN" dirty="0"/>
          </a:p>
        </p:txBody>
      </p:sp>
      <p:sp>
        <p:nvSpPr>
          <p:cNvPr id="5" name="Slide Number Placeholder 4"/>
          <p:cNvSpPr>
            <a:spLocks noGrp="1"/>
          </p:cNvSpPr>
          <p:nvPr>
            <p:ph type="sldNum" sz="quarter" idx="12"/>
          </p:nvPr>
        </p:nvSpPr>
        <p:spPr/>
        <p:txBody>
          <a:bodyPr/>
          <a:lstStyle/>
          <a:p>
            <a:fld id="{0C913308-F349-4B6D-A68A-DD1791B4A57B}" type="slidenum">
              <a:rPr lang="zh-CN" altLang="en-US" smtClean="0"/>
              <a:pPr/>
              <a:t>72</a:t>
            </a:fld>
            <a:endParaRPr lang="zh-CN" altLang="en-US"/>
          </a:p>
        </p:txBody>
      </p:sp>
      <p:pic>
        <p:nvPicPr>
          <p:cNvPr id="6" name="Picture 5"/>
          <p:cNvPicPr>
            <a:picLocks noChangeAspect="1"/>
          </p:cNvPicPr>
          <p:nvPr/>
        </p:nvPicPr>
        <p:blipFill>
          <a:blip r:embed="rId3"/>
          <a:stretch>
            <a:fillRect/>
          </a:stretch>
        </p:blipFill>
        <p:spPr>
          <a:xfrm>
            <a:off x="2070371" y="4234656"/>
            <a:ext cx="4920905" cy="2304256"/>
          </a:xfrm>
          <a:prstGeom prst="rect">
            <a:avLst/>
          </a:prstGeom>
        </p:spPr>
      </p:pic>
    </p:spTree>
    <p:extLst>
      <p:ext uri="{BB962C8B-B14F-4D97-AF65-F5344CB8AC3E}">
        <p14:creationId xmlns:p14="http://schemas.microsoft.com/office/powerpoint/2010/main" val="270206587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0" dirty="0"/>
              <a:t>Cellular </a:t>
            </a:r>
            <a:r>
              <a:rPr lang="en-US" altLang="zh-CN" b="0" dirty="0" err="1"/>
              <a:t>QoE</a:t>
            </a:r>
            <a:r>
              <a:rPr lang="en-US" altLang="zh-CN" b="0" dirty="0"/>
              <a:t> Dataset</a:t>
            </a:r>
            <a:endParaRPr lang="zh-CN" altLang="en-US" b="0" dirty="0"/>
          </a:p>
        </p:txBody>
      </p:sp>
      <p:sp>
        <p:nvSpPr>
          <p:cNvPr id="3" name="Content Placeholder 2"/>
          <p:cNvSpPr>
            <a:spLocks noGrp="1"/>
          </p:cNvSpPr>
          <p:nvPr>
            <p:ph idx="1"/>
          </p:nvPr>
        </p:nvSpPr>
        <p:spPr>
          <a:xfrm>
            <a:off x="313184" y="1163885"/>
            <a:ext cx="8435280" cy="5145435"/>
          </a:xfrm>
        </p:spPr>
        <p:txBody>
          <a:bodyPr/>
          <a:lstStyle/>
          <a:p>
            <a:r>
              <a:rPr lang="en-US" altLang="zh-CN" b="0" dirty="0"/>
              <a:t>Reduces up to 2x complaints compared with the optimized baseline.</a:t>
            </a:r>
          </a:p>
          <a:p>
            <a:r>
              <a:rPr lang="en-US" altLang="zh-CN" b="0" dirty="0"/>
              <a:t>Achieves greater improvement when the resource is scarce. </a:t>
            </a:r>
            <a:endParaRPr lang="zh-CN" altLang="en-US" b="0" dirty="0"/>
          </a:p>
          <a:p>
            <a:endParaRPr lang="zh-CN" altLang="en-US" b="0" dirty="0"/>
          </a:p>
        </p:txBody>
      </p:sp>
      <p:pic>
        <p:nvPicPr>
          <p:cNvPr id="4" name="Picture 3"/>
          <p:cNvPicPr>
            <a:picLocks noChangeAspect="1"/>
          </p:cNvPicPr>
          <p:nvPr/>
        </p:nvPicPr>
        <p:blipFill rotWithShape="1">
          <a:blip r:embed="rId3"/>
          <a:srcRect t="29023"/>
          <a:stretch/>
        </p:blipFill>
        <p:spPr>
          <a:xfrm>
            <a:off x="683568" y="4077072"/>
            <a:ext cx="7834598" cy="1997039"/>
          </a:xfrm>
          <a:prstGeom prst="rect">
            <a:avLst/>
          </a:prstGeom>
        </p:spPr>
      </p:pic>
      <p:sp>
        <p:nvSpPr>
          <p:cNvPr id="6" name="Oval 5"/>
          <p:cNvSpPr/>
          <p:nvPr/>
        </p:nvSpPr>
        <p:spPr>
          <a:xfrm>
            <a:off x="2915816" y="4893213"/>
            <a:ext cx="617374"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val 6"/>
          <p:cNvSpPr/>
          <p:nvPr/>
        </p:nvSpPr>
        <p:spPr>
          <a:xfrm>
            <a:off x="2339752" y="4859382"/>
            <a:ext cx="576064"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3622442" y="3461739"/>
            <a:ext cx="1295184" cy="477054"/>
          </a:xfrm>
          <a:prstGeom prst="rect">
            <a:avLst/>
          </a:prstGeom>
        </p:spPr>
        <p:txBody>
          <a:bodyPr wrap="none">
            <a:spAutoFit/>
          </a:bodyPr>
          <a:lstStyle/>
          <a:p>
            <a:r>
              <a:rPr lang="en-US" altLang="zh-CN" sz="2500" dirty="0">
                <a:solidFill>
                  <a:srgbClr val="FF0000"/>
                </a:solidFill>
              </a:rPr>
              <a:t>baseline</a:t>
            </a:r>
            <a:endParaRPr lang="zh-CN" altLang="en-US" sz="2500" dirty="0">
              <a:solidFill>
                <a:srgbClr val="FF0000"/>
              </a:solidFill>
            </a:endParaRPr>
          </a:p>
        </p:txBody>
      </p:sp>
      <p:sp>
        <p:nvSpPr>
          <p:cNvPr id="9" name="Rectangle 8"/>
          <p:cNvSpPr/>
          <p:nvPr/>
        </p:nvSpPr>
        <p:spPr>
          <a:xfrm>
            <a:off x="1835985" y="3465336"/>
            <a:ext cx="815379" cy="477054"/>
          </a:xfrm>
          <a:prstGeom prst="rect">
            <a:avLst/>
          </a:prstGeom>
        </p:spPr>
        <p:txBody>
          <a:bodyPr wrap="none">
            <a:spAutoFit/>
          </a:bodyPr>
          <a:lstStyle/>
          <a:p>
            <a:r>
              <a:rPr lang="en-US" altLang="zh-CN" sz="2500" dirty="0">
                <a:solidFill>
                  <a:srgbClr val="FF0000"/>
                </a:solidFill>
              </a:rPr>
              <a:t>Ours</a:t>
            </a:r>
            <a:endParaRPr lang="zh-CN" altLang="en-US" sz="2500" dirty="0">
              <a:solidFill>
                <a:srgbClr val="FF0000"/>
              </a:solidFill>
            </a:endParaRPr>
          </a:p>
        </p:txBody>
      </p:sp>
      <p:cxnSp>
        <p:nvCxnSpPr>
          <p:cNvPr id="10" name="Straight Arrow Connector 9"/>
          <p:cNvCxnSpPr/>
          <p:nvPr/>
        </p:nvCxnSpPr>
        <p:spPr>
          <a:xfrm flipH="1">
            <a:off x="3412415" y="3916675"/>
            <a:ext cx="241549" cy="9564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endCxn id="7" idx="1"/>
          </p:cNvCxnSpPr>
          <p:nvPr/>
        </p:nvCxnSpPr>
        <p:spPr>
          <a:xfrm>
            <a:off x="2218978" y="3905871"/>
            <a:ext cx="205137" cy="99569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Slide Number Placeholder 4"/>
          <p:cNvSpPr>
            <a:spLocks noGrp="1"/>
          </p:cNvSpPr>
          <p:nvPr>
            <p:ph type="sldNum" sz="quarter" idx="12"/>
          </p:nvPr>
        </p:nvSpPr>
        <p:spPr/>
        <p:txBody>
          <a:bodyPr/>
          <a:lstStyle/>
          <a:p>
            <a:fld id="{0C913308-F349-4B6D-A68A-DD1791B4A57B}" type="slidenum">
              <a:rPr lang="zh-CN" altLang="en-US" smtClean="0"/>
              <a:pPr/>
              <a:t>73</a:t>
            </a:fld>
            <a:endParaRPr lang="zh-CN" altLang="en-US"/>
          </a:p>
        </p:txBody>
      </p:sp>
    </p:spTree>
    <p:extLst>
      <p:ext uri="{BB962C8B-B14F-4D97-AF65-F5344CB8AC3E}">
        <p14:creationId xmlns:p14="http://schemas.microsoft.com/office/powerpoint/2010/main" val="163470400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Cellular </a:t>
            </a:r>
            <a:r>
              <a:rPr lang="en-US" altLang="zh-CN" dirty="0" err="1"/>
              <a:t>QoE</a:t>
            </a:r>
            <a:r>
              <a:rPr lang="en-US" altLang="zh-CN" dirty="0"/>
              <a:t> Dataset</a:t>
            </a:r>
            <a:endParaRPr lang="zh-CN" altLang="en-US" dirty="0"/>
          </a:p>
        </p:txBody>
      </p:sp>
      <p:sp>
        <p:nvSpPr>
          <p:cNvPr id="3" name="Content Placeholder 2"/>
          <p:cNvSpPr>
            <a:spLocks noGrp="1"/>
          </p:cNvSpPr>
          <p:nvPr>
            <p:ph idx="1"/>
          </p:nvPr>
        </p:nvSpPr>
        <p:spPr/>
        <p:txBody>
          <a:bodyPr/>
          <a:lstStyle/>
          <a:p>
            <a:r>
              <a:rPr lang="en-US" altLang="zh-CN" b="0" dirty="0"/>
              <a:t>Close to the optimal solution. </a:t>
            </a:r>
          </a:p>
          <a:p>
            <a:r>
              <a:rPr lang="en-US" altLang="zh-CN" b="0" dirty="0"/>
              <a:t>The performance loss with respect to the upper bound is less than 3%.</a:t>
            </a:r>
          </a:p>
          <a:p>
            <a:endParaRPr lang="zh-CN" altLang="en-US" b="0" dirty="0"/>
          </a:p>
        </p:txBody>
      </p:sp>
      <p:pic>
        <p:nvPicPr>
          <p:cNvPr id="4" name="Picture 3"/>
          <p:cNvPicPr>
            <a:picLocks noChangeAspect="1"/>
          </p:cNvPicPr>
          <p:nvPr/>
        </p:nvPicPr>
        <p:blipFill rotWithShape="1">
          <a:blip r:embed="rId3"/>
          <a:srcRect t="34872"/>
          <a:stretch/>
        </p:blipFill>
        <p:spPr>
          <a:xfrm>
            <a:off x="348490" y="3645024"/>
            <a:ext cx="8461638" cy="1837036"/>
          </a:xfrm>
          <a:prstGeom prst="rect">
            <a:avLst/>
          </a:prstGeom>
        </p:spPr>
      </p:pic>
      <p:sp>
        <p:nvSpPr>
          <p:cNvPr id="5" name="Slide Number Placeholder 4"/>
          <p:cNvSpPr>
            <a:spLocks noGrp="1"/>
          </p:cNvSpPr>
          <p:nvPr>
            <p:ph type="sldNum" sz="quarter" idx="12"/>
          </p:nvPr>
        </p:nvSpPr>
        <p:spPr/>
        <p:txBody>
          <a:bodyPr/>
          <a:lstStyle/>
          <a:p>
            <a:fld id="{0C913308-F349-4B6D-A68A-DD1791B4A57B}" type="slidenum">
              <a:rPr lang="zh-CN" altLang="en-US" smtClean="0"/>
              <a:pPr/>
              <a:t>74</a:t>
            </a:fld>
            <a:endParaRPr lang="zh-CN" altLang="en-US"/>
          </a:p>
        </p:txBody>
      </p:sp>
      <p:sp>
        <p:nvSpPr>
          <p:cNvPr id="6" name="Oval 5"/>
          <p:cNvSpPr/>
          <p:nvPr/>
        </p:nvSpPr>
        <p:spPr>
          <a:xfrm>
            <a:off x="2670546" y="4359488"/>
            <a:ext cx="784631" cy="365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
          <p:cNvSpPr/>
          <p:nvPr/>
        </p:nvSpPr>
        <p:spPr>
          <a:xfrm>
            <a:off x="3334289" y="2918683"/>
            <a:ext cx="3801241" cy="477054"/>
          </a:xfrm>
          <a:prstGeom prst="rect">
            <a:avLst/>
          </a:prstGeom>
        </p:spPr>
        <p:txBody>
          <a:bodyPr wrap="square">
            <a:spAutoFit/>
          </a:bodyPr>
          <a:lstStyle/>
          <a:p>
            <a:r>
              <a:rPr lang="en-US" altLang="zh-CN" sz="2500" dirty="0">
                <a:solidFill>
                  <a:srgbClr val="FF0000"/>
                </a:solidFill>
              </a:rPr>
              <a:t>ratio</a:t>
            </a:r>
            <a:endParaRPr lang="zh-CN" altLang="en-US" sz="2500" dirty="0">
              <a:solidFill>
                <a:srgbClr val="FF0000"/>
              </a:solidFill>
            </a:endParaRPr>
          </a:p>
        </p:txBody>
      </p:sp>
      <p:cxnSp>
        <p:nvCxnSpPr>
          <p:cNvPr id="8" name="Straight Arrow Connector 7"/>
          <p:cNvCxnSpPr/>
          <p:nvPr/>
        </p:nvCxnSpPr>
        <p:spPr>
          <a:xfrm flipH="1">
            <a:off x="3167148" y="3382951"/>
            <a:ext cx="241549" cy="956429"/>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Oval 13"/>
          <p:cNvSpPr/>
          <p:nvPr/>
        </p:nvSpPr>
        <p:spPr>
          <a:xfrm>
            <a:off x="2015018" y="4373231"/>
            <a:ext cx="784631" cy="36565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Straight Arrow Connector 14"/>
          <p:cNvCxnSpPr/>
          <p:nvPr/>
        </p:nvCxnSpPr>
        <p:spPr>
          <a:xfrm>
            <a:off x="1871002" y="3284984"/>
            <a:ext cx="294783" cy="108137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982757" y="2918683"/>
            <a:ext cx="2158033" cy="477054"/>
          </a:xfrm>
          <a:prstGeom prst="rect">
            <a:avLst/>
          </a:prstGeom>
        </p:spPr>
        <p:txBody>
          <a:bodyPr wrap="square">
            <a:spAutoFit/>
          </a:bodyPr>
          <a:lstStyle/>
          <a:p>
            <a:r>
              <a:rPr lang="en-US" altLang="zh-CN" sz="2500" dirty="0">
                <a:solidFill>
                  <a:srgbClr val="FF0000"/>
                </a:solidFill>
              </a:rPr>
              <a:t>upper bounds</a:t>
            </a:r>
            <a:endParaRPr lang="zh-CN" altLang="en-US" sz="2500" dirty="0">
              <a:solidFill>
                <a:srgbClr val="FF0000"/>
              </a:solidFill>
            </a:endParaRPr>
          </a:p>
        </p:txBody>
      </p:sp>
    </p:spTree>
    <p:extLst>
      <p:ext uri="{BB962C8B-B14F-4D97-AF65-F5344CB8AC3E}">
        <p14:creationId xmlns:p14="http://schemas.microsoft.com/office/powerpoint/2010/main" val="54636496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Close the Loop</a:t>
            </a:r>
            <a:endParaRPr lang="zh-CN" altLang="en-US" dirty="0"/>
          </a:p>
        </p:txBody>
      </p:sp>
      <p:sp>
        <p:nvSpPr>
          <p:cNvPr id="3" name="Content Placeholder 2"/>
          <p:cNvSpPr>
            <a:spLocks noGrp="1"/>
          </p:cNvSpPr>
          <p:nvPr>
            <p:ph idx="1"/>
          </p:nvPr>
        </p:nvSpPr>
        <p:spPr>
          <a:xfrm>
            <a:off x="313184" y="1091877"/>
            <a:ext cx="8579296" cy="5145435"/>
          </a:xfrm>
        </p:spPr>
        <p:txBody>
          <a:bodyPr/>
          <a:lstStyle/>
          <a:p>
            <a:r>
              <a:rPr lang="en-US" altLang="zh-CN" b="0" dirty="0"/>
              <a:t>Validate, invalidate, and adjust the model</a:t>
            </a:r>
          </a:p>
          <a:p>
            <a:endParaRPr lang="zh-CN" altLang="en-US" b="0" dirty="0"/>
          </a:p>
        </p:txBody>
      </p:sp>
      <p:grpSp>
        <p:nvGrpSpPr>
          <p:cNvPr id="8" name="Group 7"/>
          <p:cNvGrpSpPr/>
          <p:nvPr/>
        </p:nvGrpSpPr>
        <p:grpSpPr>
          <a:xfrm>
            <a:off x="1678850" y="2076873"/>
            <a:ext cx="5580620" cy="3869418"/>
            <a:chOff x="1403648" y="2708920"/>
            <a:chExt cx="5616624" cy="3321002"/>
          </a:xfrm>
        </p:grpSpPr>
        <p:pic>
          <p:nvPicPr>
            <p:cNvPr id="9" name="Picture 8"/>
            <p:cNvPicPr>
              <a:picLocks noChangeAspect="1"/>
            </p:cNvPicPr>
            <p:nvPr/>
          </p:nvPicPr>
          <p:blipFill>
            <a:blip r:embed="rId3"/>
            <a:stretch>
              <a:fillRect/>
            </a:stretch>
          </p:blipFill>
          <p:spPr>
            <a:xfrm>
              <a:off x="1403648" y="3022853"/>
              <a:ext cx="5616624" cy="3007069"/>
            </a:xfrm>
            <a:prstGeom prst="rect">
              <a:avLst/>
            </a:prstGeom>
          </p:spPr>
        </p:pic>
        <p:sp>
          <p:nvSpPr>
            <p:cNvPr id="10" name="Oval 9"/>
            <p:cNvSpPr/>
            <p:nvPr/>
          </p:nvSpPr>
          <p:spPr>
            <a:xfrm>
              <a:off x="4572000" y="2708920"/>
              <a:ext cx="2087712" cy="15121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Slide Number Placeholder 3"/>
          <p:cNvSpPr>
            <a:spLocks noGrp="1"/>
          </p:cNvSpPr>
          <p:nvPr>
            <p:ph type="sldNum" sz="quarter" idx="12"/>
          </p:nvPr>
        </p:nvSpPr>
        <p:spPr/>
        <p:txBody>
          <a:bodyPr/>
          <a:lstStyle/>
          <a:p>
            <a:fld id="{0C913308-F349-4B6D-A68A-DD1791B4A57B}" type="slidenum">
              <a:rPr lang="zh-CN" altLang="en-US" smtClean="0"/>
              <a:pPr/>
              <a:t>75</a:t>
            </a:fld>
            <a:endParaRPr lang="zh-CN" altLang="en-US"/>
          </a:p>
        </p:txBody>
      </p:sp>
      <p:sp>
        <p:nvSpPr>
          <p:cNvPr id="5" name="TextBox 4"/>
          <p:cNvSpPr txBox="1"/>
          <p:nvPr/>
        </p:nvSpPr>
        <p:spPr>
          <a:xfrm>
            <a:off x="827584" y="6165304"/>
            <a:ext cx="6867084" cy="461665"/>
          </a:xfrm>
          <a:prstGeom prst="rect">
            <a:avLst/>
          </a:prstGeom>
          <a:noFill/>
        </p:spPr>
        <p:txBody>
          <a:bodyPr wrap="none" rtlCol="0">
            <a:spAutoFit/>
          </a:bodyPr>
          <a:lstStyle/>
          <a:p>
            <a:r>
              <a:rPr lang="en-US" sz="2400" dirty="0"/>
              <a:t>We were not able to complete this step for this work.</a:t>
            </a:r>
          </a:p>
        </p:txBody>
      </p:sp>
    </p:spTree>
    <p:extLst>
      <p:ext uri="{BB962C8B-B14F-4D97-AF65-F5344CB8AC3E}">
        <p14:creationId xmlns:p14="http://schemas.microsoft.com/office/powerpoint/2010/main" val="30751693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Exploration</a:t>
            </a:r>
          </a:p>
        </p:txBody>
      </p:sp>
      <p:sp>
        <p:nvSpPr>
          <p:cNvPr id="3" name="Content Placeholder 2"/>
          <p:cNvSpPr>
            <a:spLocks noGrp="1"/>
          </p:cNvSpPr>
          <p:nvPr>
            <p:ph idx="1"/>
          </p:nvPr>
        </p:nvSpPr>
        <p:spPr/>
        <p:txBody>
          <a:bodyPr/>
          <a:lstStyle/>
          <a:p>
            <a:r>
              <a:rPr lang="en-US" b="0" dirty="0"/>
              <a:t>Exploration space is tremendous </a:t>
            </a:r>
          </a:p>
          <a:p>
            <a:endParaRPr lang="en-US" b="0" dirty="0"/>
          </a:p>
          <a:p>
            <a:r>
              <a:rPr lang="en-US" b="0" dirty="0"/>
              <a:t>Perturbation-based approach</a:t>
            </a:r>
          </a:p>
          <a:p>
            <a:endParaRPr lang="en-US" b="0" dirty="0"/>
          </a:p>
          <a:p>
            <a:r>
              <a:rPr lang="en-US" b="0" dirty="0"/>
              <a:t>How to integrate domain knowledge and utility-model-based approach?</a:t>
            </a:r>
          </a:p>
          <a:p>
            <a:pPr lvl="1"/>
            <a:r>
              <a:rPr lang="en-US" b="0" dirty="0"/>
              <a:t>Domain knowledge or utility-model based results could also be significantly suboptimal</a:t>
            </a:r>
          </a:p>
          <a:p>
            <a:endParaRPr lang="en-US" b="0" dirty="0"/>
          </a:p>
          <a:p>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76</a:t>
            </a:fld>
            <a:endParaRPr lang="zh-CN" altLang="en-US"/>
          </a:p>
        </p:txBody>
      </p:sp>
    </p:spTree>
    <p:extLst>
      <p:ext uri="{BB962C8B-B14F-4D97-AF65-F5344CB8AC3E}">
        <p14:creationId xmlns:p14="http://schemas.microsoft.com/office/powerpoint/2010/main" val="151107256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lstStyle/>
          <a:p>
            <a:r>
              <a:rPr lang="en-US" b="0" dirty="0" smtClean="0"/>
              <a:t>Data</a:t>
            </a:r>
          </a:p>
          <a:p>
            <a:pPr lvl="1"/>
            <a:r>
              <a:rPr lang="en-US" b="0" dirty="0" smtClean="0"/>
              <a:t>Collection </a:t>
            </a:r>
          </a:p>
          <a:p>
            <a:pPr lvl="1"/>
            <a:r>
              <a:rPr lang="en-US" b="0" dirty="0" smtClean="0"/>
              <a:t>Granularity</a:t>
            </a:r>
          </a:p>
          <a:p>
            <a:pPr lvl="1"/>
            <a:r>
              <a:rPr lang="en-US" b="0" dirty="0" smtClean="0"/>
              <a:t>Experimentation</a:t>
            </a:r>
          </a:p>
          <a:p>
            <a:r>
              <a:rPr lang="en-US" b="0" dirty="0" smtClean="0"/>
              <a:t>Methodology</a:t>
            </a:r>
          </a:p>
          <a:p>
            <a:pPr lvl="1"/>
            <a:r>
              <a:rPr lang="en-US" b="0" dirty="0" smtClean="0"/>
              <a:t>Learn a utility model and optimize over the learned model</a:t>
            </a:r>
          </a:p>
          <a:p>
            <a:pPr lvl="1"/>
            <a:r>
              <a:rPr lang="en-US" b="0" dirty="0" smtClean="0"/>
              <a:t>A general reinforcement learning approach </a:t>
            </a:r>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77</a:t>
            </a:fld>
            <a:endParaRPr lang="zh-CN" altLang="en-US"/>
          </a:p>
        </p:txBody>
      </p:sp>
    </p:spTree>
    <p:extLst>
      <p:ext uri="{BB962C8B-B14F-4D97-AF65-F5344CB8AC3E}">
        <p14:creationId xmlns:p14="http://schemas.microsoft.com/office/powerpoint/2010/main" val="134487059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lstStyle/>
          <a:p>
            <a:r>
              <a:rPr lang="en-US" dirty="0"/>
              <a:t>Network Configuration</a:t>
            </a:r>
          </a:p>
        </p:txBody>
      </p:sp>
      <p:sp>
        <p:nvSpPr>
          <p:cNvPr id="6" name="Subtitle 5"/>
          <p:cNvSpPr>
            <a:spLocks noGrp="1"/>
          </p:cNvSpPr>
          <p:nvPr>
            <p:ph type="subTitle" idx="1"/>
          </p:nvPr>
        </p:nvSpPr>
        <p:spPr/>
        <p:txBody>
          <a:bodyPr/>
          <a:lstStyle/>
          <a:p>
            <a:r>
              <a:rPr lang="en-US" dirty="0"/>
              <a:t>Ongoing work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78</a:t>
            </a:fld>
            <a:endParaRPr lang="zh-CN" altLang="en-US"/>
          </a:p>
        </p:txBody>
      </p:sp>
    </p:spTree>
    <p:extLst>
      <p:ext uri="{BB962C8B-B14F-4D97-AF65-F5344CB8AC3E}">
        <p14:creationId xmlns:p14="http://schemas.microsoft.com/office/powerpoint/2010/main" val="201506283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Cellular Network Configuration</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79</a:t>
            </a:fld>
            <a:endParaRPr lang="zh-CN" altLang="en-US"/>
          </a:p>
        </p:txBody>
      </p:sp>
      <p:pic>
        <p:nvPicPr>
          <p:cNvPr id="116738" name="Picture 2" descr="http://docsdrive.com/images/ansinet/jas/2012/fig2-2k12-1418-14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9632" y="1772816"/>
            <a:ext cx="6961863" cy="370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3961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9512" y="2267049"/>
            <a:ext cx="8964488" cy="1470025"/>
          </a:xfrm>
        </p:spPr>
        <p:txBody>
          <a:bodyPr>
            <a:noAutofit/>
          </a:bodyPr>
          <a:lstStyle/>
          <a:p>
            <a:r>
              <a:rPr lang="en-US" altLang="en-US" dirty="0"/>
              <a:t/>
            </a:r>
            <a:br>
              <a:rPr lang="en-US" altLang="en-US" dirty="0"/>
            </a:br>
            <a:r>
              <a:rPr lang="en-US" altLang="en-US" dirty="0"/>
              <a:t>Challenges and Opportunities  </a:t>
            </a:r>
          </a:p>
        </p:txBody>
      </p:sp>
      <p:sp>
        <p:nvSpPr>
          <p:cNvPr id="3" name="副标题 2"/>
          <p:cNvSpPr>
            <a:spLocks noGrp="1"/>
          </p:cNvSpPr>
          <p:nvPr>
            <p:ph type="subTitle" idx="1"/>
          </p:nvPr>
        </p:nvSpPr>
        <p:spPr>
          <a:xfrm>
            <a:off x="0" y="3933056"/>
            <a:ext cx="9144000" cy="2207096"/>
          </a:xfrm>
        </p:spPr>
        <p:txBody>
          <a:bodyPr>
            <a:normAutofit/>
          </a:bodyPr>
          <a:lstStyle/>
          <a:p>
            <a:r>
              <a:rPr lang="en-US" altLang="zh-CN" sz="2800" dirty="0">
                <a:solidFill>
                  <a:srgbClr val="FF6600"/>
                </a:solidFill>
                <a:latin typeface="Times New Roman" pitchFamily="18" charset="0"/>
                <a:cs typeface="Times New Roman" pitchFamily="18" charset="0"/>
              </a:rPr>
              <a:t> </a:t>
            </a:r>
            <a:endParaRPr lang="en-US" altLang="zh-CN" sz="2400" dirty="0">
              <a:solidFill>
                <a:srgbClr val="002060"/>
              </a:solidFill>
              <a:latin typeface="Times New Roman" pitchFamily="18" charset="0"/>
              <a:cs typeface="Times New Roman" pitchFamily="18" charset="0"/>
            </a:endParaRPr>
          </a:p>
          <a:p>
            <a:endParaRPr lang="en-US" altLang="zh-CN" sz="2400" dirty="0">
              <a:solidFill>
                <a:srgbClr val="002060"/>
              </a:solidFill>
            </a:endParaRP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8</a:t>
            </a:fld>
            <a:endParaRPr lang="zh-CN" altLang="en-US"/>
          </a:p>
        </p:txBody>
      </p:sp>
    </p:spTree>
    <p:extLst>
      <p:ext uri="{BB962C8B-B14F-4D97-AF65-F5344CB8AC3E}">
        <p14:creationId xmlns:p14="http://schemas.microsoft.com/office/powerpoint/2010/main" val="385542027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lstStyle/>
          <a:p>
            <a:r>
              <a:rPr lang="en-US" b="0" dirty="0"/>
              <a:t>High dimensionality </a:t>
            </a:r>
          </a:p>
          <a:p>
            <a:pPr lvl="1"/>
            <a:r>
              <a:rPr lang="en-US" b="0" dirty="0"/>
              <a:t>Large # of parameters</a:t>
            </a:r>
          </a:p>
          <a:p>
            <a:pPr lvl="1"/>
            <a:r>
              <a:rPr lang="en-US" b="0" dirty="0"/>
              <a:t>User variability </a:t>
            </a:r>
          </a:p>
          <a:p>
            <a:r>
              <a:rPr lang="en-US" b="0" dirty="0"/>
              <a:t>Interference</a:t>
            </a:r>
          </a:p>
          <a:p>
            <a:r>
              <a:rPr lang="en-US" b="0" dirty="0"/>
              <a:t>Highly noisy data</a:t>
            </a:r>
          </a:p>
          <a:p>
            <a:r>
              <a:rPr lang="en-US" b="0" dirty="0"/>
              <a:t>Abundant data but may not be what we need</a:t>
            </a:r>
          </a:p>
          <a:p>
            <a:r>
              <a:rPr lang="en-US" b="0" dirty="0"/>
              <a:t>Experiment is very difficult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80</a:t>
            </a:fld>
            <a:endParaRPr lang="zh-CN" altLang="en-US"/>
          </a:p>
        </p:txBody>
      </p:sp>
    </p:spTree>
    <p:extLst>
      <p:ext uri="{BB962C8B-B14F-4D97-AF65-F5344CB8AC3E}">
        <p14:creationId xmlns:p14="http://schemas.microsoft.com/office/powerpoint/2010/main" val="22100530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Pilot Power Configuration</a:t>
            </a:r>
          </a:p>
        </p:txBody>
      </p:sp>
      <p:sp>
        <p:nvSpPr>
          <p:cNvPr id="3" name="Content Placeholder 2"/>
          <p:cNvSpPr>
            <a:spLocks noGrp="1"/>
          </p:cNvSpPr>
          <p:nvPr>
            <p:ph idx="1"/>
          </p:nvPr>
        </p:nvSpPr>
        <p:spPr/>
        <p:txBody>
          <a:bodyPr/>
          <a:lstStyle/>
          <a:p>
            <a:r>
              <a:rPr lang="en-US" b="0" dirty="0"/>
              <a:t>The impact of pilot power</a:t>
            </a:r>
          </a:p>
          <a:p>
            <a:pPr lvl="1"/>
            <a:r>
              <a:rPr lang="en-US" b="0" dirty="0"/>
              <a:t>Coverage area</a:t>
            </a:r>
          </a:p>
          <a:p>
            <a:pPr lvl="1"/>
            <a:r>
              <a:rPr lang="en-US" b="0" dirty="0"/>
              <a:t>Transmission power</a:t>
            </a:r>
          </a:p>
          <a:p>
            <a:pPr lvl="1"/>
            <a:endParaRPr lang="en-US" b="0" dirty="0"/>
          </a:p>
          <a:p>
            <a:pPr lvl="1"/>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81</a:t>
            </a:fld>
            <a:endParaRPr lang="zh-CN" altLang="en-US"/>
          </a:p>
        </p:txBody>
      </p:sp>
      <p:pic>
        <p:nvPicPr>
          <p:cNvPr id="5" name="Picture 4"/>
          <p:cNvPicPr>
            <a:picLocks noChangeAspect="1"/>
          </p:cNvPicPr>
          <p:nvPr/>
        </p:nvPicPr>
        <p:blipFill>
          <a:blip r:embed="rId2"/>
          <a:stretch>
            <a:fillRect/>
          </a:stretch>
        </p:blipFill>
        <p:spPr>
          <a:xfrm>
            <a:off x="1331640" y="2658642"/>
            <a:ext cx="6947637" cy="3912424"/>
          </a:xfrm>
          <a:prstGeom prst="rect">
            <a:avLst/>
          </a:prstGeom>
        </p:spPr>
      </p:pic>
    </p:spTree>
    <p:extLst>
      <p:ext uri="{BB962C8B-B14F-4D97-AF65-F5344CB8AC3E}">
        <p14:creationId xmlns:p14="http://schemas.microsoft.com/office/powerpoint/2010/main" val="255667960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Challenges</a:t>
            </a:r>
          </a:p>
        </p:txBody>
      </p:sp>
      <p:sp>
        <p:nvSpPr>
          <p:cNvPr id="3" name="Content Placeholder 2"/>
          <p:cNvSpPr>
            <a:spLocks noGrp="1"/>
          </p:cNvSpPr>
          <p:nvPr>
            <p:ph idx="1"/>
          </p:nvPr>
        </p:nvSpPr>
        <p:spPr/>
        <p:txBody>
          <a:bodyPr>
            <a:normAutofit lnSpcReduction="10000"/>
          </a:bodyPr>
          <a:lstStyle/>
          <a:p>
            <a:r>
              <a:rPr lang="en-US" b="0" dirty="0"/>
              <a:t>Limited data availability</a:t>
            </a:r>
          </a:p>
          <a:p>
            <a:pPr lvl="1"/>
            <a:r>
              <a:rPr lang="en-US" b="0" dirty="0"/>
              <a:t>Current network </a:t>
            </a:r>
            <a:r>
              <a:rPr lang="en-US" b="0" dirty="0" err="1"/>
              <a:t>config</a:t>
            </a:r>
            <a:r>
              <a:rPr lang="en-US" b="0" dirty="0"/>
              <a:t>. does not change often</a:t>
            </a:r>
          </a:p>
          <a:p>
            <a:r>
              <a:rPr lang="en-US" b="0" dirty="0"/>
              <a:t>Convoluted sample data</a:t>
            </a:r>
          </a:p>
          <a:p>
            <a:pPr lvl="1"/>
            <a:r>
              <a:rPr lang="en-US" b="0" dirty="0"/>
              <a:t>(time, pilot power, throughput, # of users) </a:t>
            </a:r>
          </a:p>
          <a:p>
            <a:r>
              <a:rPr lang="en-US" b="0" dirty="0"/>
              <a:t>Interference among cells</a:t>
            </a:r>
          </a:p>
          <a:p>
            <a:pPr lvl="1"/>
            <a:r>
              <a:rPr lang="en-US" b="0" dirty="0"/>
              <a:t>Coupled optimization</a:t>
            </a:r>
          </a:p>
          <a:p>
            <a:r>
              <a:rPr lang="en-US" b="0" dirty="0"/>
              <a:t>Time-varying network dynamics</a:t>
            </a:r>
          </a:p>
          <a:p>
            <a:pPr lvl="1"/>
            <a:r>
              <a:rPr lang="en-US" b="0" dirty="0"/>
              <a:t>Need for adaptive </a:t>
            </a:r>
            <a:r>
              <a:rPr lang="en-US" b="0" dirty="0" smtClean="0"/>
              <a:t>algorithms</a:t>
            </a:r>
          </a:p>
          <a:p>
            <a:pPr lvl="1"/>
            <a:endParaRPr lang="en-US" b="0" dirty="0"/>
          </a:p>
          <a:p>
            <a:r>
              <a:rPr lang="en-US" b="0" dirty="0" smtClean="0"/>
              <a:t>Large # of control parameters </a:t>
            </a:r>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82</a:t>
            </a:fld>
            <a:endParaRPr lang="zh-CN" altLang="en-US"/>
          </a:p>
        </p:txBody>
      </p:sp>
    </p:spTree>
    <p:extLst>
      <p:ext uri="{BB962C8B-B14F-4D97-AF65-F5344CB8AC3E}">
        <p14:creationId xmlns:p14="http://schemas.microsoft.com/office/powerpoint/2010/main" val="22799309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Approach 1</a:t>
            </a:r>
            <a:r>
              <a:rPr lang="en-US" dirty="0" smtClean="0"/>
              <a:t>: Prediction-model-based Optimization</a:t>
            </a:r>
            <a:endParaRPr lang="en-US" dirty="0"/>
          </a:p>
        </p:txBody>
      </p:sp>
      <p:sp>
        <p:nvSpPr>
          <p:cNvPr id="3" name="Content Placeholder 2"/>
          <p:cNvSpPr>
            <a:spLocks noGrp="1"/>
          </p:cNvSpPr>
          <p:nvPr>
            <p:ph idx="1"/>
          </p:nvPr>
        </p:nvSpPr>
        <p:spPr/>
        <p:txBody>
          <a:bodyPr/>
          <a:lstStyle/>
          <a:p>
            <a:r>
              <a:rPr lang="en-US" b="0" dirty="0"/>
              <a:t>Neural-Network-based </a:t>
            </a:r>
            <a:r>
              <a:rPr lang="en-US" b="0" dirty="0" smtClean="0"/>
              <a:t>Prediction:</a:t>
            </a:r>
            <a:endParaRPr lang="en-US" b="0" dirty="0" smtClean="0"/>
          </a:p>
          <a:p>
            <a:pPr lvl="1"/>
            <a:r>
              <a:rPr lang="en-US" b="0" dirty="0" smtClean="0"/>
              <a:t>Aggregate </a:t>
            </a:r>
            <a:r>
              <a:rPr lang="en-US" b="0" dirty="0"/>
              <a:t>data from different </a:t>
            </a:r>
            <a:r>
              <a:rPr lang="en-US" b="0" dirty="0" smtClean="0"/>
              <a:t>cells</a:t>
            </a:r>
            <a:endParaRPr lang="en-US" b="0" dirty="0"/>
          </a:p>
          <a:p>
            <a:pPr lvl="1"/>
            <a:r>
              <a:rPr lang="en-US" b="0" dirty="0"/>
              <a:t>Estimate hidden environmental parameters that do not depend on </a:t>
            </a:r>
            <a:r>
              <a:rPr lang="en-US" b="0" dirty="0" smtClean="0"/>
              <a:t>action</a:t>
            </a:r>
            <a:endParaRPr lang="en-US" b="0" dirty="0"/>
          </a:p>
          <a:p>
            <a:pPr lvl="1"/>
            <a:r>
              <a:rPr lang="en-US" b="0" dirty="0"/>
              <a:t>Build a neural-network model to predict </a:t>
            </a:r>
            <a:r>
              <a:rPr lang="en-US" b="0" dirty="0" smtClean="0"/>
              <a:t>throughput</a:t>
            </a:r>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83</a:t>
            </a:fld>
            <a:endParaRPr lang="zh-CN" altLang="en-US"/>
          </a:p>
        </p:txBody>
      </p:sp>
    </p:spTree>
    <p:extLst>
      <p:ext uri="{BB962C8B-B14F-4D97-AF65-F5344CB8AC3E}">
        <p14:creationId xmlns:p14="http://schemas.microsoft.com/office/powerpoint/2010/main" val="356780418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Gibbs-sampling-based optimization </a:t>
            </a:r>
          </a:p>
        </p:txBody>
      </p:sp>
      <p:sp>
        <p:nvSpPr>
          <p:cNvPr id="3" name="Content Placeholder 2"/>
          <p:cNvSpPr>
            <a:spLocks noGrp="1"/>
          </p:cNvSpPr>
          <p:nvPr>
            <p:ph idx="1"/>
          </p:nvPr>
        </p:nvSpPr>
        <p:spPr/>
        <p:txBody>
          <a:bodyPr/>
          <a:lstStyle/>
          <a:p>
            <a:r>
              <a:rPr lang="en-US" b="0" dirty="0"/>
              <a:t>Use the learned model as a utility function for pilot power optimization</a:t>
            </a:r>
          </a:p>
          <a:p>
            <a:endParaRPr lang="en-US" b="0" dirty="0"/>
          </a:p>
          <a:p>
            <a:r>
              <a:rPr lang="en-US" b="0" dirty="0"/>
              <a:t>Gibbs-sampling method </a:t>
            </a:r>
          </a:p>
          <a:p>
            <a:pPr lvl="1"/>
            <a:r>
              <a:rPr lang="en-US" b="0" dirty="0"/>
              <a:t>Addresses local coupling issue</a:t>
            </a:r>
          </a:p>
          <a:p>
            <a:pPr lvl="1"/>
            <a:r>
              <a:rPr lang="en-US" b="0" dirty="0"/>
              <a:t>Optimality (under technical constraints)</a:t>
            </a:r>
          </a:p>
          <a:p>
            <a:pPr lvl="1"/>
            <a:r>
              <a:rPr lang="en-US" b="0" dirty="0"/>
              <a:t>Online fast convergence algorithms</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84</a:t>
            </a:fld>
            <a:endParaRPr lang="zh-CN" altLang="en-US"/>
          </a:p>
        </p:txBody>
      </p:sp>
    </p:spTree>
    <p:extLst>
      <p:ext uri="{BB962C8B-B14F-4D97-AF65-F5344CB8AC3E}">
        <p14:creationId xmlns:p14="http://schemas.microsoft.com/office/powerpoint/2010/main" val="32636226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Overall Performance</a:t>
            </a:r>
          </a:p>
        </p:txBody>
      </p:sp>
      <p:pic>
        <p:nvPicPr>
          <p:cNvPr id="5" name="Content Placeholder 4"/>
          <p:cNvPicPr>
            <a:picLocks noGrp="1" noChangeAspect="1"/>
          </p:cNvPicPr>
          <p:nvPr>
            <p:ph idx="1"/>
          </p:nvPr>
        </p:nvPicPr>
        <p:blipFill>
          <a:blip r:embed="rId2"/>
          <a:stretch>
            <a:fillRect/>
          </a:stretch>
        </p:blipFill>
        <p:spPr>
          <a:xfrm>
            <a:off x="539552" y="1379720"/>
            <a:ext cx="7628531" cy="5145088"/>
          </a:xfrm>
          <a:prstGeom prst="rect">
            <a:avLst/>
          </a:prstGeom>
        </p:spPr>
      </p:pic>
      <p:sp>
        <p:nvSpPr>
          <p:cNvPr id="4" name="Slide Number Placeholder 3"/>
          <p:cNvSpPr>
            <a:spLocks noGrp="1"/>
          </p:cNvSpPr>
          <p:nvPr>
            <p:ph type="sldNum" sz="quarter" idx="12"/>
          </p:nvPr>
        </p:nvSpPr>
        <p:spPr/>
        <p:txBody>
          <a:bodyPr/>
          <a:lstStyle/>
          <a:p>
            <a:fld id="{0C913308-F349-4B6D-A68A-DD1791B4A57B}" type="slidenum">
              <a:rPr lang="zh-CN" altLang="en-US" smtClean="0"/>
              <a:pPr/>
              <a:t>85</a:t>
            </a:fld>
            <a:endParaRPr lang="zh-CN" altLang="en-US"/>
          </a:p>
        </p:txBody>
      </p:sp>
    </p:spTree>
    <p:extLst>
      <p:ext uri="{BB962C8B-B14F-4D97-AF65-F5344CB8AC3E}">
        <p14:creationId xmlns:p14="http://schemas.microsoft.com/office/powerpoint/2010/main" val="364651813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A85E579-7306-8F4F-BC13-300EA31AD438}"/>
              </a:ext>
            </a:extLst>
          </p:cNvPr>
          <p:cNvSpPr>
            <a:spLocks noGrp="1"/>
          </p:cNvSpPr>
          <p:nvPr>
            <p:ph type="title"/>
          </p:nvPr>
        </p:nvSpPr>
        <p:spPr/>
        <p:txBody>
          <a:bodyPr>
            <a:normAutofit fontScale="90000"/>
          </a:bodyPr>
          <a:lstStyle/>
          <a:p>
            <a:r>
              <a:rPr lang="en-US" dirty="0"/>
              <a:t>Approach 2: Kernel-Based Contextual Bandits</a:t>
            </a:r>
          </a:p>
        </p:txBody>
      </p:sp>
      <p:sp>
        <p:nvSpPr>
          <p:cNvPr id="3" name="Content Placeholder 2">
            <a:extLst>
              <a:ext uri="{FF2B5EF4-FFF2-40B4-BE49-F238E27FC236}">
                <a16:creationId xmlns:a16="http://schemas.microsoft.com/office/drawing/2014/main" xmlns="" id="{737A4BDD-26FD-B748-B1CF-655B197889FB}"/>
              </a:ext>
            </a:extLst>
          </p:cNvPr>
          <p:cNvSpPr>
            <a:spLocks noGrp="1"/>
          </p:cNvSpPr>
          <p:nvPr>
            <p:ph idx="1"/>
          </p:nvPr>
        </p:nvSpPr>
        <p:spPr/>
        <p:txBody>
          <a:bodyPr/>
          <a:lstStyle/>
          <a:p>
            <a:r>
              <a:rPr lang="en-US" b="0" dirty="0"/>
              <a:t>Given a network state, decide the cell tower configuration</a:t>
            </a:r>
          </a:p>
          <a:p>
            <a:pPr lvl="1"/>
            <a:r>
              <a:rPr lang="en-US" b="0" dirty="0"/>
              <a:t>Contextual bandit </a:t>
            </a:r>
          </a:p>
          <a:p>
            <a:r>
              <a:rPr lang="en-US" b="0" dirty="0"/>
              <a:t>Cells are similar, but not identical </a:t>
            </a:r>
          </a:p>
          <a:p>
            <a:pPr lvl="1"/>
            <a:r>
              <a:rPr lang="en-US" b="0" dirty="0"/>
              <a:t>Multi-task learning</a:t>
            </a:r>
          </a:p>
          <a:p>
            <a:pPr lvl="1"/>
            <a:r>
              <a:rPr lang="en-US" b="0" dirty="0"/>
              <a:t>Kernel-based method to quantify similarity and to transfer knowledge</a:t>
            </a:r>
          </a:p>
        </p:txBody>
      </p:sp>
      <p:sp>
        <p:nvSpPr>
          <p:cNvPr id="4" name="Slide Number Placeholder 3">
            <a:extLst>
              <a:ext uri="{FF2B5EF4-FFF2-40B4-BE49-F238E27FC236}">
                <a16:creationId xmlns:a16="http://schemas.microsoft.com/office/drawing/2014/main" xmlns="" id="{2C12A807-9363-5F47-9B54-5913EE4F064E}"/>
              </a:ext>
            </a:extLst>
          </p:cNvPr>
          <p:cNvSpPr>
            <a:spLocks noGrp="1"/>
          </p:cNvSpPr>
          <p:nvPr>
            <p:ph type="sldNum" sz="quarter" idx="12"/>
          </p:nvPr>
        </p:nvSpPr>
        <p:spPr/>
        <p:txBody>
          <a:bodyPr/>
          <a:lstStyle/>
          <a:p>
            <a:fld id="{0C913308-F349-4B6D-A68A-DD1791B4A57B}" type="slidenum">
              <a:rPr lang="zh-CN" altLang="en-US" smtClean="0"/>
              <a:pPr/>
              <a:t>86</a:t>
            </a:fld>
            <a:endParaRPr lang="zh-CN" altLang="en-US"/>
          </a:p>
        </p:txBody>
      </p:sp>
    </p:spTree>
    <p:extLst>
      <p:ext uri="{BB962C8B-B14F-4D97-AF65-F5344CB8AC3E}">
        <p14:creationId xmlns:p14="http://schemas.microsoft.com/office/powerpoint/2010/main" val="111460544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977345-7C58-B84C-87D8-A88B20583B97}"/>
              </a:ext>
            </a:extLst>
          </p:cNvPr>
          <p:cNvSpPr>
            <a:spLocks noGrp="1"/>
          </p:cNvSpPr>
          <p:nvPr>
            <p:ph type="title"/>
          </p:nvPr>
        </p:nvSpPr>
        <p:spPr/>
        <p:txBody>
          <a:bodyPr/>
          <a:lstStyle/>
          <a:p>
            <a:r>
              <a:rPr lang="en-US" dirty="0"/>
              <a:t>Performance of Multi-task Learning</a:t>
            </a:r>
          </a:p>
        </p:txBody>
      </p:sp>
      <p:sp>
        <p:nvSpPr>
          <p:cNvPr id="3" name="Content Placeholder 2">
            <a:extLst>
              <a:ext uri="{FF2B5EF4-FFF2-40B4-BE49-F238E27FC236}">
                <a16:creationId xmlns:a16="http://schemas.microsoft.com/office/drawing/2014/main" xmlns="" id="{4D114B8F-DC22-F64D-8C6C-2EAA45ED9492}"/>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xmlns="" id="{2FDA4EDA-F6B1-0444-8963-8C735059156B}"/>
              </a:ext>
            </a:extLst>
          </p:cNvPr>
          <p:cNvSpPr>
            <a:spLocks noGrp="1"/>
          </p:cNvSpPr>
          <p:nvPr>
            <p:ph type="sldNum" sz="quarter" idx="12"/>
          </p:nvPr>
        </p:nvSpPr>
        <p:spPr/>
        <p:txBody>
          <a:bodyPr/>
          <a:lstStyle/>
          <a:p>
            <a:fld id="{0C913308-F349-4B6D-A68A-DD1791B4A57B}" type="slidenum">
              <a:rPr lang="zh-CN" altLang="en-US" smtClean="0"/>
              <a:pPr/>
              <a:t>87</a:t>
            </a:fld>
            <a:endParaRPr lang="zh-CN" altLang="en-US"/>
          </a:p>
        </p:txBody>
      </p:sp>
      <p:pic>
        <p:nvPicPr>
          <p:cNvPr id="5" name="Picture 4">
            <a:extLst>
              <a:ext uri="{FF2B5EF4-FFF2-40B4-BE49-F238E27FC236}">
                <a16:creationId xmlns:a16="http://schemas.microsoft.com/office/drawing/2014/main" xmlns="" id="{E5604D82-8998-A64B-B7F9-6DB22877AD21}"/>
              </a:ext>
            </a:extLst>
          </p:cNvPr>
          <p:cNvPicPr>
            <a:picLocks noChangeAspect="1"/>
          </p:cNvPicPr>
          <p:nvPr/>
        </p:nvPicPr>
        <p:blipFill>
          <a:blip r:embed="rId2"/>
          <a:stretch>
            <a:fillRect/>
          </a:stretch>
        </p:blipFill>
        <p:spPr>
          <a:xfrm>
            <a:off x="755576" y="1088406"/>
            <a:ext cx="7128792" cy="5392292"/>
          </a:xfrm>
          <a:prstGeom prst="rect">
            <a:avLst/>
          </a:prstGeom>
        </p:spPr>
      </p:pic>
    </p:spTree>
    <p:extLst>
      <p:ext uri="{BB962C8B-B14F-4D97-AF65-F5344CB8AC3E}">
        <p14:creationId xmlns:p14="http://schemas.microsoft.com/office/powerpoint/2010/main" val="60120659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p:txBody>
          <a:bodyPr/>
          <a:lstStyle/>
          <a:p>
            <a:r>
              <a:rPr lang="en-US" b="0" dirty="0"/>
              <a:t>Data-driven cellular configuration</a:t>
            </a:r>
          </a:p>
          <a:p>
            <a:pPr lvl="1"/>
            <a:r>
              <a:rPr lang="en-US" b="0" dirty="0"/>
              <a:t>Joint learning and optimization framework</a:t>
            </a:r>
          </a:p>
          <a:p>
            <a:pPr lvl="1"/>
            <a:endParaRPr lang="en-US" b="0" dirty="0"/>
          </a:p>
          <a:p>
            <a:r>
              <a:rPr lang="en-US" b="0" dirty="0"/>
              <a:t>Applicable to other network configuration problems</a:t>
            </a:r>
          </a:p>
          <a:p>
            <a:endParaRPr lang="en-US" b="0" dirty="0"/>
          </a:p>
          <a:p>
            <a:r>
              <a:rPr lang="en-US" b="0" dirty="0"/>
              <a:t>Limited data availability</a:t>
            </a:r>
          </a:p>
          <a:p>
            <a:endParaRPr lang="en-US" b="0" dirty="0"/>
          </a:p>
          <a:p>
            <a:r>
              <a:rPr lang="en-US" b="0" dirty="0"/>
              <a:t>High control dimensionality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88</a:t>
            </a:fld>
            <a:endParaRPr lang="zh-CN" altLang="en-US"/>
          </a:p>
        </p:txBody>
      </p:sp>
    </p:spTree>
    <p:extLst>
      <p:ext uri="{BB962C8B-B14F-4D97-AF65-F5344CB8AC3E}">
        <p14:creationId xmlns:p14="http://schemas.microsoft.com/office/powerpoint/2010/main" val="23322890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9512" y="1772816"/>
            <a:ext cx="8964488" cy="1470025"/>
          </a:xfrm>
        </p:spPr>
        <p:txBody>
          <a:bodyPr>
            <a:noAutofit/>
          </a:bodyPr>
          <a:lstStyle/>
          <a:p>
            <a:r>
              <a:rPr lang="en-US" altLang="zh-CN" dirty="0">
                <a:solidFill>
                  <a:srgbClr val="002060"/>
                </a:solidFill>
              </a:rPr>
              <a:t>Opportunistic Bandits</a:t>
            </a:r>
            <a:endParaRPr lang="zh-CN" altLang="en-US" dirty="0">
              <a:solidFill>
                <a:schemeClr val="accent6">
                  <a:lumMod val="75000"/>
                </a:schemeClr>
              </a:solidFill>
            </a:endParaRPr>
          </a:p>
        </p:txBody>
      </p:sp>
      <p:sp>
        <p:nvSpPr>
          <p:cNvPr id="3" name="副标题 2"/>
          <p:cNvSpPr>
            <a:spLocks noGrp="1"/>
          </p:cNvSpPr>
          <p:nvPr>
            <p:ph type="subTitle" idx="1"/>
          </p:nvPr>
        </p:nvSpPr>
        <p:spPr>
          <a:xfrm>
            <a:off x="-99" y="3645024"/>
            <a:ext cx="9144000" cy="2207096"/>
          </a:xfrm>
        </p:spPr>
        <p:txBody>
          <a:bodyPr>
            <a:normAutofit/>
          </a:bodyPr>
          <a:lstStyle/>
          <a:p>
            <a:r>
              <a:rPr lang="en-US" altLang="zh-CN" sz="2800" b="0" dirty="0" err="1">
                <a:solidFill>
                  <a:schemeClr val="tx2"/>
                </a:solidFill>
                <a:latin typeface="Times New Roman" pitchFamily="18" charset="0"/>
                <a:cs typeface="Times New Roman" pitchFamily="18" charset="0"/>
              </a:rPr>
              <a:t>Huasen</a:t>
            </a:r>
            <a:r>
              <a:rPr lang="en-US" altLang="zh-CN" sz="2800" b="0" dirty="0">
                <a:solidFill>
                  <a:schemeClr val="tx2"/>
                </a:solidFill>
                <a:latin typeface="Times New Roman" pitchFamily="18" charset="0"/>
                <a:cs typeface="Times New Roman" pitchFamily="18" charset="0"/>
              </a:rPr>
              <a:t> Wu, </a:t>
            </a:r>
            <a:r>
              <a:rPr lang="en-US" altLang="zh-CN" sz="2800" b="0" dirty="0" err="1">
                <a:solidFill>
                  <a:schemeClr val="tx2"/>
                </a:solidFill>
                <a:latin typeface="Times New Roman" pitchFamily="18" charset="0"/>
                <a:cs typeface="Times New Roman" pitchFamily="18" charset="0"/>
              </a:rPr>
              <a:t>Xueying</a:t>
            </a:r>
            <a:r>
              <a:rPr lang="en-US" altLang="zh-CN" sz="2800" b="0" dirty="0">
                <a:solidFill>
                  <a:schemeClr val="tx2"/>
                </a:solidFill>
                <a:latin typeface="Times New Roman" pitchFamily="18" charset="0"/>
                <a:cs typeface="Times New Roman" pitchFamily="18" charset="0"/>
              </a:rPr>
              <a:t> </a:t>
            </a:r>
            <a:r>
              <a:rPr lang="en-US" altLang="zh-CN" sz="2800" b="0" dirty="0" err="1">
                <a:solidFill>
                  <a:schemeClr val="tx2"/>
                </a:solidFill>
                <a:latin typeface="Times New Roman" pitchFamily="18" charset="0"/>
                <a:cs typeface="Times New Roman" pitchFamily="18" charset="0"/>
              </a:rPr>
              <a:t>Guo</a:t>
            </a:r>
            <a:r>
              <a:rPr lang="en-US" altLang="zh-CN" sz="2800" b="0" dirty="0">
                <a:solidFill>
                  <a:schemeClr val="tx2"/>
                </a:solidFill>
                <a:latin typeface="Times New Roman" pitchFamily="18" charset="0"/>
                <a:cs typeface="Times New Roman" pitchFamily="18" charset="0"/>
              </a:rPr>
              <a:t>, </a:t>
            </a:r>
            <a:r>
              <a:rPr lang="en-US" altLang="zh-CN" sz="2800" dirty="0">
                <a:solidFill>
                  <a:srgbClr val="FF6600"/>
                </a:solidFill>
                <a:latin typeface="Times New Roman" pitchFamily="18" charset="0"/>
                <a:cs typeface="Times New Roman" pitchFamily="18" charset="0"/>
              </a:rPr>
              <a:t>Xin Liu </a:t>
            </a:r>
          </a:p>
          <a:p>
            <a:endParaRPr lang="en-US" altLang="zh-CN" sz="1800" dirty="0">
              <a:solidFill>
                <a:srgbClr val="002060"/>
              </a:solidFill>
              <a:latin typeface="Times New Roman" pitchFamily="18" charset="0"/>
              <a:cs typeface="Times New Roman" pitchFamily="18" charset="0"/>
            </a:endParaRPr>
          </a:p>
          <a:p>
            <a:r>
              <a:rPr lang="en-US" altLang="zh-CN" sz="2400" b="0" dirty="0">
                <a:solidFill>
                  <a:srgbClr val="002060"/>
                </a:solidFill>
              </a:rPr>
              <a:t>Computer Science Department</a:t>
            </a:r>
          </a:p>
          <a:p>
            <a:pPr>
              <a:spcBef>
                <a:spcPts val="1200"/>
              </a:spcBef>
            </a:pPr>
            <a:r>
              <a:rPr lang="en-US" altLang="zh-CN" sz="2400" b="0" dirty="0">
                <a:solidFill>
                  <a:srgbClr val="002060"/>
                </a:solidFill>
              </a:rPr>
              <a:t>University of California, Davis</a:t>
            </a:r>
          </a:p>
          <a:p>
            <a:endParaRPr lang="en-US" altLang="zh-CN" sz="2400" b="0" dirty="0">
              <a:solidFill>
                <a:srgbClr val="002060"/>
              </a:solidFill>
            </a:endParaRPr>
          </a:p>
        </p:txBody>
      </p:sp>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224" y="5805264"/>
            <a:ext cx="2250122" cy="692695"/>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pic>
        <p:nvPicPr>
          <p:cNvPr id="99331" name="Picture 3" descr="UCDavisLogo200p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536" y="5301208"/>
            <a:ext cx="1224136" cy="11967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sp>
        <p:nvSpPr>
          <p:cNvPr id="4" name="Slide Number Placeholder 3"/>
          <p:cNvSpPr>
            <a:spLocks noGrp="1"/>
          </p:cNvSpPr>
          <p:nvPr>
            <p:ph type="sldNum" sz="quarter" idx="12"/>
          </p:nvPr>
        </p:nvSpPr>
        <p:spPr/>
        <p:txBody>
          <a:bodyPr/>
          <a:lstStyle/>
          <a:p>
            <a:fld id="{0C913308-F349-4B6D-A68A-DD1791B4A57B}" type="slidenum">
              <a:rPr lang="zh-CN" altLang="en-US" smtClean="0"/>
              <a:pPr/>
              <a:t>89</a:t>
            </a:fld>
            <a:endParaRPr lang="zh-CN" altLang="en-US"/>
          </a:p>
        </p:txBody>
      </p:sp>
      <p:sp>
        <p:nvSpPr>
          <p:cNvPr id="5" name="TextBox 4">
            <a:extLst>
              <a:ext uri="{FF2B5EF4-FFF2-40B4-BE49-F238E27FC236}">
                <a16:creationId xmlns:a16="http://schemas.microsoft.com/office/drawing/2014/main" xmlns="" id="{C9B8F794-7631-0849-9EC1-AD3BEA337C59}"/>
              </a:ext>
            </a:extLst>
          </p:cNvPr>
          <p:cNvSpPr txBox="1"/>
          <p:nvPr/>
        </p:nvSpPr>
        <p:spPr>
          <a:xfrm>
            <a:off x="3779912" y="5949280"/>
            <a:ext cx="1512403" cy="461665"/>
          </a:xfrm>
          <a:prstGeom prst="rect">
            <a:avLst/>
          </a:prstGeom>
          <a:noFill/>
        </p:spPr>
        <p:txBody>
          <a:bodyPr wrap="none" rtlCol="0">
            <a:spAutoFit/>
          </a:bodyPr>
          <a:lstStyle/>
          <a:p>
            <a:r>
              <a:rPr lang="en-US" sz="2400" dirty="0"/>
              <a:t>ICML 2018</a:t>
            </a:r>
          </a:p>
        </p:txBody>
      </p:sp>
    </p:spTree>
    <p:extLst>
      <p:ext uri="{BB962C8B-B14F-4D97-AF65-F5344CB8AC3E}">
        <p14:creationId xmlns:p14="http://schemas.microsoft.com/office/powerpoint/2010/main" val="41401177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2123728" y="1052736"/>
            <a:ext cx="6425952" cy="5993904"/>
          </a:xfrm>
          <a:prstGeom prst="rect">
            <a:avLst/>
          </a:prstGeom>
        </p:spPr>
      </p:pic>
      <p:sp>
        <p:nvSpPr>
          <p:cNvPr id="7" name="Title 6"/>
          <p:cNvSpPr>
            <a:spLocks noGrp="1"/>
          </p:cNvSpPr>
          <p:nvPr>
            <p:ph type="title"/>
          </p:nvPr>
        </p:nvSpPr>
        <p:spPr/>
        <p:txBody>
          <a:bodyPr/>
          <a:lstStyle/>
          <a:p>
            <a:r>
              <a:rPr lang="en-US" dirty="0"/>
              <a:t>Who Cares?</a:t>
            </a:r>
          </a:p>
        </p:txBody>
      </p:sp>
      <p:sp>
        <p:nvSpPr>
          <p:cNvPr id="8" name="Content Placeholder 7"/>
          <p:cNvSpPr>
            <a:spLocks noGrp="1"/>
          </p:cNvSpPr>
          <p:nvPr>
            <p:ph sz="half" idx="1"/>
          </p:nvPr>
        </p:nvSpPr>
        <p:spPr/>
        <p:txBody>
          <a:bodyPr/>
          <a:lstStyle/>
          <a:p>
            <a:r>
              <a:rPr lang="en-US" dirty="0"/>
              <a:t>Wide applications</a:t>
            </a:r>
          </a:p>
          <a:p>
            <a:r>
              <a:rPr lang="en-US" dirty="0"/>
              <a:t>Challenges</a:t>
            </a:r>
          </a:p>
          <a:p>
            <a:r>
              <a:rPr lang="en-US" dirty="0"/>
              <a:t>Advances</a:t>
            </a:r>
          </a:p>
          <a:p>
            <a:endParaRPr lang="en-US" dirty="0"/>
          </a:p>
        </p:txBody>
      </p:sp>
      <p:sp>
        <p:nvSpPr>
          <p:cNvPr id="9" name="Content Placeholder 8"/>
          <p:cNvSpPr>
            <a:spLocks noGrp="1"/>
          </p:cNvSpPr>
          <p:nvPr>
            <p:ph sz="half" idx="2"/>
          </p:nvPr>
        </p:nvSpPr>
        <p:spPr/>
        <p:txBody>
          <a:bodyPr/>
          <a:lstStyle/>
          <a:p>
            <a:endParaRPr lang="en-US"/>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9</a:t>
            </a:fld>
            <a:endParaRPr lang="zh-CN" altLang="en-US"/>
          </a:p>
        </p:txBody>
      </p:sp>
    </p:spTree>
    <p:extLst>
      <p:ext uri="{BB962C8B-B14F-4D97-AF65-F5344CB8AC3E}">
        <p14:creationId xmlns:p14="http://schemas.microsoft.com/office/powerpoint/2010/main" val="25264483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Multi-Armed Bandits</a:t>
            </a:r>
          </a:p>
        </p:txBody>
      </p:sp>
      <p:sp>
        <p:nvSpPr>
          <p:cNvPr id="3" name="Content Placeholder 2"/>
          <p:cNvSpPr>
            <a:spLocks noGrp="1"/>
          </p:cNvSpPr>
          <p:nvPr>
            <p:ph idx="1"/>
          </p:nvPr>
        </p:nvSpPr>
        <p:spPr>
          <a:xfrm>
            <a:off x="395536" y="1356133"/>
            <a:ext cx="8435280" cy="5145435"/>
          </a:xfrm>
        </p:spPr>
        <p:txBody>
          <a:bodyPr>
            <a:normAutofit/>
          </a:bodyPr>
          <a:lstStyle/>
          <a:p>
            <a:r>
              <a:rPr lang="en-US" b="0" dirty="0"/>
              <a:t>Classic MAB</a:t>
            </a:r>
          </a:p>
          <a:p>
            <a:endParaRPr lang="en-US" b="0" dirty="0"/>
          </a:p>
          <a:p>
            <a:endParaRPr lang="en-US" b="0" dirty="0"/>
          </a:p>
          <a:p>
            <a:endParaRPr lang="en-US" b="0" dirty="0"/>
          </a:p>
          <a:p>
            <a:endParaRPr lang="en-US" b="0" dirty="0"/>
          </a:p>
          <a:p>
            <a:r>
              <a:rPr lang="en-US" b="0" dirty="0"/>
              <a:t>Exploration-exploitation tradeoff:</a:t>
            </a:r>
          </a:p>
          <a:p>
            <a:pPr lvl="1"/>
            <a:r>
              <a:rPr lang="en-US" b="0" dirty="0"/>
              <a:t>Exploration: pull different arms to collect information</a:t>
            </a:r>
          </a:p>
          <a:p>
            <a:pPr lvl="1"/>
            <a:r>
              <a:rPr lang="en-US" b="0" dirty="0"/>
              <a:t>Exploitation: pull the best arm so far</a:t>
            </a:r>
          </a:p>
          <a:p>
            <a:endParaRPr lang="en-US" b="0" dirty="0"/>
          </a:p>
          <a:p>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90</a:t>
            </a:fld>
            <a:endParaRPr lang="zh-CN" altLang="en-US"/>
          </a:p>
        </p:txBody>
      </p:sp>
      <p:grpSp>
        <p:nvGrpSpPr>
          <p:cNvPr id="5" name="组合 8"/>
          <p:cNvGrpSpPr/>
          <p:nvPr/>
        </p:nvGrpSpPr>
        <p:grpSpPr>
          <a:xfrm>
            <a:off x="1547664" y="2420888"/>
            <a:ext cx="5400600" cy="1949806"/>
            <a:chOff x="1554733" y="2161530"/>
            <a:chExt cx="3449315" cy="969377"/>
          </a:xfrm>
        </p:grpSpPr>
        <p:pic>
          <p:nvPicPr>
            <p:cNvPr id="6" name="图片 5" descr="Bandit.png"/>
            <p:cNvPicPr>
              <a:picLocks noChangeAspect="1"/>
            </p:cNvPicPr>
            <p:nvPr/>
          </p:nvPicPr>
          <p:blipFill>
            <a:blip r:embed="rId3" cstate="print"/>
            <a:stretch>
              <a:fillRect/>
            </a:stretch>
          </p:blipFill>
          <p:spPr>
            <a:xfrm>
              <a:off x="1554733" y="2161530"/>
              <a:ext cx="628136" cy="790404"/>
            </a:xfrm>
            <a:prstGeom prst="rect">
              <a:avLst/>
            </a:prstGeom>
          </p:spPr>
        </p:pic>
        <p:pic>
          <p:nvPicPr>
            <p:cNvPr id="7" name="图片 6" descr="Bandit.png"/>
            <p:cNvPicPr>
              <a:picLocks noChangeAspect="1"/>
            </p:cNvPicPr>
            <p:nvPr/>
          </p:nvPicPr>
          <p:blipFill>
            <a:blip r:embed="rId3" cstate="print"/>
            <a:stretch>
              <a:fillRect/>
            </a:stretch>
          </p:blipFill>
          <p:spPr>
            <a:xfrm>
              <a:off x="2487431" y="2187235"/>
              <a:ext cx="628136" cy="790404"/>
            </a:xfrm>
            <a:prstGeom prst="rect">
              <a:avLst/>
            </a:prstGeom>
          </p:spPr>
        </p:pic>
        <p:pic>
          <p:nvPicPr>
            <p:cNvPr id="8" name="图片 7" descr="Bandit.png"/>
            <p:cNvPicPr>
              <a:picLocks noChangeAspect="1"/>
            </p:cNvPicPr>
            <p:nvPr/>
          </p:nvPicPr>
          <p:blipFill>
            <a:blip r:embed="rId3" cstate="print"/>
            <a:stretch>
              <a:fillRect/>
            </a:stretch>
          </p:blipFill>
          <p:spPr>
            <a:xfrm>
              <a:off x="4375912" y="2198514"/>
              <a:ext cx="628136" cy="790404"/>
            </a:xfrm>
            <a:prstGeom prst="rect">
              <a:avLst/>
            </a:prstGeom>
          </p:spPr>
        </p:pic>
        <p:sp>
          <p:nvSpPr>
            <p:cNvPr id="9" name="TextBox 7"/>
            <p:cNvSpPr txBox="1"/>
            <p:nvPr/>
          </p:nvSpPr>
          <p:spPr>
            <a:xfrm>
              <a:off x="3483115" y="2207577"/>
              <a:ext cx="108012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5400" dirty="0"/>
                <a:t>…</a:t>
              </a:r>
              <a:endParaRPr lang="zh-CN" altLang="en-US" sz="5400" dirty="0"/>
            </a:p>
          </p:txBody>
        </p:sp>
      </p:grpSp>
    </p:spTree>
    <p:extLst>
      <p:ext uri="{BB962C8B-B14F-4D97-AF65-F5344CB8AC3E}">
        <p14:creationId xmlns:p14="http://schemas.microsoft.com/office/powerpoint/2010/main" val="389858238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79513" y="1124745"/>
            <a:ext cx="4608512" cy="3120698"/>
          </a:xfrm>
          <a:prstGeom prst="rect">
            <a:avLst/>
          </a:prstGeom>
        </p:spPr>
      </p:pic>
      <p:sp>
        <p:nvSpPr>
          <p:cNvPr id="2" name="Title 1"/>
          <p:cNvSpPr>
            <a:spLocks noGrp="1"/>
          </p:cNvSpPr>
          <p:nvPr>
            <p:ph type="title"/>
          </p:nvPr>
        </p:nvSpPr>
        <p:spPr/>
        <p:txBody>
          <a:bodyPr/>
          <a:lstStyle/>
          <a:p>
            <a:r>
              <a:rPr lang="en-US" dirty="0"/>
              <a:t>Multi-Armed Bandits</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91</a:t>
            </a:fld>
            <a:endParaRPr lang="zh-CN" altLang="en-US"/>
          </a:p>
        </p:txBody>
      </p:sp>
      <p:pic>
        <p:nvPicPr>
          <p:cNvPr id="11" name="Picture 10"/>
          <p:cNvPicPr>
            <a:picLocks noChangeAspect="1"/>
          </p:cNvPicPr>
          <p:nvPr/>
        </p:nvPicPr>
        <p:blipFill>
          <a:blip r:embed="rId4"/>
          <a:stretch>
            <a:fillRect/>
          </a:stretch>
        </p:blipFill>
        <p:spPr>
          <a:xfrm>
            <a:off x="2267744" y="2132856"/>
            <a:ext cx="4766552" cy="3171924"/>
          </a:xfrm>
          <a:prstGeom prst="rect">
            <a:avLst/>
          </a:prstGeom>
        </p:spPr>
      </p:pic>
      <p:pic>
        <p:nvPicPr>
          <p:cNvPr id="12" name="Picture 11"/>
          <p:cNvPicPr>
            <a:picLocks noChangeAspect="1"/>
          </p:cNvPicPr>
          <p:nvPr/>
        </p:nvPicPr>
        <p:blipFill>
          <a:blip r:embed="rId5"/>
          <a:stretch>
            <a:fillRect/>
          </a:stretch>
        </p:blipFill>
        <p:spPr>
          <a:xfrm>
            <a:off x="4575765" y="3429000"/>
            <a:ext cx="4568235" cy="3081020"/>
          </a:xfrm>
          <a:prstGeom prst="rect">
            <a:avLst/>
          </a:prstGeom>
        </p:spPr>
      </p:pic>
    </p:spTree>
    <p:extLst>
      <p:ext uri="{BB962C8B-B14F-4D97-AF65-F5344CB8AC3E}">
        <p14:creationId xmlns:p14="http://schemas.microsoft.com/office/powerpoint/2010/main" val="124552314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p:cNvPicPr>
            <a:picLocks noChangeAspect="1"/>
          </p:cNvPicPr>
          <p:nvPr/>
        </p:nvPicPr>
        <p:blipFill>
          <a:blip r:embed="rId3"/>
          <a:stretch>
            <a:fillRect/>
          </a:stretch>
        </p:blipFill>
        <p:spPr>
          <a:xfrm>
            <a:off x="2699792" y="2276872"/>
            <a:ext cx="4317625" cy="3320269"/>
          </a:xfrm>
          <a:prstGeom prst="rect">
            <a:avLst/>
          </a:prstGeom>
        </p:spPr>
      </p:pic>
      <p:sp>
        <p:nvSpPr>
          <p:cNvPr id="2" name="Title 1"/>
          <p:cNvSpPr>
            <a:spLocks noGrp="1"/>
          </p:cNvSpPr>
          <p:nvPr>
            <p:ph type="title"/>
          </p:nvPr>
        </p:nvSpPr>
        <p:spPr/>
        <p:txBody>
          <a:bodyPr/>
          <a:lstStyle/>
          <a:p>
            <a:r>
              <a:rPr lang="en-US" dirty="0"/>
              <a:t>Load Variation</a:t>
            </a:r>
          </a:p>
        </p:txBody>
      </p:sp>
      <p:sp>
        <p:nvSpPr>
          <p:cNvPr id="3" name="Content Placeholder 2"/>
          <p:cNvSpPr>
            <a:spLocks noGrp="1"/>
          </p:cNvSpPr>
          <p:nvPr>
            <p:ph idx="1"/>
          </p:nvPr>
        </p:nvSpPr>
        <p:spPr>
          <a:xfrm>
            <a:off x="323528" y="1196752"/>
            <a:ext cx="8435280" cy="5145435"/>
          </a:xfrm>
        </p:spPr>
        <p:txBody>
          <a:bodyPr>
            <a:normAutofit fontScale="92500" lnSpcReduction="10000"/>
          </a:bodyPr>
          <a:lstStyle/>
          <a:p>
            <a:r>
              <a:rPr lang="en-US" b="0" dirty="0"/>
              <a:t>Network configuration problem</a:t>
            </a:r>
          </a:p>
          <a:p>
            <a:pPr lvl="1"/>
            <a:r>
              <a:rPr lang="en-US" b="0" dirty="0"/>
              <a:t>Best configuration under peak load</a:t>
            </a:r>
          </a:p>
          <a:p>
            <a:r>
              <a:rPr lang="en-US" b="0" dirty="0"/>
              <a:t>Traffic dynamics</a:t>
            </a:r>
          </a:p>
          <a:p>
            <a:endParaRPr lang="en-US" b="0" dirty="0"/>
          </a:p>
          <a:p>
            <a:endParaRPr lang="en-US" b="0" dirty="0"/>
          </a:p>
          <a:p>
            <a:endParaRPr lang="en-US" b="0" dirty="0"/>
          </a:p>
          <a:p>
            <a:endParaRPr lang="en-US" b="0" dirty="0"/>
          </a:p>
          <a:p>
            <a:endParaRPr lang="en-US" b="0" dirty="0"/>
          </a:p>
          <a:p>
            <a:endParaRPr lang="en-US" b="0" dirty="0"/>
          </a:p>
          <a:p>
            <a:r>
              <a:rPr lang="en-US" b="0" dirty="0"/>
              <a:t>Traffic-dependent regret of a suboptimal arm.</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92</a:t>
            </a:fld>
            <a:endParaRPr lang="zh-CN" altLang="en-US" dirty="0"/>
          </a:p>
        </p:txBody>
      </p:sp>
    </p:spTree>
    <p:extLst>
      <p:ext uri="{BB962C8B-B14F-4D97-AF65-F5344CB8AC3E}">
        <p14:creationId xmlns:p14="http://schemas.microsoft.com/office/powerpoint/2010/main" val="40390424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Price Variation</a:t>
            </a:r>
          </a:p>
        </p:txBody>
      </p:sp>
      <p:sp>
        <p:nvSpPr>
          <p:cNvPr id="3" name="Content Placeholder 2"/>
          <p:cNvSpPr>
            <a:spLocks noGrp="1"/>
          </p:cNvSpPr>
          <p:nvPr>
            <p:ph idx="1"/>
          </p:nvPr>
        </p:nvSpPr>
        <p:spPr/>
        <p:txBody>
          <a:bodyPr/>
          <a:lstStyle/>
          <a:p>
            <a:r>
              <a:rPr lang="en-US" b="0" dirty="0"/>
              <a:t>Bandits widely used for selecting best treatment</a:t>
            </a:r>
          </a:p>
          <a:p>
            <a:r>
              <a:rPr lang="en-US" b="0" dirty="0"/>
              <a:t>Produce price varies over time</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93</a:t>
            </a:fld>
            <a:endParaRPr lang="zh-CN" altLang="en-US"/>
          </a:p>
        </p:txBody>
      </p:sp>
      <p:pic>
        <p:nvPicPr>
          <p:cNvPr id="5" name="Picture 4"/>
          <p:cNvPicPr>
            <a:picLocks noChangeAspect="1"/>
          </p:cNvPicPr>
          <p:nvPr/>
        </p:nvPicPr>
        <p:blipFill>
          <a:blip r:embed="rId3"/>
          <a:stretch>
            <a:fillRect/>
          </a:stretch>
        </p:blipFill>
        <p:spPr>
          <a:xfrm>
            <a:off x="583233" y="2976084"/>
            <a:ext cx="7895182" cy="3241451"/>
          </a:xfrm>
          <a:prstGeom prst="rect">
            <a:avLst/>
          </a:prstGeom>
        </p:spPr>
      </p:pic>
      <p:sp>
        <p:nvSpPr>
          <p:cNvPr id="6" name="TextBox 5"/>
          <p:cNvSpPr txBox="1"/>
          <p:nvPr/>
        </p:nvSpPr>
        <p:spPr>
          <a:xfrm>
            <a:off x="2076530" y="6336573"/>
            <a:ext cx="4908588" cy="369332"/>
          </a:xfrm>
          <a:prstGeom prst="rect">
            <a:avLst/>
          </a:prstGeom>
          <a:noFill/>
        </p:spPr>
        <p:txBody>
          <a:bodyPr wrap="none" rtlCol="0">
            <a:spAutoFit/>
          </a:bodyPr>
          <a:lstStyle/>
          <a:p>
            <a:r>
              <a:rPr lang="en-US" dirty="0"/>
              <a:t>Pork price – US cents per Pound (5/2012-11/2016)</a:t>
            </a:r>
          </a:p>
        </p:txBody>
      </p:sp>
    </p:spTree>
    <p:extLst>
      <p:ext uri="{BB962C8B-B14F-4D97-AF65-F5344CB8AC3E}">
        <p14:creationId xmlns:p14="http://schemas.microsoft.com/office/powerpoint/2010/main" val="32994707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79513" y="1124745"/>
            <a:ext cx="4608512" cy="3120698"/>
          </a:xfrm>
          <a:prstGeom prst="rect">
            <a:avLst/>
          </a:prstGeom>
        </p:spPr>
      </p:pic>
      <p:sp>
        <p:nvSpPr>
          <p:cNvPr id="2" name="Title 1"/>
          <p:cNvSpPr>
            <a:spLocks noGrp="1"/>
          </p:cNvSpPr>
          <p:nvPr>
            <p:ph type="title"/>
          </p:nvPr>
        </p:nvSpPr>
        <p:spPr/>
        <p:txBody>
          <a:bodyPr/>
          <a:lstStyle/>
          <a:p>
            <a:r>
              <a:rPr lang="en-US" dirty="0"/>
              <a:t>Restaurants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94</a:t>
            </a:fld>
            <a:endParaRPr lang="zh-CN" altLang="en-US"/>
          </a:p>
        </p:txBody>
      </p:sp>
      <p:pic>
        <p:nvPicPr>
          <p:cNvPr id="11" name="Picture 10"/>
          <p:cNvPicPr>
            <a:picLocks noChangeAspect="1"/>
          </p:cNvPicPr>
          <p:nvPr/>
        </p:nvPicPr>
        <p:blipFill>
          <a:blip r:embed="rId4"/>
          <a:stretch>
            <a:fillRect/>
          </a:stretch>
        </p:blipFill>
        <p:spPr>
          <a:xfrm>
            <a:off x="2267744" y="2132856"/>
            <a:ext cx="4766552" cy="3171924"/>
          </a:xfrm>
          <a:prstGeom prst="rect">
            <a:avLst/>
          </a:prstGeom>
        </p:spPr>
      </p:pic>
      <p:pic>
        <p:nvPicPr>
          <p:cNvPr id="12" name="Picture 11"/>
          <p:cNvPicPr>
            <a:picLocks noChangeAspect="1"/>
          </p:cNvPicPr>
          <p:nvPr/>
        </p:nvPicPr>
        <p:blipFill>
          <a:blip r:embed="rId5"/>
          <a:stretch>
            <a:fillRect/>
          </a:stretch>
        </p:blipFill>
        <p:spPr>
          <a:xfrm>
            <a:off x="4575765" y="3429000"/>
            <a:ext cx="4568235" cy="3081020"/>
          </a:xfrm>
          <a:prstGeom prst="rect">
            <a:avLst/>
          </a:prstGeom>
        </p:spPr>
      </p:pic>
    </p:spTree>
    <p:extLst>
      <p:ext uri="{BB962C8B-B14F-4D97-AF65-F5344CB8AC3E}">
        <p14:creationId xmlns:p14="http://schemas.microsoft.com/office/powerpoint/2010/main" val="13768997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Opportunistic Bandit</a:t>
            </a:r>
          </a:p>
        </p:txBody>
      </p:sp>
      <p:sp>
        <p:nvSpPr>
          <p:cNvPr id="3" name="Content Placeholder 2"/>
          <p:cNvSpPr>
            <a:spLocks noGrp="1"/>
          </p:cNvSpPr>
          <p:nvPr>
            <p:ph idx="1"/>
          </p:nvPr>
        </p:nvSpPr>
        <p:spPr/>
        <p:txBody>
          <a:bodyPr>
            <a:normAutofit fontScale="92500"/>
          </a:bodyPr>
          <a:lstStyle/>
          <a:p>
            <a:r>
              <a:rPr lang="en-US" b="0" dirty="0"/>
              <a:t>The best arm remains the same</a:t>
            </a:r>
          </a:p>
          <a:p>
            <a:pPr lvl="1"/>
            <a:r>
              <a:rPr lang="en-US" b="0" dirty="0"/>
              <a:t>Best configuration under peak load</a:t>
            </a:r>
          </a:p>
          <a:p>
            <a:pPr lvl="1"/>
            <a:r>
              <a:rPr lang="en-US" b="0" dirty="0"/>
              <a:t>Best treatment </a:t>
            </a:r>
          </a:p>
          <a:p>
            <a:pPr lvl="1"/>
            <a:r>
              <a:rPr lang="en-US" b="0" dirty="0"/>
              <a:t>Best restaurant</a:t>
            </a:r>
          </a:p>
          <a:p>
            <a:r>
              <a:rPr lang="en-US" b="0" dirty="0"/>
              <a:t>The regret of a suboptimal arm varies depending on an external factor</a:t>
            </a:r>
          </a:p>
          <a:p>
            <a:pPr lvl="1"/>
            <a:r>
              <a:rPr lang="en-US" b="0" dirty="0"/>
              <a:t>Traffic load</a:t>
            </a:r>
          </a:p>
          <a:p>
            <a:pPr lvl="1"/>
            <a:r>
              <a:rPr lang="en-US" b="0" dirty="0"/>
              <a:t>Price/cost </a:t>
            </a:r>
          </a:p>
          <a:p>
            <a:pPr lvl="1"/>
            <a:r>
              <a:rPr lang="en-US" b="0" dirty="0"/>
              <a:t>Occasion</a:t>
            </a:r>
          </a:p>
          <a:p>
            <a:r>
              <a:rPr lang="en-US" b="0" dirty="0"/>
              <a:t>This external factor is known before the decision</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95</a:t>
            </a:fld>
            <a:endParaRPr lang="zh-CN" altLang="en-US"/>
          </a:p>
        </p:txBody>
      </p:sp>
    </p:spTree>
    <p:extLst>
      <p:ext uri="{BB962C8B-B14F-4D97-AF65-F5344CB8AC3E}">
        <p14:creationId xmlns:p14="http://schemas.microsoft.com/office/powerpoint/2010/main" val="31789363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Comparison</a:t>
            </a:r>
          </a:p>
        </p:txBody>
      </p:sp>
      <p:sp>
        <p:nvSpPr>
          <p:cNvPr id="3" name="Content Placeholder 2"/>
          <p:cNvSpPr>
            <a:spLocks noGrp="1"/>
          </p:cNvSpPr>
          <p:nvPr>
            <p:ph idx="1"/>
          </p:nvPr>
        </p:nvSpPr>
        <p:spPr/>
        <p:txBody>
          <a:bodyPr/>
          <a:lstStyle/>
          <a:p>
            <a:r>
              <a:rPr lang="en-US" b="0" dirty="0"/>
              <a:t>Non-stationary bandits</a:t>
            </a:r>
          </a:p>
          <a:p>
            <a:endParaRPr lang="en-US" b="0" dirty="0"/>
          </a:p>
          <a:p>
            <a:r>
              <a:rPr lang="en-US" b="0" dirty="0"/>
              <a:t>Contextual bandits</a:t>
            </a:r>
          </a:p>
          <a:p>
            <a:endParaRPr lang="en-US" b="0" dirty="0"/>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96</a:t>
            </a:fld>
            <a:endParaRPr lang="zh-CN" altLang="en-US"/>
          </a:p>
        </p:txBody>
      </p:sp>
    </p:spTree>
    <p:extLst>
      <p:ext uri="{BB962C8B-B14F-4D97-AF65-F5344CB8AC3E}">
        <p14:creationId xmlns:p14="http://schemas.microsoft.com/office/powerpoint/2010/main" val="34995634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Model</a:t>
            </a:r>
          </a:p>
        </p:txBody>
      </p:sp>
      <p:sp>
        <p:nvSpPr>
          <p:cNvPr id="3" name="Content Placeholder 2"/>
          <p:cNvSpPr>
            <a:spLocks noGrp="1"/>
          </p:cNvSpPr>
          <p:nvPr>
            <p:ph idx="1"/>
          </p:nvPr>
        </p:nvSpPr>
        <p:spPr>
          <a:xfrm>
            <a:off x="313184" y="1163885"/>
            <a:ext cx="8435280" cy="5145435"/>
          </a:xfrm>
        </p:spPr>
        <p:txBody>
          <a:bodyPr/>
          <a:lstStyle/>
          <a:p>
            <a:r>
              <a:rPr lang="en-US" b="0" dirty="0"/>
              <a:t>MAB with </a:t>
            </a:r>
            <a:r>
              <a:rPr lang="en-US" b="0" i="1" dirty="0"/>
              <a:t>K</a:t>
            </a:r>
            <a:r>
              <a:rPr lang="en-US" b="0" dirty="0"/>
              <a:t> arms</a:t>
            </a:r>
          </a:p>
          <a:p>
            <a:r>
              <a:rPr lang="en-US" b="0" i="1" dirty="0" err="1"/>
              <a:t>X</a:t>
            </a:r>
            <a:r>
              <a:rPr lang="en-US" b="0" i="1" baseline="-25000" dirty="0" err="1"/>
              <a:t>k,t</a:t>
            </a:r>
            <a:r>
              <a:rPr lang="en-US" b="0" i="1" dirty="0"/>
              <a:t> </a:t>
            </a:r>
            <a:r>
              <a:rPr lang="en-US" b="0" dirty="0"/>
              <a:t>: </a:t>
            </a:r>
            <a:r>
              <a:rPr lang="en-US" b="0" dirty="0">
                <a:solidFill>
                  <a:schemeClr val="tx2"/>
                </a:solidFill>
              </a:rPr>
              <a:t>nominal </a:t>
            </a:r>
            <a:r>
              <a:rPr lang="en-US" b="0" dirty="0"/>
              <a:t>reward of the </a:t>
            </a:r>
            <a:r>
              <a:rPr lang="en-US" b="0" i="1" dirty="0"/>
              <a:t>k</a:t>
            </a:r>
            <a:r>
              <a:rPr lang="en-US" b="0" dirty="0"/>
              <a:t>-</a:t>
            </a:r>
            <a:r>
              <a:rPr lang="en-US" b="0" dirty="0" err="1"/>
              <a:t>th</a:t>
            </a:r>
            <a:r>
              <a:rPr lang="en-US" b="0" dirty="0"/>
              <a:t> arm at time </a:t>
            </a:r>
            <a:r>
              <a:rPr lang="en-US" b="0" i="1" dirty="0"/>
              <a:t>t</a:t>
            </a:r>
          </a:p>
          <a:p>
            <a:pPr lvl="1"/>
            <a:r>
              <a:rPr lang="en-US" b="0" dirty="0" err="1"/>
              <a:t>i.i.d</a:t>
            </a:r>
            <a:r>
              <a:rPr lang="en-US" b="0" dirty="0"/>
              <a:t> over time</a:t>
            </a:r>
          </a:p>
          <a:p>
            <a:r>
              <a:rPr lang="en-US" b="0" i="1" dirty="0"/>
              <a:t>u</a:t>
            </a:r>
            <a:r>
              <a:rPr lang="en-US" b="0" i="1" baseline="30000" dirty="0"/>
              <a:t>* : </a:t>
            </a:r>
            <a:r>
              <a:rPr lang="en-US" b="0" dirty="0"/>
              <a:t>best expected nominal reward</a:t>
            </a:r>
            <a:endParaRPr lang="en-US" b="0" i="1" dirty="0"/>
          </a:p>
          <a:p>
            <a:r>
              <a:rPr lang="en-US" b="0" i="1" dirty="0"/>
              <a:t>L</a:t>
            </a:r>
            <a:r>
              <a:rPr lang="en-US" b="0" i="1" baseline="-25000" dirty="0"/>
              <a:t>t</a:t>
            </a:r>
            <a:r>
              <a:rPr lang="en-US" b="0" dirty="0"/>
              <a:t>: external factor, called load </a:t>
            </a:r>
          </a:p>
          <a:p>
            <a:pPr lvl="1"/>
            <a:r>
              <a:rPr lang="en-US" b="0" dirty="0"/>
              <a:t>Observed before making the decision at time </a:t>
            </a:r>
            <a:r>
              <a:rPr lang="en-US" b="0" i="1" dirty="0"/>
              <a:t>t</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97</a:t>
            </a:fld>
            <a:endParaRPr lang="zh-CN" altLang="en-US"/>
          </a:p>
        </p:txBody>
      </p:sp>
    </p:spTree>
    <p:extLst>
      <p:ext uri="{BB962C8B-B14F-4D97-AF65-F5344CB8AC3E}">
        <p14:creationId xmlns:p14="http://schemas.microsoft.com/office/powerpoint/2010/main" val="80728161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a:xfrm>
            <a:off x="313184" y="1091877"/>
            <a:ext cx="8435280" cy="5766123"/>
          </a:xfrm>
        </p:spPr>
        <p:txBody>
          <a:bodyPr/>
          <a:lstStyle/>
          <a:p>
            <a:r>
              <a:rPr lang="en-US" b="0" dirty="0"/>
              <a:t>Based on history data and </a:t>
            </a:r>
            <a:r>
              <a:rPr lang="en-US" b="0" dirty="0">
                <a:solidFill>
                  <a:schemeClr val="tx2"/>
                </a:solidFill>
              </a:rPr>
              <a:t>current load</a:t>
            </a:r>
            <a:r>
              <a:rPr lang="en-US" b="0" dirty="0"/>
              <a:t>, decide which arm to pull</a:t>
            </a:r>
          </a:p>
          <a:p>
            <a:r>
              <a:rPr lang="en-US" b="0" dirty="0">
                <a:solidFill>
                  <a:schemeClr val="tx2"/>
                </a:solidFill>
              </a:rPr>
              <a:t>Actual </a:t>
            </a:r>
            <a:r>
              <a:rPr lang="en-US" b="0" dirty="0"/>
              <a:t>reward </a:t>
            </a:r>
            <a:r>
              <a:rPr lang="en-US" b="0" i="1" dirty="0" err="1"/>
              <a:t>L</a:t>
            </a:r>
            <a:r>
              <a:rPr lang="en-US" b="0" i="1" baseline="-25000" dirty="0" err="1"/>
              <a:t>t</a:t>
            </a:r>
            <a:r>
              <a:rPr lang="en-US" b="0" i="1" dirty="0" err="1"/>
              <a:t>X</a:t>
            </a:r>
            <a:r>
              <a:rPr lang="en-US" b="0" i="1" baseline="-25000" dirty="0" err="1"/>
              <a:t>k,t</a:t>
            </a:r>
            <a:endParaRPr lang="en-US" b="0" i="1" baseline="-25000" dirty="0"/>
          </a:p>
          <a:p>
            <a:r>
              <a:rPr lang="en-US" b="0" dirty="0"/>
              <a:t>Actual expected regret </a:t>
            </a:r>
            <a:r>
              <a:rPr lang="en-US" b="0" i="1" dirty="0"/>
              <a:t>L</a:t>
            </a:r>
            <a:r>
              <a:rPr lang="en-US" b="0" i="1" baseline="-25000" dirty="0"/>
              <a:t>t</a:t>
            </a:r>
            <a:r>
              <a:rPr lang="en-US" b="0" dirty="0"/>
              <a:t>[</a:t>
            </a:r>
            <a:r>
              <a:rPr lang="en-US" b="0" i="1" dirty="0"/>
              <a:t>u</a:t>
            </a:r>
            <a:r>
              <a:rPr lang="en-US" b="0" i="1" baseline="30000" dirty="0"/>
              <a:t>*</a:t>
            </a:r>
            <a:r>
              <a:rPr lang="en-US" b="0" i="1" dirty="0"/>
              <a:t>-</a:t>
            </a:r>
            <a:r>
              <a:rPr lang="en-US" b="0" dirty="0"/>
              <a:t>E(</a:t>
            </a:r>
            <a:r>
              <a:rPr lang="en-US" b="0" i="1" dirty="0" err="1"/>
              <a:t>X</a:t>
            </a:r>
            <a:r>
              <a:rPr lang="en-US" b="0" i="1" baseline="-25000" dirty="0" err="1"/>
              <a:t>k,t</a:t>
            </a:r>
            <a:r>
              <a:rPr lang="en-US" b="0" dirty="0"/>
              <a:t>)], given </a:t>
            </a:r>
            <a:r>
              <a:rPr lang="en-US" b="0" i="1" dirty="0"/>
              <a:t>L</a:t>
            </a:r>
            <a:r>
              <a:rPr lang="en-US" b="0" i="1" baseline="-25000" dirty="0"/>
              <a:t>t</a:t>
            </a:r>
            <a:endParaRPr lang="en-US" b="0" dirty="0"/>
          </a:p>
          <a:p>
            <a:r>
              <a:rPr lang="en-US" b="0" dirty="0"/>
              <a:t>Minimize the overall </a:t>
            </a:r>
            <a:r>
              <a:rPr lang="en-US" b="0" dirty="0">
                <a:solidFill>
                  <a:schemeClr val="tx2"/>
                </a:solidFill>
              </a:rPr>
              <a:t>actual </a:t>
            </a:r>
            <a:r>
              <a:rPr lang="en-US" b="0" dirty="0"/>
              <a:t>regret: </a:t>
            </a:r>
          </a:p>
          <a:p>
            <a:endParaRPr lang="en-US" b="0" dirty="0"/>
          </a:p>
          <a:p>
            <a:pPr marL="0" indent="0">
              <a:buNone/>
            </a:pPr>
            <a:endParaRPr lang="en-US" b="0" dirty="0"/>
          </a:p>
          <a:p>
            <a:pPr marL="0" indent="0">
              <a:buNone/>
            </a:pPr>
            <a:endParaRPr lang="en-US" b="0" dirty="0"/>
          </a:p>
          <a:p>
            <a:r>
              <a:rPr lang="en-US" b="0" dirty="0"/>
              <a:t>Application scenarios</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98</a:t>
            </a:fld>
            <a:endParaRPr lang="zh-CN" altLang="en-US"/>
          </a:p>
        </p:txBody>
      </p:sp>
      <p:pic>
        <p:nvPicPr>
          <p:cNvPr id="5" name="Picture 4"/>
          <p:cNvPicPr>
            <a:picLocks noChangeAspect="1"/>
          </p:cNvPicPr>
          <p:nvPr/>
        </p:nvPicPr>
        <p:blipFill>
          <a:blip r:embed="rId3"/>
          <a:stretch>
            <a:fillRect/>
          </a:stretch>
        </p:blipFill>
        <p:spPr>
          <a:xfrm>
            <a:off x="1331640" y="4077072"/>
            <a:ext cx="6477834" cy="1191364"/>
          </a:xfrm>
          <a:prstGeom prst="rect">
            <a:avLst/>
          </a:prstGeom>
        </p:spPr>
      </p:pic>
    </p:spTree>
    <p:extLst>
      <p:ext uri="{BB962C8B-B14F-4D97-AF65-F5344CB8AC3E}">
        <p14:creationId xmlns:p14="http://schemas.microsoft.com/office/powerpoint/2010/main" val="22420499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Formulation</a:t>
            </a:r>
          </a:p>
        </p:txBody>
      </p:sp>
      <p:sp>
        <p:nvSpPr>
          <p:cNvPr id="3" name="Content Placeholder 2"/>
          <p:cNvSpPr>
            <a:spLocks noGrp="1"/>
          </p:cNvSpPr>
          <p:nvPr>
            <p:ph idx="1"/>
          </p:nvPr>
        </p:nvSpPr>
        <p:spPr/>
        <p:txBody>
          <a:bodyPr/>
          <a:lstStyle/>
          <a:p>
            <a:r>
              <a:rPr lang="en-US" b="0" dirty="0"/>
              <a:t>Based on history data and </a:t>
            </a:r>
            <a:r>
              <a:rPr lang="en-US" b="0" dirty="0">
                <a:solidFill>
                  <a:schemeClr val="tx2"/>
                </a:solidFill>
              </a:rPr>
              <a:t>current load</a:t>
            </a:r>
            <a:r>
              <a:rPr lang="en-US" b="0" dirty="0"/>
              <a:t>, decide which arm to pull</a:t>
            </a:r>
          </a:p>
          <a:p>
            <a:r>
              <a:rPr lang="en-US" b="0" dirty="0">
                <a:solidFill>
                  <a:schemeClr val="tx2"/>
                </a:solidFill>
              </a:rPr>
              <a:t>Actual </a:t>
            </a:r>
            <a:r>
              <a:rPr lang="en-US" b="0" dirty="0"/>
              <a:t>reward </a:t>
            </a:r>
            <a:r>
              <a:rPr lang="en-US" b="0" i="1" dirty="0" err="1"/>
              <a:t>L</a:t>
            </a:r>
            <a:r>
              <a:rPr lang="en-US" b="0" i="1" baseline="-25000" dirty="0" err="1"/>
              <a:t>t</a:t>
            </a:r>
            <a:r>
              <a:rPr lang="en-US" b="0" i="1" dirty="0" err="1"/>
              <a:t>X</a:t>
            </a:r>
            <a:r>
              <a:rPr lang="en-US" b="0" i="1" baseline="-25000" dirty="0" err="1"/>
              <a:t>k,t</a:t>
            </a:r>
            <a:endParaRPr lang="en-US" b="0" i="1" baseline="-25000" dirty="0"/>
          </a:p>
          <a:p>
            <a:r>
              <a:rPr lang="en-US" b="0" dirty="0"/>
              <a:t>Actual expected regret </a:t>
            </a:r>
            <a:r>
              <a:rPr lang="en-US" b="0" i="1" dirty="0"/>
              <a:t>L</a:t>
            </a:r>
            <a:r>
              <a:rPr lang="en-US" b="0" i="1" baseline="-25000" dirty="0"/>
              <a:t>t</a:t>
            </a:r>
            <a:r>
              <a:rPr lang="en-US" b="0" dirty="0"/>
              <a:t>[</a:t>
            </a:r>
            <a:r>
              <a:rPr lang="en-US" b="0" i="1" dirty="0"/>
              <a:t>u</a:t>
            </a:r>
            <a:r>
              <a:rPr lang="en-US" b="0" i="1" baseline="30000" dirty="0"/>
              <a:t>*</a:t>
            </a:r>
            <a:r>
              <a:rPr lang="en-US" b="0" i="1" dirty="0"/>
              <a:t>-</a:t>
            </a:r>
            <a:r>
              <a:rPr lang="en-US" b="0" dirty="0"/>
              <a:t>E(</a:t>
            </a:r>
            <a:r>
              <a:rPr lang="en-US" b="0" i="1" dirty="0" err="1"/>
              <a:t>X</a:t>
            </a:r>
            <a:r>
              <a:rPr lang="en-US" b="0" i="1" baseline="-25000" dirty="0" err="1"/>
              <a:t>k,t</a:t>
            </a:r>
            <a:r>
              <a:rPr lang="en-US" b="0" dirty="0"/>
              <a:t>)]</a:t>
            </a:r>
          </a:p>
          <a:p>
            <a:r>
              <a:rPr lang="en-US" b="0" dirty="0"/>
              <a:t>Minimizing the overall </a:t>
            </a:r>
            <a:r>
              <a:rPr lang="en-US" b="0" dirty="0">
                <a:solidFill>
                  <a:schemeClr val="tx2"/>
                </a:solidFill>
              </a:rPr>
              <a:t>actual </a:t>
            </a:r>
            <a:r>
              <a:rPr lang="en-US" b="0" dirty="0"/>
              <a:t>regret: </a:t>
            </a:r>
          </a:p>
        </p:txBody>
      </p:sp>
      <p:sp>
        <p:nvSpPr>
          <p:cNvPr id="4" name="Slide Number Placeholder 3"/>
          <p:cNvSpPr>
            <a:spLocks noGrp="1"/>
          </p:cNvSpPr>
          <p:nvPr>
            <p:ph type="sldNum" sz="quarter" idx="12"/>
          </p:nvPr>
        </p:nvSpPr>
        <p:spPr/>
        <p:txBody>
          <a:bodyPr/>
          <a:lstStyle/>
          <a:p>
            <a:fld id="{0C913308-F349-4B6D-A68A-DD1791B4A57B}" type="slidenum">
              <a:rPr lang="zh-CN" altLang="en-US" smtClean="0"/>
              <a:pPr/>
              <a:t>99</a:t>
            </a:fld>
            <a:endParaRPr lang="zh-CN" altLang="en-US"/>
          </a:p>
        </p:txBody>
      </p:sp>
      <p:pic>
        <p:nvPicPr>
          <p:cNvPr id="5" name="Picture 4"/>
          <p:cNvPicPr>
            <a:picLocks noChangeAspect="1"/>
          </p:cNvPicPr>
          <p:nvPr/>
        </p:nvPicPr>
        <p:blipFill>
          <a:blip r:embed="rId3"/>
          <a:stretch>
            <a:fillRect/>
          </a:stretch>
        </p:blipFill>
        <p:spPr>
          <a:xfrm>
            <a:off x="1331640" y="4077072"/>
            <a:ext cx="6477834" cy="1191364"/>
          </a:xfrm>
          <a:prstGeom prst="rect">
            <a:avLst/>
          </a:prstGeom>
        </p:spPr>
      </p:pic>
      <p:sp>
        <p:nvSpPr>
          <p:cNvPr id="7" name="TextBox 6"/>
          <p:cNvSpPr txBox="1"/>
          <p:nvPr/>
        </p:nvSpPr>
        <p:spPr>
          <a:xfrm>
            <a:off x="683568" y="5475825"/>
            <a:ext cx="6781215" cy="954107"/>
          </a:xfrm>
          <a:prstGeom prst="rect">
            <a:avLst/>
          </a:prstGeom>
          <a:noFill/>
        </p:spPr>
        <p:txBody>
          <a:bodyPr wrap="none" rtlCol="0">
            <a:spAutoFit/>
          </a:bodyPr>
          <a:lstStyle/>
          <a:p>
            <a:r>
              <a:rPr lang="en-US" sz="2800" b="1" dirty="0">
                <a:solidFill>
                  <a:schemeClr val="tx2"/>
                </a:solidFill>
              </a:rPr>
              <a:t>Intuition</a:t>
            </a:r>
            <a:r>
              <a:rPr lang="en-US" sz="2800" dirty="0"/>
              <a:t>: Explore more when the load is low;</a:t>
            </a:r>
          </a:p>
          <a:p>
            <a:r>
              <a:rPr lang="en-US" sz="2800" dirty="0"/>
              <a:t>                  exploit more when the load is high</a:t>
            </a:r>
          </a:p>
        </p:txBody>
      </p:sp>
    </p:spTree>
    <p:extLst>
      <p:ext uri="{BB962C8B-B14F-4D97-AF65-F5344CB8AC3E}">
        <p14:creationId xmlns:p14="http://schemas.microsoft.com/office/powerpoint/2010/main" val="156420469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rgbClr val="FF0000"/>
          </a:solid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13845</TotalTime>
  <Words>12426</Words>
  <Application>Microsoft Macintosh PowerPoint</Application>
  <PresentationFormat>On-screen Show (4:3)</PresentationFormat>
  <Paragraphs>1196</Paragraphs>
  <Slides>123</Slides>
  <Notes>75</Notes>
  <HiddenSlides>12</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123</vt:i4>
      </vt:variant>
    </vt:vector>
  </HeadingPairs>
  <TitlesOfParts>
    <vt:vector size="126" baseType="lpstr">
      <vt:lpstr>Office 主题</vt:lpstr>
      <vt:lpstr>公式</vt:lpstr>
      <vt:lpstr>Equation</vt:lpstr>
      <vt:lpstr>Learning Meets Networks:  Challenges and Opportunities </vt:lpstr>
      <vt:lpstr>PowerPoint Presentation</vt:lpstr>
      <vt:lpstr>PowerPoint Presentation</vt:lpstr>
      <vt:lpstr>PowerPoint Presentation</vt:lpstr>
      <vt:lpstr>A Little Bit about Myself</vt:lpstr>
      <vt:lpstr>A Little Bit about UC Davis</vt:lpstr>
      <vt:lpstr>Outline</vt:lpstr>
      <vt:lpstr> Challenges and Opportunities  </vt:lpstr>
      <vt:lpstr>Who Cares?</vt:lpstr>
      <vt:lpstr>Learning Meets Networks</vt:lpstr>
      <vt:lpstr>Challenges and Opportunities</vt:lpstr>
      <vt:lpstr>A VC’s Viewpoint</vt:lpstr>
      <vt:lpstr>Network is Complex</vt:lpstr>
      <vt:lpstr>Complex Interaction</vt:lpstr>
      <vt:lpstr>Interference  </vt:lpstr>
      <vt:lpstr>Interconnection  </vt:lpstr>
      <vt:lpstr>High Dimensionality</vt:lpstr>
      <vt:lpstr>Coupled Resource Constraints</vt:lpstr>
      <vt:lpstr>High Variability</vt:lpstr>
      <vt:lpstr>Multiple Objectives</vt:lpstr>
      <vt:lpstr>Data, Data, Data</vt:lpstr>
      <vt:lpstr>Interpretability and Insights</vt:lpstr>
      <vt:lpstr>Opportunities</vt:lpstr>
      <vt:lpstr>Application Scenarios</vt:lpstr>
      <vt:lpstr>A High-Level View on Machine Learning</vt:lpstr>
      <vt:lpstr>Outline </vt:lpstr>
      <vt:lpstr>A Few Questions:</vt:lpstr>
      <vt:lpstr>Outline</vt:lpstr>
      <vt:lpstr>Earlybird:  Mobile Prefetching via Content Preference Mining and Usage Pattern Analysis  </vt:lpstr>
      <vt:lpstr>Time on Mobile</vt:lpstr>
      <vt:lpstr>Top 10 Mobile Apps</vt:lpstr>
      <vt:lpstr>Mobile Social Applications</vt:lpstr>
      <vt:lpstr>Social Media</vt:lpstr>
      <vt:lpstr>Problem Statement</vt:lpstr>
      <vt:lpstr>Prefetching</vt:lpstr>
      <vt:lpstr>Real-life Mobile Social Usage</vt:lpstr>
      <vt:lpstr>Trace Characteristics </vt:lpstr>
      <vt:lpstr>Data Collected</vt:lpstr>
      <vt:lpstr>Mobile Social Usage</vt:lpstr>
      <vt:lpstr>Mobile Social Usage</vt:lpstr>
      <vt:lpstr>Prefetching</vt:lpstr>
      <vt:lpstr>“What” and “When”</vt:lpstr>
      <vt:lpstr>“What”: Social Content Prediction</vt:lpstr>
      <vt:lpstr>Features</vt:lpstr>
      <vt:lpstr>Sequential Forward Feature Selection</vt:lpstr>
      <vt:lpstr>Click-through Prediction </vt:lpstr>
      <vt:lpstr>“When”: Schedule Prefetching</vt:lpstr>
      <vt:lpstr>“When”: Schedule Prefetching</vt:lpstr>
      <vt:lpstr>Performance Snapshot</vt:lpstr>
      <vt:lpstr>Performance</vt:lpstr>
      <vt:lpstr>Under different threshold</vt:lpstr>
      <vt:lpstr>Summary</vt:lpstr>
      <vt:lpstr>Lessons Learned</vt:lpstr>
      <vt:lpstr>Learning-based Resource Allocation for User Experience Improvement</vt:lpstr>
      <vt:lpstr>Use Case</vt:lpstr>
      <vt:lpstr>Network Performance Indicators</vt:lpstr>
      <vt:lpstr>PowerPoint Presentation</vt:lpstr>
      <vt:lpstr>Learning from the Data</vt:lpstr>
      <vt:lpstr>Baseline Approach</vt:lpstr>
      <vt:lpstr>Proposed Approach </vt:lpstr>
      <vt:lpstr>Learning-Model-Guided Resource Allocation</vt:lpstr>
      <vt:lpstr>Notes </vt:lpstr>
      <vt:lpstr>Proposed Approach </vt:lpstr>
      <vt:lpstr>Data-Guided Resource Allocation</vt:lpstr>
      <vt:lpstr>A Closer Look at LR</vt:lpstr>
      <vt:lpstr>Model-based Resource Allocation</vt:lpstr>
      <vt:lpstr>Algorithms</vt:lpstr>
      <vt:lpstr>Separable Problems with Linear Constraints</vt:lpstr>
      <vt:lpstr>DualHet Algorithm</vt:lpstr>
      <vt:lpstr>Performance Evaluation</vt:lpstr>
      <vt:lpstr>Synthetic Dataset</vt:lpstr>
      <vt:lpstr>Cellular QoE Dataset</vt:lpstr>
      <vt:lpstr>Cellular QoE Dataset</vt:lpstr>
      <vt:lpstr>Cellular QoE Dataset</vt:lpstr>
      <vt:lpstr>Close the Loop</vt:lpstr>
      <vt:lpstr>Exploration</vt:lpstr>
      <vt:lpstr>Discussion</vt:lpstr>
      <vt:lpstr>Network Configuration</vt:lpstr>
      <vt:lpstr>Cellular Network Configuration</vt:lpstr>
      <vt:lpstr>Challenges</vt:lpstr>
      <vt:lpstr>Pilot Power Configuration</vt:lpstr>
      <vt:lpstr>Challenges</vt:lpstr>
      <vt:lpstr>Approach 1: Prediction-model-based Optimization</vt:lpstr>
      <vt:lpstr>Gibbs-sampling-based optimization </vt:lpstr>
      <vt:lpstr>Overall Performance</vt:lpstr>
      <vt:lpstr>Approach 2: Kernel-Based Contextual Bandits</vt:lpstr>
      <vt:lpstr>Performance of Multi-task Learning</vt:lpstr>
      <vt:lpstr>Summary</vt:lpstr>
      <vt:lpstr>Opportunistic Bandits</vt:lpstr>
      <vt:lpstr>Multi-Armed Bandits</vt:lpstr>
      <vt:lpstr>Multi-Armed Bandits</vt:lpstr>
      <vt:lpstr>Load Variation</vt:lpstr>
      <vt:lpstr>Price Variation</vt:lpstr>
      <vt:lpstr>Restaurants </vt:lpstr>
      <vt:lpstr>Opportunistic Bandit</vt:lpstr>
      <vt:lpstr>Comparison</vt:lpstr>
      <vt:lpstr>System Model</vt:lpstr>
      <vt:lpstr>Problem Formulation</vt:lpstr>
      <vt:lpstr>Problem Formulation</vt:lpstr>
      <vt:lpstr>Problem Formulation</vt:lpstr>
      <vt:lpstr>Classic UCB</vt:lpstr>
      <vt:lpstr>AdaUCB</vt:lpstr>
      <vt:lpstr>Theoretical Result</vt:lpstr>
      <vt:lpstr>Theoretical Result</vt:lpstr>
      <vt:lpstr>Simulation Results</vt:lpstr>
      <vt:lpstr>Real Trace Evaluation</vt:lpstr>
      <vt:lpstr>Conclusions and Future Work</vt:lpstr>
      <vt:lpstr>Contextual Bandits with  Budget and Time Constraints</vt:lpstr>
      <vt:lpstr>Contextual Bandits</vt:lpstr>
      <vt:lpstr>Constrained Contextual Bandits</vt:lpstr>
      <vt:lpstr>An Example</vt:lpstr>
      <vt:lpstr>Conclusion</vt:lpstr>
      <vt:lpstr>Double Thompson Sampling for Dueling Bandits</vt:lpstr>
      <vt:lpstr>Dueling bandit</vt:lpstr>
      <vt:lpstr>Double Thompson Sampling (DTS)</vt:lpstr>
      <vt:lpstr>Outline</vt:lpstr>
      <vt:lpstr>Characteristics of Good Problems</vt:lpstr>
      <vt:lpstr>Learning meets Networks</vt:lpstr>
      <vt:lpstr>Typical Steps</vt:lpstr>
      <vt:lpstr>Pushing the Frontier of ML</vt:lpstr>
      <vt:lpstr>Who Cares?</vt:lpstr>
      <vt:lpstr>Challenges</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watson</dc:creator>
  <cp:lastModifiedBy>xin liu</cp:lastModifiedBy>
  <cp:revision>757</cp:revision>
  <dcterms:created xsi:type="dcterms:W3CDTF">2015-01-21T23:35:30Z</dcterms:created>
  <dcterms:modified xsi:type="dcterms:W3CDTF">2018-06-15T00:59:04Z</dcterms:modified>
</cp:coreProperties>
</file>